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92" r:id="rId5"/>
    <p:sldId id="258" r:id="rId6"/>
    <p:sldId id="259" r:id="rId7"/>
    <p:sldId id="261" r:id="rId8"/>
    <p:sldId id="262" r:id="rId9"/>
    <p:sldId id="264" r:id="rId10"/>
    <p:sldId id="267" r:id="rId11"/>
    <p:sldId id="29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99" r:id="rId21"/>
    <p:sldId id="278" r:id="rId22"/>
    <p:sldId id="279" r:id="rId23"/>
    <p:sldId id="280" r:id="rId24"/>
    <p:sldId id="301" r:id="rId25"/>
    <p:sldId id="265" r:id="rId26"/>
    <p:sldId id="295" r:id="rId27"/>
    <p:sldId id="294" r:id="rId28"/>
    <p:sldId id="302" r:id="rId29"/>
    <p:sldId id="298" r:id="rId30"/>
    <p:sldId id="296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B05CC-5DD9-47A8-A037-1F51B66A74F3}" type="doc">
      <dgm:prSet loTypeId="urn:microsoft.com/office/officeart/2005/8/layout/matrix2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50EB0E-BB30-4060-A0E4-EEFAB69E9E64}">
      <dgm:prSet phldrT="[Text]"/>
      <dgm:spPr/>
      <dgm:t>
        <a:bodyPr/>
        <a:lstStyle/>
        <a:p>
          <a:r>
            <a:rPr lang="en-US" dirty="0"/>
            <a:t>Participant Engagement </a:t>
          </a:r>
        </a:p>
      </dgm:t>
    </dgm:pt>
    <dgm:pt modelId="{1ECE8F64-112A-4E36-883B-15D0724ED1EE}" type="parTrans" cxnId="{D88EC327-7617-45AC-BABD-AFD454955BB3}">
      <dgm:prSet/>
      <dgm:spPr/>
      <dgm:t>
        <a:bodyPr/>
        <a:lstStyle/>
        <a:p>
          <a:endParaRPr lang="en-US"/>
        </a:p>
      </dgm:t>
    </dgm:pt>
    <dgm:pt modelId="{14577561-3F26-4AD0-B5A9-252C39D43F56}" type="sibTrans" cxnId="{D88EC327-7617-45AC-BABD-AFD454955BB3}">
      <dgm:prSet/>
      <dgm:spPr/>
      <dgm:t>
        <a:bodyPr/>
        <a:lstStyle/>
        <a:p>
          <a:endParaRPr lang="en-US"/>
        </a:p>
      </dgm:t>
    </dgm:pt>
    <dgm:pt modelId="{618D2944-1FD6-4EDC-95B5-9367C1D9374E}">
      <dgm:prSet phldrT="[Text]"/>
      <dgm:spPr/>
      <dgm:t>
        <a:bodyPr/>
        <a:lstStyle/>
        <a:p>
          <a:r>
            <a:rPr lang="en-US" dirty="0"/>
            <a:t>Employer Engagement</a:t>
          </a:r>
        </a:p>
      </dgm:t>
    </dgm:pt>
    <dgm:pt modelId="{EF28DA25-14FB-4417-9720-C800D85C3A2D}" type="parTrans" cxnId="{5DF702CD-9E73-4F75-9F4C-90F39D771E90}">
      <dgm:prSet/>
      <dgm:spPr/>
      <dgm:t>
        <a:bodyPr/>
        <a:lstStyle/>
        <a:p>
          <a:endParaRPr lang="en-US"/>
        </a:p>
      </dgm:t>
    </dgm:pt>
    <dgm:pt modelId="{8B3101E1-A013-4717-9BCC-AF68C4AB3782}" type="sibTrans" cxnId="{5DF702CD-9E73-4F75-9F4C-90F39D771E90}">
      <dgm:prSet/>
      <dgm:spPr/>
      <dgm:t>
        <a:bodyPr/>
        <a:lstStyle/>
        <a:p>
          <a:endParaRPr lang="en-US"/>
        </a:p>
      </dgm:t>
    </dgm:pt>
    <dgm:pt modelId="{75E9878A-318B-41F5-A87A-96AD142515E2}">
      <dgm:prSet phldrT="[Text]"/>
      <dgm:spPr/>
      <dgm:t>
        <a:bodyPr/>
        <a:lstStyle/>
        <a:p>
          <a:r>
            <a:rPr lang="en-US" dirty="0"/>
            <a:t>Community Resources</a:t>
          </a:r>
        </a:p>
        <a:p>
          <a:r>
            <a:rPr lang="en-US" dirty="0"/>
            <a:t>Engagement</a:t>
          </a:r>
        </a:p>
      </dgm:t>
    </dgm:pt>
    <dgm:pt modelId="{9E16753E-4419-47B1-84B2-5EC5B4F092E6}" type="parTrans" cxnId="{D18B27C1-8FA9-4D21-8091-A2391CAD76E9}">
      <dgm:prSet/>
      <dgm:spPr/>
      <dgm:t>
        <a:bodyPr/>
        <a:lstStyle/>
        <a:p>
          <a:endParaRPr lang="en-US"/>
        </a:p>
      </dgm:t>
    </dgm:pt>
    <dgm:pt modelId="{6BB1757D-7A45-48A3-A710-3F167BDB21EE}" type="sibTrans" cxnId="{D18B27C1-8FA9-4D21-8091-A2391CAD76E9}">
      <dgm:prSet/>
      <dgm:spPr/>
      <dgm:t>
        <a:bodyPr/>
        <a:lstStyle/>
        <a:p>
          <a:endParaRPr lang="en-US"/>
        </a:p>
      </dgm:t>
    </dgm:pt>
    <dgm:pt modelId="{67C20E21-1940-4D4E-8B8D-0131D645693A}">
      <dgm:prSet phldrT="[Text]"/>
      <dgm:spPr/>
      <dgm:t>
        <a:bodyPr/>
        <a:lstStyle/>
        <a:p>
          <a:r>
            <a:rPr lang="en-US" dirty="0"/>
            <a:t>Social Enterprise Development</a:t>
          </a:r>
        </a:p>
      </dgm:t>
    </dgm:pt>
    <dgm:pt modelId="{0EE8C891-25AB-4D61-A3A8-D53FAC82BD14}" type="parTrans" cxnId="{CB602738-E523-4263-A724-E233AD802740}">
      <dgm:prSet/>
      <dgm:spPr/>
      <dgm:t>
        <a:bodyPr/>
        <a:lstStyle/>
        <a:p>
          <a:endParaRPr lang="en-US"/>
        </a:p>
      </dgm:t>
    </dgm:pt>
    <dgm:pt modelId="{10986E3C-91EC-49C7-80BC-1D6F02B60933}" type="sibTrans" cxnId="{CB602738-E523-4263-A724-E233AD802740}">
      <dgm:prSet/>
      <dgm:spPr/>
      <dgm:t>
        <a:bodyPr/>
        <a:lstStyle/>
        <a:p>
          <a:endParaRPr lang="en-US"/>
        </a:p>
      </dgm:t>
    </dgm:pt>
    <dgm:pt modelId="{ADBEE03B-4158-4032-B54D-34A6872BFAAF}" type="pres">
      <dgm:prSet presAssocID="{B59B05CC-5DD9-47A8-A037-1F51B66A74F3}" presName="matrix" presStyleCnt="0">
        <dgm:presLayoutVars>
          <dgm:chMax val="1"/>
          <dgm:dir/>
          <dgm:resizeHandles val="exact"/>
        </dgm:presLayoutVars>
      </dgm:prSet>
      <dgm:spPr/>
    </dgm:pt>
    <dgm:pt modelId="{21AE6BCF-9E3E-4761-BCB4-334A094CC201}" type="pres">
      <dgm:prSet presAssocID="{B59B05CC-5DD9-47A8-A037-1F51B66A74F3}" presName="axisShape" presStyleLbl="bgShp" presStyleIdx="0" presStyleCnt="1"/>
      <dgm:spPr/>
    </dgm:pt>
    <dgm:pt modelId="{75683A64-1F09-4345-AAEB-CC9CF483DF92}" type="pres">
      <dgm:prSet presAssocID="{B59B05CC-5DD9-47A8-A037-1F51B66A74F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687B13-065C-4009-B093-E417D34C0937}" type="pres">
      <dgm:prSet presAssocID="{B59B05CC-5DD9-47A8-A037-1F51B66A74F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377D9C-3106-4103-9165-40CDF9691D28}" type="pres">
      <dgm:prSet presAssocID="{B59B05CC-5DD9-47A8-A037-1F51B66A74F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351598-5769-495E-A494-22DEB026E4FC}" type="pres">
      <dgm:prSet presAssocID="{B59B05CC-5DD9-47A8-A037-1F51B66A74F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88EC327-7617-45AC-BABD-AFD454955BB3}" srcId="{B59B05CC-5DD9-47A8-A037-1F51B66A74F3}" destId="{BA50EB0E-BB30-4060-A0E4-EEFAB69E9E64}" srcOrd="0" destOrd="0" parTransId="{1ECE8F64-112A-4E36-883B-15D0724ED1EE}" sibTransId="{14577561-3F26-4AD0-B5A9-252C39D43F56}"/>
    <dgm:cxn modelId="{0F91DE27-FDC9-4844-978B-BC16D9AFB8F0}" type="presOf" srcId="{67C20E21-1940-4D4E-8B8D-0131D645693A}" destId="{5C351598-5769-495E-A494-22DEB026E4FC}" srcOrd="0" destOrd="0" presId="urn:microsoft.com/office/officeart/2005/8/layout/matrix2"/>
    <dgm:cxn modelId="{CB602738-E523-4263-A724-E233AD802740}" srcId="{B59B05CC-5DD9-47A8-A037-1F51B66A74F3}" destId="{67C20E21-1940-4D4E-8B8D-0131D645693A}" srcOrd="3" destOrd="0" parTransId="{0EE8C891-25AB-4D61-A3A8-D53FAC82BD14}" sibTransId="{10986E3C-91EC-49C7-80BC-1D6F02B60933}"/>
    <dgm:cxn modelId="{1A417A40-B7B6-4110-A294-89682B8870C3}" type="presOf" srcId="{75E9878A-318B-41F5-A87A-96AD142515E2}" destId="{20377D9C-3106-4103-9165-40CDF9691D28}" srcOrd="0" destOrd="0" presId="urn:microsoft.com/office/officeart/2005/8/layout/matrix2"/>
    <dgm:cxn modelId="{87914F96-6C12-47CA-B949-DB7C707C2FAB}" type="presOf" srcId="{618D2944-1FD6-4EDC-95B5-9367C1D9374E}" destId="{10687B13-065C-4009-B093-E417D34C0937}" srcOrd="0" destOrd="0" presId="urn:microsoft.com/office/officeart/2005/8/layout/matrix2"/>
    <dgm:cxn modelId="{AB3CE7B3-89FA-4219-88AD-16E5F5B8373D}" type="presOf" srcId="{B59B05CC-5DD9-47A8-A037-1F51B66A74F3}" destId="{ADBEE03B-4158-4032-B54D-34A6872BFAAF}" srcOrd="0" destOrd="0" presId="urn:microsoft.com/office/officeart/2005/8/layout/matrix2"/>
    <dgm:cxn modelId="{17B654B5-7C07-4090-87E7-129F847D444B}" type="presOf" srcId="{BA50EB0E-BB30-4060-A0E4-EEFAB69E9E64}" destId="{75683A64-1F09-4345-AAEB-CC9CF483DF92}" srcOrd="0" destOrd="0" presId="urn:microsoft.com/office/officeart/2005/8/layout/matrix2"/>
    <dgm:cxn modelId="{D18B27C1-8FA9-4D21-8091-A2391CAD76E9}" srcId="{B59B05CC-5DD9-47A8-A037-1F51B66A74F3}" destId="{75E9878A-318B-41F5-A87A-96AD142515E2}" srcOrd="2" destOrd="0" parTransId="{9E16753E-4419-47B1-84B2-5EC5B4F092E6}" sibTransId="{6BB1757D-7A45-48A3-A710-3F167BDB21EE}"/>
    <dgm:cxn modelId="{5DF702CD-9E73-4F75-9F4C-90F39D771E90}" srcId="{B59B05CC-5DD9-47A8-A037-1F51B66A74F3}" destId="{618D2944-1FD6-4EDC-95B5-9367C1D9374E}" srcOrd="1" destOrd="0" parTransId="{EF28DA25-14FB-4417-9720-C800D85C3A2D}" sibTransId="{8B3101E1-A013-4717-9BCC-AF68C4AB3782}"/>
    <dgm:cxn modelId="{1B215237-A60D-411E-8F89-82E8EF270F25}" type="presParOf" srcId="{ADBEE03B-4158-4032-B54D-34A6872BFAAF}" destId="{21AE6BCF-9E3E-4761-BCB4-334A094CC201}" srcOrd="0" destOrd="0" presId="urn:microsoft.com/office/officeart/2005/8/layout/matrix2"/>
    <dgm:cxn modelId="{958728D4-6339-44CB-A729-FD2C250B0DFF}" type="presParOf" srcId="{ADBEE03B-4158-4032-B54D-34A6872BFAAF}" destId="{75683A64-1F09-4345-AAEB-CC9CF483DF92}" srcOrd="1" destOrd="0" presId="urn:microsoft.com/office/officeart/2005/8/layout/matrix2"/>
    <dgm:cxn modelId="{0156B74A-3371-4F14-BFA1-61F2B7AFAC3B}" type="presParOf" srcId="{ADBEE03B-4158-4032-B54D-34A6872BFAAF}" destId="{10687B13-065C-4009-B093-E417D34C0937}" srcOrd="2" destOrd="0" presId="urn:microsoft.com/office/officeart/2005/8/layout/matrix2"/>
    <dgm:cxn modelId="{C8088EC3-A40D-42BB-9AF6-5E5A15245E1D}" type="presParOf" srcId="{ADBEE03B-4158-4032-B54D-34A6872BFAAF}" destId="{20377D9C-3106-4103-9165-40CDF9691D28}" srcOrd="3" destOrd="0" presId="urn:microsoft.com/office/officeart/2005/8/layout/matrix2"/>
    <dgm:cxn modelId="{51AE5B0C-0443-441A-8FFC-3A1C285C8494}" type="presParOf" srcId="{ADBEE03B-4158-4032-B54D-34A6872BFAAF}" destId="{5C351598-5769-495E-A494-22DEB026E4F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F87AF-D5C1-45B3-A4FE-83633061DB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4D0FD2E6-C0AF-4945-B3AA-4D33E1642FEA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Person-centered approach to identify an individualized and collaborative pathway into education or the workforce</a:t>
          </a:r>
        </a:p>
      </dgm:t>
    </dgm:pt>
    <dgm:pt modelId="{DD9DA9AB-EB48-444F-B861-0092DAA9F771}" type="parTrans" cxnId="{EAD53AA2-76D6-4539-A2F2-FBFB715E4288}">
      <dgm:prSet/>
      <dgm:spPr/>
      <dgm:t>
        <a:bodyPr/>
        <a:lstStyle/>
        <a:p>
          <a:endParaRPr lang="en-US"/>
        </a:p>
      </dgm:t>
    </dgm:pt>
    <dgm:pt modelId="{86C0ADC5-C2B6-4437-B693-95D78FC8CFC3}" type="sibTrans" cxnId="{EAD53AA2-76D6-4539-A2F2-FBFB715E4288}">
      <dgm:prSet/>
      <dgm:spPr/>
      <dgm:t>
        <a:bodyPr/>
        <a:lstStyle/>
        <a:p>
          <a:endParaRPr lang="en-US"/>
        </a:p>
      </dgm:t>
    </dgm:pt>
    <dgm:pt modelId="{9E57F210-AB9E-49C2-9FDA-99025B62089A}">
      <dgm:prSet/>
      <dgm:spPr/>
      <dgm:t>
        <a:bodyPr/>
        <a:lstStyle/>
        <a:p>
          <a:r>
            <a:rPr lang="en-US" dirty="0"/>
            <a:t>Partnership with employers to provide a ready workforce</a:t>
          </a:r>
        </a:p>
      </dgm:t>
    </dgm:pt>
    <dgm:pt modelId="{A4E395F1-D6FB-440B-9B19-386C176F6954}" type="parTrans" cxnId="{F89082D4-E7C3-4A57-82CC-AA7855684B83}">
      <dgm:prSet/>
      <dgm:spPr/>
      <dgm:t>
        <a:bodyPr/>
        <a:lstStyle/>
        <a:p>
          <a:endParaRPr lang="en-US"/>
        </a:p>
      </dgm:t>
    </dgm:pt>
    <dgm:pt modelId="{3D2901DF-B84E-41E9-8F13-EE74D48339B7}" type="sibTrans" cxnId="{F89082D4-E7C3-4A57-82CC-AA7855684B83}">
      <dgm:prSet/>
      <dgm:spPr/>
      <dgm:t>
        <a:bodyPr/>
        <a:lstStyle/>
        <a:p>
          <a:endParaRPr lang="en-US"/>
        </a:p>
      </dgm:t>
    </dgm:pt>
    <dgm:pt modelId="{BBE5602E-2BD1-4CBD-AFA2-3C06167B10DA}">
      <dgm:prSet/>
      <dgm:spPr/>
      <dgm:t>
        <a:bodyPr/>
        <a:lstStyle/>
        <a:p>
          <a:r>
            <a:rPr lang="en-US" dirty="0"/>
            <a:t>Community collaboration addressing barriers to employment</a:t>
          </a:r>
        </a:p>
      </dgm:t>
    </dgm:pt>
    <dgm:pt modelId="{50F51AB6-4141-4A2E-9685-DAD64A9170E3}" type="parTrans" cxnId="{7B3FEDF3-CC62-4E6F-B7C6-B6F06CCD9A55}">
      <dgm:prSet/>
      <dgm:spPr/>
      <dgm:t>
        <a:bodyPr/>
        <a:lstStyle/>
        <a:p>
          <a:endParaRPr lang="en-US"/>
        </a:p>
      </dgm:t>
    </dgm:pt>
    <dgm:pt modelId="{77AFDCF0-8594-4E0F-819E-8B6091F19227}" type="sibTrans" cxnId="{7B3FEDF3-CC62-4E6F-B7C6-B6F06CCD9A55}">
      <dgm:prSet/>
      <dgm:spPr/>
      <dgm:t>
        <a:bodyPr/>
        <a:lstStyle/>
        <a:p>
          <a:endParaRPr lang="en-US"/>
        </a:p>
      </dgm:t>
    </dgm:pt>
    <dgm:pt modelId="{53B14BEC-2D61-41A1-A6D9-C52D7333831D}" type="pres">
      <dgm:prSet presAssocID="{DDCF87AF-D5C1-45B3-A4FE-83633061DB42}" presName="root" presStyleCnt="0">
        <dgm:presLayoutVars>
          <dgm:dir/>
          <dgm:resizeHandles val="exact"/>
        </dgm:presLayoutVars>
      </dgm:prSet>
      <dgm:spPr/>
    </dgm:pt>
    <dgm:pt modelId="{14C7DAFC-E1C2-4FA8-8A6C-F173E958E699}" type="pres">
      <dgm:prSet presAssocID="{4D0FD2E6-C0AF-4945-B3AA-4D33E1642FEA}" presName="compNode" presStyleCnt="0"/>
      <dgm:spPr/>
    </dgm:pt>
    <dgm:pt modelId="{6EA9822A-81E0-4C63-A6F9-2D7AC1299590}" type="pres">
      <dgm:prSet presAssocID="{4D0FD2E6-C0AF-4945-B3AA-4D33E1642FEA}" presName="bgRect" presStyleLbl="bgShp" presStyleIdx="0" presStyleCnt="3" custLinFactNeighborX="-1212" custLinFactNeighborY="-30982"/>
      <dgm:spPr>
        <a:solidFill>
          <a:srgbClr val="0070C0"/>
        </a:solidFill>
      </dgm:spPr>
    </dgm:pt>
    <dgm:pt modelId="{720E43A2-2984-4B14-B55B-375F09D63111}" type="pres">
      <dgm:prSet presAssocID="{4D0FD2E6-C0AF-4945-B3AA-4D33E1642FE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A1B113C-B8B7-41FC-8ACD-2EC24B1E29E2}" type="pres">
      <dgm:prSet presAssocID="{4D0FD2E6-C0AF-4945-B3AA-4D33E1642FEA}" presName="spaceRect" presStyleCnt="0"/>
      <dgm:spPr/>
    </dgm:pt>
    <dgm:pt modelId="{AC631FF5-D74D-4639-BF7B-091C0E7D20BA}" type="pres">
      <dgm:prSet presAssocID="{4D0FD2E6-C0AF-4945-B3AA-4D33E1642FEA}" presName="parTx" presStyleLbl="revTx" presStyleIdx="0" presStyleCnt="3">
        <dgm:presLayoutVars>
          <dgm:chMax val="0"/>
          <dgm:chPref val="0"/>
        </dgm:presLayoutVars>
      </dgm:prSet>
      <dgm:spPr/>
    </dgm:pt>
    <dgm:pt modelId="{0E0A69AE-3BC3-4641-A37F-0EF800480A38}" type="pres">
      <dgm:prSet presAssocID="{86C0ADC5-C2B6-4437-B693-95D78FC8CFC3}" presName="sibTrans" presStyleCnt="0"/>
      <dgm:spPr/>
    </dgm:pt>
    <dgm:pt modelId="{ED148043-C460-427A-8B0E-13D307D0042E}" type="pres">
      <dgm:prSet presAssocID="{9E57F210-AB9E-49C2-9FDA-99025B62089A}" presName="compNode" presStyleCnt="0"/>
      <dgm:spPr/>
    </dgm:pt>
    <dgm:pt modelId="{639E0A7A-EEE6-4E23-8F71-8D424824C62E}" type="pres">
      <dgm:prSet presAssocID="{9E57F210-AB9E-49C2-9FDA-99025B62089A}" presName="bgRect" presStyleLbl="bgShp" presStyleIdx="1" presStyleCnt="3"/>
      <dgm:spPr>
        <a:solidFill>
          <a:srgbClr val="0070C0"/>
        </a:solidFill>
      </dgm:spPr>
    </dgm:pt>
    <dgm:pt modelId="{1BE0AC70-64B5-460B-8E67-1F0C2903237F}" type="pres">
      <dgm:prSet presAssocID="{9E57F210-AB9E-49C2-9FDA-99025B62089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BFDD835-9FB8-4EB9-AAEC-CA27E25CF536}" type="pres">
      <dgm:prSet presAssocID="{9E57F210-AB9E-49C2-9FDA-99025B62089A}" presName="spaceRect" presStyleCnt="0"/>
      <dgm:spPr/>
    </dgm:pt>
    <dgm:pt modelId="{6A0A706B-689F-432E-94BE-D18F8DF852AE}" type="pres">
      <dgm:prSet presAssocID="{9E57F210-AB9E-49C2-9FDA-99025B62089A}" presName="parTx" presStyleLbl="revTx" presStyleIdx="1" presStyleCnt="3">
        <dgm:presLayoutVars>
          <dgm:chMax val="0"/>
          <dgm:chPref val="0"/>
        </dgm:presLayoutVars>
      </dgm:prSet>
      <dgm:spPr/>
    </dgm:pt>
    <dgm:pt modelId="{AE4A5CA8-02EF-4B8B-9A83-6169E380976F}" type="pres">
      <dgm:prSet presAssocID="{3D2901DF-B84E-41E9-8F13-EE74D48339B7}" presName="sibTrans" presStyleCnt="0"/>
      <dgm:spPr/>
    </dgm:pt>
    <dgm:pt modelId="{1C6959EC-715F-4FFB-A731-E118D7D32F58}" type="pres">
      <dgm:prSet presAssocID="{BBE5602E-2BD1-4CBD-AFA2-3C06167B10DA}" presName="compNode" presStyleCnt="0"/>
      <dgm:spPr/>
    </dgm:pt>
    <dgm:pt modelId="{E15C6C4D-4C8B-439E-AE8E-02B5C85D03AB}" type="pres">
      <dgm:prSet presAssocID="{BBE5602E-2BD1-4CBD-AFA2-3C06167B10DA}" presName="bgRect" presStyleLbl="bgShp" presStyleIdx="2" presStyleCnt="3" custLinFactNeighborX="-1667" custLinFactNeighborY="1672"/>
      <dgm:spPr>
        <a:solidFill>
          <a:srgbClr val="0070C0"/>
        </a:solidFill>
      </dgm:spPr>
    </dgm:pt>
    <dgm:pt modelId="{86DF40DD-4EF0-4030-9A7B-96F90C0BE4C2}" type="pres">
      <dgm:prSet presAssocID="{BBE5602E-2BD1-4CBD-AFA2-3C06167B10DA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AEEC89A-7387-4669-82B3-FE21C6A16341}" type="pres">
      <dgm:prSet presAssocID="{BBE5602E-2BD1-4CBD-AFA2-3C06167B10DA}" presName="spaceRect" presStyleCnt="0"/>
      <dgm:spPr/>
    </dgm:pt>
    <dgm:pt modelId="{EFAD0F28-3351-4244-BED9-242C8FD34E6D}" type="pres">
      <dgm:prSet presAssocID="{BBE5602E-2BD1-4CBD-AFA2-3C06167B10D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AF1739-9CEA-4C73-8554-57EC1DAC5E3E}" type="presOf" srcId="{DDCF87AF-D5C1-45B3-A4FE-83633061DB42}" destId="{53B14BEC-2D61-41A1-A6D9-C52D7333831D}" srcOrd="0" destOrd="0" presId="urn:microsoft.com/office/officeart/2018/2/layout/IconVerticalSolidList"/>
    <dgm:cxn modelId="{9C323E7C-9557-4697-94A7-B5ED4A212FB5}" type="presOf" srcId="{9E57F210-AB9E-49C2-9FDA-99025B62089A}" destId="{6A0A706B-689F-432E-94BE-D18F8DF852AE}" srcOrd="0" destOrd="0" presId="urn:microsoft.com/office/officeart/2018/2/layout/IconVerticalSolidList"/>
    <dgm:cxn modelId="{EAD53AA2-76D6-4539-A2F2-FBFB715E4288}" srcId="{DDCF87AF-D5C1-45B3-A4FE-83633061DB42}" destId="{4D0FD2E6-C0AF-4945-B3AA-4D33E1642FEA}" srcOrd="0" destOrd="0" parTransId="{DD9DA9AB-EB48-444F-B861-0092DAA9F771}" sibTransId="{86C0ADC5-C2B6-4437-B693-95D78FC8CFC3}"/>
    <dgm:cxn modelId="{F89082D4-E7C3-4A57-82CC-AA7855684B83}" srcId="{DDCF87AF-D5C1-45B3-A4FE-83633061DB42}" destId="{9E57F210-AB9E-49C2-9FDA-99025B62089A}" srcOrd="1" destOrd="0" parTransId="{A4E395F1-D6FB-440B-9B19-386C176F6954}" sibTransId="{3D2901DF-B84E-41E9-8F13-EE74D48339B7}"/>
    <dgm:cxn modelId="{1A4CC7E4-694D-47F7-949E-B756A9643751}" type="presOf" srcId="{4D0FD2E6-C0AF-4945-B3AA-4D33E1642FEA}" destId="{AC631FF5-D74D-4639-BF7B-091C0E7D20BA}" srcOrd="0" destOrd="0" presId="urn:microsoft.com/office/officeart/2018/2/layout/IconVerticalSolidList"/>
    <dgm:cxn modelId="{5DB8CDEA-740E-4FBF-A8FA-FE0B72C7E7AB}" type="presOf" srcId="{BBE5602E-2BD1-4CBD-AFA2-3C06167B10DA}" destId="{EFAD0F28-3351-4244-BED9-242C8FD34E6D}" srcOrd="0" destOrd="0" presId="urn:microsoft.com/office/officeart/2018/2/layout/IconVerticalSolidList"/>
    <dgm:cxn modelId="{7B3FEDF3-CC62-4E6F-B7C6-B6F06CCD9A55}" srcId="{DDCF87AF-D5C1-45B3-A4FE-83633061DB42}" destId="{BBE5602E-2BD1-4CBD-AFA2-3C06167B10DA}" srcOrd="2" destOrd="0" parTransId="{50F51AB6-4141-4A2E-9685-DAD64A9170E3}" sibTransId="{77AFDCF0-8594-4E0F-819E-8B6091F19227}"/>
    <dgm:cxn modelId="{AAE61748-3D03-4146-93F0-3758D9A8271F}" type="presParOf" srcId="{53B14BEC-2D61-41A1-A6D9-C52D7333831D}" destId="{14C7DAFC-E1C2-4FA8-8A6C-F173E958E699}" srcOrd="0" destOrd="0" presId="urn:microsoft.com/office/officeart/2018/2/layout/IconVerticalSolidList"/>
    <dgm:cxn modelId="{9D843968-1F80-4C8E-82DE-377415EB0933}" type="presParOf" srcId="{14C7DAFC-E1C2-4FA8-8A6C-F173E958E699}" destId="{6EA9822A-81E0-4C63-A6F9-2D7AC1299590}" srcOrd="0" destOrd="0" presId="urn:microsoft.com/office/officeart/2018/2/layout/IconVerticalSolidList"/>
    <dgm:cxn modelId="{8A1EE6E1-65B7-4078-BBAA-BFAD3AB8B95B}" type="presParOf" srcId="{14C7DAFC-E1C2-4FA8-8A6C-F173E958E699}" destId="{720E43A2-2984-4B14-B55B-375F09D63111}" srcOrd="1" destOrd="0" presId="urn:microsoft.com/office/officeart/2018/2/layout/IconVerticalSolidList"/>
    <dgm:cxn modelId="{69E2618A-4042-414D-8BD6-E3CF4F6A3D55}" type="presParOf" srcId="{14C7DAFC-E1C2-4FA8-8A6C-F173E958E699}" destId="{8A1B113C-B8B7-41FC-8ACD-2EC24B1E29E2}" srcOrd="2" destOrd="0" presId="urn:microsoft.com/office/officeart/2018/2/layout/IconVerticalSolidList"/>
    <dgm:cxn modelId="{CB81C716-1806-4D1D-858E-FA621794FF78}" type="presParOf" srcId="{14C7DAFC-E1C2-4FA8-8A6C-F173E958E699}" destId="{AC631FF5-D74D-4639-BF7B-091C0E7D20BA}" srcOrd="3" destOrd="0" presId="urn:microsoft.com/office/officeart/2018/2/layout/IconVerticalSolidList"/>
    <dgm:cxn modelId="{97E32E42-F062-4DE7-8C15-AC81E688DF27}" type="presParOf" srcId="{53B14BEC-2D61-41A1-A6D9-C52D7333831D}" destId="{0E0A69AE-3BC3-4641-A37F-0EF800480A38}" srcOrd="1" destOrd="0" presId="urn:microsoft.com/office/officeart/2018/2/layout/IconVerticalSolidList"/>
    <dgm:cxn modelId="{0D9F6E8E-4F6B-45C6-8AD4-EF901671F157}" type="presParOf" srcId="{53B14BEC-2D61-41A1-A6D9-C52D7333831D}" destId="{ED148043-C460-427A-8B0E-13D307D0042E}" srcOrd="2" destOrd="0" presId="urn:microsoft.com/office/officeart/2018/2/layout/IconVerticalSolidList"/>
    <dgm:cxn modelId="{D02B6060-236C-430B-BAEF-97126CDBE559}" type="presParOf" srcId="{ED148043-C460-427A-8B0E-13D307D0042E}" destId="{639E0A7A-EEE6-4E23-8F71-8D424824C62E}" srcOrd="0" destOrd="0" presId="urn:microsoft.com/office/officeart/2018/2/layout/IconVerticalSolidList"/>
    <dgm:cxn modelId="{25F41EE8-363E-47CE-8B6A-483576A77F1D}" type="presParOf" srcId="{ED148043-C460-427A-8B0E-13D307D0042E}" destId="{1BE0AC70-64B5-460B-8E67-1F0C2903237F}" srcOrd="1" destOrd="0" presId="urn:microsoft.com/office/officeart/2018/2/layout/IconVerticalSolidList"/>
    <dgm:cxn modelId="{B16F7C7F-4F5C-48E5-A919-93F9C5A8267C}" type="presParOf" srcId="{ED148043-C460-427A-8B0E-13D307D0042E}" destId="{5BFDD835-9FB8-4EB9-AAEC-CA27E25CF536}" srcOrd="2" destOrd="0" presId="urn:microsoft.com/office/officeart/2018/2/layout/IconVerticalSolidList"/>
    <dgm:cxn modelId="{1775109E-DFFF-4A3C-B1FF-265F6AA95D76}" type="presParOf" srcId="{ED148043-C460-427A-8B0E-13D307D0042E}" destId="{6A0A706B-689F-432E-94BE-D18F8DF852AE}" srcOrd="3" destOrd="0" presId="urn:microsoft.com/office/officeart/2018/2/layout/IconVerticalSolidList"/>
    <dgm:cxn modelId="{B514F5C8-8298-4F40-BDA9-D854992589E8}" type="presParOf" srcId="{53B14BEC-2D61-41A1-A6D9-C52D7333831D}" destId="{AE4A5CA8-02EF-4B8B-9A83-6169E380976F}" srcOrd="3" destOrd="0" presId="urn:microsoft.com/office/officeart/2018/2/layout/IconVerticalSolidList"/>
    <dgm:cxn modelId="{130BD128-ADC3-458D-B7EB-6AEDCEC33059}" type="presParOf" srcId="{53B14BEC-2D61-41A1-A6D9-C52D7333831D}" destId="{1C6959EC-715F-4FFB-A731-E118D7D32F58}" srcOrd="4" destOrd="0" presId="urn:microsoft.com/office/officeart/2018/2/layout/IconVerticalSolidList"/>
    <dgm:cxn modelId="{387A5D71-A902-49F6-91DE-66A73FF0F7EF}" type="presParOf" srcId="{1C6959EC-715F-4FFB-A731-E118D7D32F58}" destId="{E15C6C4D-4C8B-439E-AE8E-02B5C85D03AB}" srcOrd="0" destOrd="0" presId="urn:microsoft.com/office/officeart/2018/2/layout/IconVerticalSolidList"/>
    <dgm:cxn modelId="{B6D30C9A-4DED-496C-B4DB-4D9417FC7DD9}" type="presParOf" srcId="{1C6959EC-715F-4FFB-A731-E118D7D32F58}" destId="{86DF40DD-4EF0-4030-9A7B-96F90C0BE4C2}" srcOrd="1" destOrd="0" presId="urn:microsoft.com/office/officeart/2018/2/layout/IconVerticalSolidList"/>
    <dgm:cxn modelId="{9CE8516A-7042-49DA-9B14-A1436CDFAD2A}" type="presParOf" srcId="{1C6959EC-715F-4FFB-A731-E118D7D32F58}" destId="{1AEEC89A-7387-4669-82B3-FE21C6A16341}" srcOrd="2" destOrd="0" presId="urn:microsoft.com/office/officeart/2018/2/layout/IconVerticalSolidList"/>
    <dgm:cxn modelId="{8C37E697-2194-43FC-966C-1421BEBF3B6F}" type="presParOf" srcId="{1C6959EC-715F-4FFB-A731-E118D7D32F58}" destId="{EFAD0F28-3351-4244-BED9-242C8FD34E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F87AF-D5C1-45B3-A4FE-83633061DB4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0FD2E6-C0AF-4945-B3AA-4D33E1642FEA}">
      <dgm:prSet/>
      <dgm:spPr>
        <a:xfrm>
          <a:off x="305742" y="979670"/>
          <a:ext cx="2751683" cy="1747318"/>
        </a:xfr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Persons are screened and skill-matched with local employers. </a:t>
          </a:r>
        </a:p>
      </dgm:t>
    </dgm:pt>
    <dgm:pt modelId="{DD9DA9AB-EB48-444F-B861-0092DAA9F771}" type="parTrans" cxnId="{EAD53AA2-76D6-4539-A2F2-FBFB715E4288}">
      <dgm:prSet/>
      <dgm:spPr/>
      <dgm:t>
        <a:bodyPr/>
        <a:lstStyle/>
        <a:p>
          <a:endParaRPr lang="en-US"/>
        </a:p>
      </dgm:t>
    </dgm:pt>
    <dgm:pt modelId="{86C0ADC5-C2B6-4437-B693-95D78FC8CFC3}" type="sibTrans" cxnId="{EAD53AA2-76D6-4539-A2F2-FBFB715E4288}">
      <dgm:prSet/>
      <dgm:spPr/>
      <dgm:t>
        <a:bodyPr/>
        <a:lstStyle/>
        <a:p>
          <a:endParaRPr lang="en-US"/>
        </a:p>
      </dgm:t>
    </dgm:pt>
    <dgm:pt modelId="{9E57F210-AB9E-49C2-9FDA-99025B62089A}">
      <dgm:prSet/>
      <dgm:spPr>
        <a:xfrm>
          <a:off x="3668911" y="979670"/>
          <a:ext cx="2751683" cy="1747318"/>
        </a:xfr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Recovery focused education, training and supports for best practices when hiring. </a:t>
          </a:r>
        </a:p>
      </dgm:t>
    </dgm:pt>
    <dgm:pt modelId="{A4E395F1-D6FB-440B-9B19-386C176F6954}" type="parTrans" cxnId="{F89082D4-E7C3-4A57-82CC-AA7855684B83}">
      <dgm:prSet/>
      <dgm:spPr/>
      <dgm:t>
        <a:bodyPr/>
        <a:lstStyle/>
        <a:p>
          <a:endParaRPr lang="en-US"/>
        </a:p>
      </dgm:t>
    </dgm:pt>
    <dgm:pt modelId="{3D2901DF-B84E-41E9-8F13-EE74D48339B7}" type="sibTrans" cxnId="{F89082D4-E7C3-4A57-82CC-AA7855684B83}">
      <dgm:prSet/>
      <dgm:spPr/>
      <dgm:t>
        <a:bodyPr/>
        <a:lstStyle/>
        <a:p>
          <a:endParaRPr lang="en-US"/>
        </a:p>
      </dgm:t>
    </dgm:pt>
    <dgm:pt modelId="{BBE5602E-2BD1-4CBD-AFA2-3C06167B10DA}">
      <dgm:prSet/>
      <dgm:spPr>
        <a:xfrm>
          <a:off x="7032079" y="979670"/>
          <a:ext cx="2751683" cy="1747318"/>
        </a:xfr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Quarterly regional collaboration for continued quality improvement of the program.</a:t>
          </a:r>
        </a:p>
      </dgm:t>
    </dgm:pt>
    <dgm:pt modelId="{50F51AB6-4141-4A2E-9685-DAD64A9170E3}" type="parTrans" cxnId="{7B3FEDF3-CC62-4E6F-B7C6-B6F06CCD9A55}">
      <dgm:prSet/>
      <dgm:spPr/>
      <dgm:t>
        <a:bodyPr/>
        <a:lstStyle/>
        <a:p>
          <a:endParaRPr lang="en-US"/>
        </a:p>
      </dgm:t>
    </dgm:pt>
    <dgm:pt modelId="{77AFDCF0-8594-4E0F-819E-8B6091F19227}" type="sibTrans" cxnId="{7B3FEDF3-CC62-4E6F-B7C6-B6F06CCD9A55}">
      <dgm:prSet/>
      <dgm:spPr/>
      <dgm:t>
        <a:bodyPr/>
        <a:lstStyle/>
        <a:p>
          <a:endParaRPr lang="en-US"/>
        </a:p>
      </dgm:t>
    </dgm:pt>
    <dgm:pt modelId="{EDFCBCE8-1045-8A46-B600-3A4D30E3C52C}" type="pres">
      <dgm:prSet presAssocID="{DDCF87AF-D5C1-45B3-A4FE-83633061DB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BD233C-BE0D-8E46-8DF6-78588286327E}" type="pres">
      <dgm:prSet presAssocID="{4D0FD2E6-C0AF-4945-B3AA-4D33E1642FEA}" presName="hierRoot1" presStyleCnt="0"/>
      <dgm:spPr/>
    </dgm:pt>
    <dgm:pt modelId="{EB2C5215-E506-A742-9E1B-EBD08BC9829F}" type="pres">
      <dgm:prSet presAssocID="{4D0FD2E6-C0AF-4945-B3AA-4D33E1642FEA}" presName="composite" presStyleCnt="0"/>
      <dgm:spPr/>
    </dgm:pt>
    <dgm:pt modelId="{9BFEB774-3916-CD49-B982-7F4DFE345169}" type="pres">
      <dgm:prSet presAssocID="{4D0FD2E6-C0AF-4945-B3AA-4D33E1642FEA}" presName="background" presStyleLbl="node0" presStyleIdx="0" presStyleCnt="3"/>
      <dgm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735113D-9FB3-6341-9CC1-3E588263D77E}" type="pres">
      <dgm:prSet presAssocID="{4D0FD2E6-C0AF-4945-B3AA-4D33E1642FEA}" presName="text" presStyleLbl="fgAcc0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6F69F07C-46E7-AA4E-9EA9-5BDB132D29F2}" type="pres">
      <dgm:prSet presAssocID="{4D0FD2E6-C0AF-4945-B3AA-4D33E1642FEA}" presName="hierChild2" presStyleCnt="0"/>
      <dgm:spPr/>
    </dgm:pt>
    <dgm:pt modelId="{227A75C6-5F38-E444-8722-335863D289C8}" type="pres">
      <dgm:prSet presAssocID="{9E57F210-AB9E-49C2-9FDA-99025B62089A}" presName="hierRoot1" presStyleCnt="0"/>
      <dgm:spPr/>
    </dgm:pt>
    <dgm:pt modelId="{FB92AD2D-E1F9-E142-8CF9-0D5D8AE8B454}" type="pres">
      <dgm:prSet presAssocID="{9E57F210-AB9E-49C2-9FDA-99025B62089A}" presName="composite" presStyleCnt="0"/>
      <dgm:spPr/>
    </dgm:pt>
    <dgm:pt modelId="{2FF47E7C-DA46-F645-AE60-41414F608DD6}" type="pres">
      <dgm:prSet presAssocID="{9E57F210-AB9E-49C2-9FDA-99025B62089A}" presName="background" presStyleLbl="node0" presStyleIdx="1" presStyleCnt="3"/>
      <dgm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7170284-D7A4-264B-9628-27FCAC6860F4}" type="pres">
      <dgm:prSet presAssocID="{9E57F210-AB9E-49C2-9FDA-99025B62089A}" presName="text" presStyleLbl="fgAcc0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CC0F51F-79C0-764B-9ABF-40F40947F5D7}" type="pres">
      <dgm:prSet presAssocID="{9E57F210-AB9E-49C2-9FDA-99025B62089A}" presName="hierChild2" presStyleCnt="0"/>
      <dgm:spPr/>
    </dgm:pt>
    <dgm:pt modelId="{E07D6A42-725D-3D42-827A-D5EA813AF28F}" type="pres">
      <dgm:prSet presAssocID="{BBE5602E-2BD1-4CBD-AFA2-3C06167B10DA}" presName="hierRoot1" presStyleCnt="0"/>
      <dgm:spPr/>
    </dgm:pt>
    <dgm:pt modelId="{6E067CFA-13A8-B046-B1EB-AF5916B4DED6}" type="pres">
      <dgm:prSet presAssocID="{BBE5602E-2BD1-4CBD-AFA2-3C06167B10DA}" presName="composite" presStyleCnt="0"/>
      <dgm:spPr/>
    </dgm:pt>
    <dgm:pt modelId="{04039895-8BD5-3D45-9543-C22836922CAD}" type="pres">
      <dgm:prSet presAssocID="{BBE5602E-2BD1-4CBD-AFA2-3C06167B10DA}" presName="background" presStyleLbl="node0" presStyleIdx="2" presStyleCnt="3"/>
      <dgm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264217C-3C9D-354E-8EC9-9F5C45C0D839}" type="pres">
      <dgm:prSet presAssocID="{BBE5602E-2BD1-4CBD-AFA2-3C06167B10DA}" presName="text" presStyleLbl="fgAcc0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AA123857-2D43-5640-943D-43004C773C2D}" type="pres">
      <dgm:prSet presAssocID="{BBE5602E-2BD1-4CBD-AFA2-3C06167B10DA}" presName="hierChild2" presStyleCnt="0"/>
      <dgm:spPr/>
    </dgm:pt>
  </dgm:ptLst>
  <dgm:cxnLst>
    <dgm:cxn modelId="{F6F33784-93E2-43E1-8511-E52A46E28224}" type="presOf" srcId="{9E57F210-AB9E-49C2-9FDA-99025B62089A}" destId="{97170284-D7A4-264B-9628-27FCAC6860F4}" srcOrd="0" destOrd="0" presId="urn:microsoft.com/office/officeart/2005/8/layout/hierarchy1"/>
    <dgm:cxn modelId="{C120A690-231D-4742-98CE-BA03902FC2A4}" type="presOf" srcId="{BBE5602E-2BD1-4CBD-AFA2-3C06167B10DA}" destId="{A264217C-3C9D-354E-8EC9-9F5C45C0D839}" srcOrd="0" destOrd="0" presId="urn:microsoft.com/office/officeart/2005/8/layout/hierarchy1"/>
    <dgm:cxn modelId="{EAD53AA2-76D6-4539-A2F2-FBFB715E4288}" srcId="{DDCF87AF-D5C1-45B3-A4FE-83633061DB42}" destId="{4D0FD2E6-C0AF-4945-B3AA-4D33E1642FEA}" srcOrd="0" destOrd="0" parTransId="{DD9DA9AB-EB48-444F-B861-0092DAA9F771}" sibTransId="{86C0ADC5-C2B6-4437-B693-95D78FC8CFC3}"/>
    <dgm:cxn modelId="{F89082D4-E7C3-4A57-82CC-AA7855684B83}" srcId="{DDCF87AF-D5C1-45B3-A4FE-83633061DB42}" destId="{9E57F210-AB9E-49C2-9FDA-99025B62089A}" srcOrd="1" destOrd="0" parTransId="{A4E395F1-D6FB-440B-9B19-386C176F6954}" sibTransId="{3D2901DF-B84E-41E9-8F13-EE74D48339B7}"/>
    <dgm:cxn modelId="{59CFEAD6-C8B6-4D63-9DCC-C83596432CA8}" type="presOf" srcId="{4D0FD2E6-C0AF-4945-B3AA-4D33E1642FEA}" destId="{D735113D-9FB3-6341-9CC1-3E588263D77E}" srcOrd="0" destOrd="0" presId="urn:microsoft.com/office/officeart/2005/8/layout/hierarchy1"/>
    <dgm:cxn modelId="{D0D1B6E1-D52B-4FA2-8A7B-4C9B9B6E18E7}" type="presOf" srcId="{DDCF87AF-D5C1-45B3-A4FE-83633061DB42}" destId="{EDFCBCE8-1045-8A46-B600-3A4D30E3C52C}" srcOrd="0" destOrd="0" presId="urn:microsoft.com/office/officeart/2005/8/layout/hierarchy1"/>
    <dgm:cxn modelId="{7B3FEDF3-CC62-4E6F-B7C6-B6F06CCD9A55}" srcId="{DDCF87AF-D5C1-45B3-A4FE-83633061DB42}" destId="{BBE5602E-2BD1-4CBD-AFA2-3C06167B10DA}" srcOrd="2" destOrd="0" parTransId="{50F51AB6-4141-4A2E-9685-DAD64A9170E3}" sibTransId="{77AFDCF0-8594-4E0F-819E-8B6091F19227}"/>
    <dgm:cxn modelId="{EC561DF7-A20A-4EB0-8785-3E474A1C84EF}" type="presParOf" srcId="{EDFCBCE8-1045-8A46-B600-3A4D30E3C52C}" destId="{38BD233C-BE0D-8E46-8DF6-78588286327E}" srcOrd="0" destOrd="0" presId="urn:microsoft.com/office/officeart/2005/8/layout/hierarchy1"/>
    <dgm:cxn modelId="{32A26EA7-DFA3-4967-8E88-6C1ABA2DF9F6}" type="presParOf" srcId="{38BD233C-BE0D-8E46-8DF6-78588286327E}" destId="{EB2C5215-E506-A742-9E1B-EBD08BC9829F}" srcOrd="0" destOrd="0" presId="urn:microsoft.com/office/officeart/2005/8/layout/hierarchy1"/>
    <dgm:cxn modelId="{91954645-C7B7-4486-B0BD-7A651CF9587E}" type="presParOf" srcId="{EB2C5215-E506-A742-9E1B-EBD08BC9829F}" destId="{9BFEB774-3916-CD49-B982-7F4DFE345169}" srcOrd="0" destOrd="0" presId="urn:microsoft.com/office/officeart/2005/8/layout/hierarchy1"/>
    <dgm:cxn modelId="{808F731C-A4EE-44D3-91E5-BECC117C369F}" type="presParOf" srcId="{EB2C5215-E506-A742-9E1B-EBD08BC9829F}" destId="{D735113D-9FB3-6341-9CC1-3E588263D77E}" srcOrd="1" destOrd="0" presId="urn:microsoft.com/office/officeart/2005/8/layout/hierarchy1"/>
    <dgm:cxn modelId="{A2E86879-49A2-4CB0-A1E6-FF995486A6D6}" type="presParOf" srcId="{38BD233C-BE0D-8E46-8DF6-78588286327E}" destId="{6F69F07C-46E7-AA4E-9EA9-5BDB132D29F2}" srcOrd="1" destOrd="0" presId="urn:microsoft.com/office/officeart/2005/8/layout/hierarchy1"/>
    <dgm:cxn modelId="{D23FF7E2-6BC0-4269-B31E-3CA8C9C375AA}" type="presParOf" srcId="{EDFCBCE8-1045-8A46-B600-3A4D30E3C52C}" destId="{227A75C6-5F38-E444-8722-335863D289C8}" srcOrd="1" destOrd="0" presId="urn:microsoft.com/office/officeart/2005/8/layout/hierarchy1"/>
    <dgm:cxn modelId="{6F8DE7D4-19D5-4E94-B5AB-7F44A5296519}" type="presParOf" srcId="{227A75C6-5F38-E444-8722-335863D289C8}" destId="{FB92AD2D-E1F9-E142-8CF9-0D5D8AE8B454}" srcOrd="0" destOrd="0" presId="urn:microsoft.com/office/officeart/2005/8/layout/hierarchy1"/>
    <dgm:cxn modelId="{C67BDECD-5978-40CE-B70A-0F23FE4BFB70}" type="presParOf" srcId="{FB92AD2D-E1F9-E142-8CF9-0D5D8AE8B454}" destId="{2FF47E7C-DA46-F645-AE60-41414F608DD6}" srcOrd="0" destOrd="0" presId="urn:microsoft.com/office/officeart/2005/8/layout/hierarchy1"/>
    <dgm:cxn modelId="{F479E6C6-287A-4A91-8B2B-3BB23D8BD838}" type="presParOf" srcId="{FB92AD2D-E1F9-E142-8CF9-0D5D8AE8B454}" destId="{97170284-D7A4-264B-9628-27FCAC6860F4}" srcOrd="1" destOrd="0" presId="urn:microsoft.com/office/officeart/2005/8/layout/hierarchy1"/>
    <dgm:cxn modelId="{63ACFA32-5FA6-4610-B2DA-DA611701D846}" type="presParOf" srcId="{227A75C6-5F38-E444-8722-335863D289C8}" destId="{1CC0F51F-79C0-764B-9ABF-40F40947F5D7}" srcOrd="1" destOrd="0" presId="urn:microsoft.com/office/officeart/2005/8/layout/hierarchy1"/>
    <dgm:cxn modelId="{EDC28A6D-DC8B-4433-A69D-A33EAC5385E9}" type="presParOf" srcId="{EDFCBCE8-1045-8A46-B600-3A4D30E3C52C}" destId="{E07D6A42-725D-3D42-827A-D5EA813AF28F}" srcOrd="2" destOrd="0" presId="urn:microsoft.com/office/officeart/2005/8/layout/hierarchy1"/>
    <dgm:cxn modelId="{3FDEBC79-B339-40C3-9864-7B28273F0F09}" type="presParOf" srcId="{E07D6A42-725D-3D42-827A-D5EA813AF28F}" destId="{6E067CFA-13A8-B046-B1EB-AF5916B4DED6}" srcOrd="0" destOrd="0" presId="urn:microsoft.com/office/officeart/2005/8/layout/hierarchy1"/>
    <dgm:cxn modelId="{102CDD57-0139-470A-907C-F6417AA472A2}" type="presParOf" srcId="{6E067CFA-13A8-B046-B1EB-AF5916B4DED6}" destId="{04039895-8BD5-3D45-9543-C22836922CAD}" srcOrd="0" destOrd="0" presId="urn:microsoft.com/office/officeart/2005/8/layout/hierarchy1"/>
    <dgm:cxn modelId="{C657E1BB-7036-4AD5-A3E8-C1129D79D5BD}" type="presParOf" srcId="{6E067CFA-13A8-B046-B1EB-AF5916B4DED6}" destId="{A264217C-3C9D-354E-8EC9-9F5C45C0D839}" srcOrd="1" destOrd="0" presId="urn:microsoft.com/office/officeart/2005/8/layout/hierarchy1"/>
    <dgm:cxn modelId="{B3CFA2BC-9177-44C8-B4C9-EFC839B536D7}" type="presParOf" srcId="{E07D6A42-725D-3D42-827A-D5EA813AF28F}" destId="{AA123857-2D43-5640-943D-43004C773C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C0A2C-5B37-4D7D-A73E-3CB15FDB3E3F}" type="doc">
      <dgm:prSet loTypeId="urn:microsoft.com/office/officeart/2005/8/layout/arrow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A4D14B-1BD9-449A-A5DE-8D25A1D6E09D}">
      <dgm:prSet phldrT="[Text]"/>
      <dgm:spPr/>
      <dgm:t>
        <a:bodyPr/>
        <a:lstStyle/>
        <a:p>
          <a:r>
            <a:rPr lang="en-US" b="1" dirty="0"/>
            <a:t>Job Coaching</a:t>
          </a:r>
        </a:p>
        <a:p>
          <a:r>
            <a:rPr lang="en-US" b="1" dirty="0"/>
            <a:t>Participant Check-ins</a:t>
          </a:r>
        </a:p>
        <a:p>
          <a:r>
            <a:rPr lang="en-US" b="1" dirty="0"/>
            <a:t>Employer review of participant progress</a:t>
          </a:r>
        </a:p>
        <a:p>
          <a:endParaRPr lang="en-US" b="1" dirty="0"/>
        </a:p>
      </dgm:t>
    </dgm:pt>
    <dgm:pt modelId="{28FC0D32-EA7C-4C25-9AC3-6623EBB0B024}" type="parTrans" cxnId="{B7C61AF5-C009-4D54-B193-40C272D15C9D}">
      <dgm:prSet/>
      <dgm:spPr/>
      <dgm:t>
        <a:bodyPr/>
        <a:lstStyle/>
        <a:p>
          <a:endParaRPr lang="en-US"/>
        </a:p>
      </dgm:t>
    </dgm:pt>
    <dgm:pt modelId="{E85E05D2-DA81-4D06-91D6-20DA35B39912}" type="sibTrans" cxnId="{B7C61AF5-C009-4D54-B193-40C272D15C9D}">
      <dgm:prSet/>
      <dgm:spPr/>
      <dgm:t>
        <a:bodyPr/>
        <a:lstStyle/>
        <a:p>
          <a:endParaRPr lang="en-US"/>
        </a:p>
      </dgm:t>
    </dgm:pt>
    <dgm:pt modelId="{0D8E6FA5-55F2-4EBE-A5B1-9F82365AA8CC}">
      <dgm:prSet phldrT="[Text]"/>
      <dgm:spPr/>
      <dgm:t>
        <a:bodyPr/>
        <a:lstStyle/>
        <a:p>
          <a:r>
            <a:rPr lang="en-US" b="1"/>
            <a:t>Education and Training</a:t>
          </a:r>
        </a:p>
        <a:p>
          <a:r>
            <a:rPr lang="en-US" b="1"/>
            <a:t>Recommendations to assist participants</a:t>
          </a:r>
        </a:p>
        <a:p>
          <a:endParaRPr lang="en-US" b="1" dirty="0"/>
        </a:p>
      </dgm:t>
    </dgm:pt>
    <dgm:pt modelId="{AD1ACB05-5636-48DB-AE22-52FEB8A775E2}" type="parTrans" cxnId="{1148E9BE-D6BD-4CF7-98FC-8BF029B024BA}">
      <dgm:prSet/>
      <dgm:spPr/>
      <dgm:t>
        <a:bodyPr/>
        <a:lstStyle/>
        <a:p>
          <a:endParaRPr lang="en-US"/>
        </a:p>
      </dgm:t>
    </dgm:pt>
    <dgm:pt modelId="{309EDE51-F87E-4D40-83E2-877528F7D43B}" type="sibTrans" cxnId="{1148E9BE-D6BD-4CF7-98FC-8BF029B024BA}">
      <dgm:prSet/>
      <dgm:spPr/>
      <dgm:t>
        <a:bodyPr/>
        <a:lstStyle/>
        <a:p>
          <a:endParaRPr lang="en-US"/>
        </a:p>
      </dgm:t>
    </dgm:pt>
    <dgm:pt modelId="{5FF0A0E3-9402-49B3-A01E-29D139ED3FD3}" type="pres">
      <dgm:prSet presAssocID="{640C0A2C-5B37-4D7D-A73E-3CB15FDB3E3F}" presName="diagram" presStyleCnt="0">
        <dgm:presLayoutVars>
          <dgm:dir/>
          <dgm:resizeHandles val="exact"/>
        </dgm:presLayoutVars>
      </dgm:prSet>
      <dgm:spPr/>
    </dgm:pt>
    <dgm:pt modelId="{6D90C873-C322-4CB0-A0F2-538E3945FA69}" type="pres">
      <dgm:prSet presAssocID="{D0A4D14B-1BD9-449A-A5DE-8D25A1D6E09D}" presName="arrow" presStyleLbl="node1" presStyleIdx="0" presStyleCnt="2">
        <dgm:presLayoutVars>
          <dgm:bulletEnabled val="1"/>
        </dgm:presLayoutVars>
      </dgm:prSet>
      <dgm:spPr/>
    </dgm:pt>
    <dgm:pt modelId="{10D06963-F7E5-42F5-BACE-1DC42A3580A4}" type="pres">
      <dgm:prSet presAssocID="{0D8E6FA5-55F2-4EBE-A5B1-9F82365AA8CC}" presName="arrow" presStyleLbl="node1" presStyleIdx="1" presStyleCnt="2">
        <dgm:presLayoutVars>
          <dgm:bulletEnabled val="1"/>
        </dgm:presLayoutVars>
      </dgm:prSet>
      <dgm:spPr/>
    </dgm:pt>
  </dgm:ptLst>
  <dgm:cxnLst>
    <dgm:cxn modelId="{A71F8124-B852-4B4A-89EC-C7768DC6555E}" type="presOf" srcId="{D0A4D14B-1BD9-449A-A5DE-8D25A1D6E09D}" destId="{6D90C873-C322-4CB0-A0F2-538E3945FA69}" srcOrd="0" destOrd="0" presId="urn:microsoft.com/office/officeart/2005/8/layout/arrow5"/>
    <dgm:cxn modelId="{831F6125-845A-4226-BFDB-7C4EA50AB719}" type="presOf" srcId="{640C0A2C-5B37-4D7D-A73E-3CB15FDB3E3F}" destId="{5FF0A0E3-9402-49B3-A01E-29D139ED3FD3}" srcOrd="0" destOrd="0" presId="urn:microsoft.com/office/officeart/2005/8/layout/arrow5"/>
    <dgm:cxn modelId="{33624749-27EC-477D-8D3A-64EC045AB727}" type="presOf" srcId="{0D8E6FA5-55F2-4EBE-A5B1-9F82365AA8CC}" destId="{10D06963-F7E5-42F5-BACE-1DC42A3580A4}" srcOrd="0" destOrd="0" presId="urn:microsoft.com/office/officeart/2005/8/layout/arrow5"/>
    <dgm:cxn modelId="{1148E9BE-D6BD-4CF7-98FC-8BF029B024BA}" srcId="{640C0A2C-5B37-4D7D-A73E-3CB15FDB3E3F}" destId="{0D8E6FA5-55F2-4EBE-A5B1-9F82365AA8CC}" srcOrd="1" destOrd="0" parTransId="{AD1ACB05-5636-48DB-AE22-52FEB8A775E2}" sibTransId="{309EDE51-F87E-4D40-83E2-877528F7D43B}"/>
    <dgm:cxn modelId="{B7C61AF5-C009-4D54-B193-40C272D15C9D}" srcId="{640C0A2C-5B37-4D7D-A73E-3CB15FDB3E3F}" destId="{D0A4D14B-1BD9-449A-A5DE-8D25A1D6E09D}" srcOrd="0" destOrd="0" parTransId="{28FC0D32-EA7C-4C25-9AC3-6623EBB0B024}" sibTransId="{E85E05D2-DA81-4D06-91D6-20DA35B39912}"/>
    <dgm:cxn modelId="{0F1042C0-059D-4131-B06D-1214B82A2555}" type="presParOf" srcId="{5FF0A0E3-9402-49B3-A01E-29D139ED3FD3}" destId="{6D90C873-C322-4CB0-A0F2-538E3945FA69}" srcOrd="0" destOrd="0" presId="urn:microsoft.com/office/officeart/2005/8/layout/arrow5"/>
    <dgm:cxn modelId="{B7A7EE16-A266-4FFB-A561-F43645C83362}" type="presParOf" srcId="{5FF0A0E3-9402-49B3-A01E-29D139ED3FD3}" destId="{10D06963-F7E5-42F5-BACE-1DC42A3580A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0D1D1-82E4-4EDC-9E7F-F887B25A9129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E28588C-70B4-4671-B127-FC476BDB4E0F}">
      <dgm:prSet phldrT="[Text]"/>
      <dgm:spPr/>
      <dgm:t>
        <a:bodyPr/>
        <a:lstStyle/>
        <a:p>
          <a:r>
            <a:rPr lang="en-US" dirty="0"/>
            <a:t>Treatment/Recovery Housing </a:t>
          </a:r>
        </a:p>
      </dgm:t>
    </dgm:pt>
    <dgm:pt modelId="{8021F283-406F-4A78-A4AF-EA09137381CE}" type="parTrans" cxnId="{4106466F-D8DB-4D01-96DD-42FB7A17B030}">
      <dgm:prSet/>
      <dgm:spPr/>
      <dgm:t>
        <a:bodyPr/>
        <a:lstStyle/>
        <a:p>
          <a:endParaRPr lang="en-US"/>
        </a:p>
      </dgm:t>
    </dgm:pt>
    <dgm:pt modelId="{9192BFD3-49DE-4C0E-8A90-C24157A1961A}" type="sibTrans" cxnId="{4106466F-D8DB-4D01-96DD-42FB7A17B030}">
      <dgm:prSet/>
      <dgm:spPr/>
      <dgm:t>
        <a:bodyPr/>
        <a:lstStyle/>
        <a:p>
          <a:endParaRPr lang="en-US"/>
        </a:p>
      </dgm:t>
    </dgm:pt>
    <dgm:pt modelId="{8FB96934-213A-4CBC-A8E0-8F3957A0B923}">
      <dgm:prSet phldrT="[Text]"/>
      <dgm:spPr/>
      <dgm:t>
        <a:bodyPr/>
        <a:lstStyle/>
        <a:p>
          <a:r>
            <a:rPr lang="en-US" dirty="0"/>
            <a:t>Education &amp; Training</a:t>
          </a:r>
        </a:p>
      </dgm:t>
    </dgm:pt>
    <dgm:pt modelId="{EAE8ADE0-8C6C-4D47-B035-C6C55990638C}" type="parTrans" cxnId="{E9F1D5A9-348A-4FAF-B407-01CC34B6B492}">
      <dgm:prSet/>
      <dgm:spPr/>
      <dgm:t>
        <a:bodyPr/>
        <a:lstStyle/>
        <a:p>
          <a:endParaRPr lang="en-US"/>
        </a:p>
      </dgm:t>
    </dgm:pt>
    <dgm:pt modelId="{4AB6E848-196E-4F42-9220-48C88EA5145A}" type="sibTrans" cxnId="{E9F1D5A9-348A-4FAF-B407-01CC34B6B492}">
      <dgm:prSet/>
      <dgm:spPr/>
      <dgm:t>
        <a:bodyPr/>
        <a:lstStyle/>
        <a:p>
          <a:endParaRPr lang="en-US"/>
        </a:p>
      </dgm:t>
    </dgm:pt>
    <dgm:pt modelId="{CB62EC7B-4BC6-42AD-A5AA-5BF43180EE98}">
      <dgm:prSet phldrT="[Text]"/>
      <dgm:spPr/>
      <dgm:t>
        <a:bodyPr/>
        <a:lstStyle/>
        <a:p>
          <a:r>
            <a:rPr lang="en-US" dirty="0"/>
            <a:t>Childcare</a:t>
          </a:r>
        </a:p>
      </dgm:t>
    </dgm:pt>
    <dgm:pt modelId="{C499BEA0-51BD-4135-B69B-FD4CED5C3AF6}" type="parTrans" cxnId="{EDBAD6E2-7939-49A7-BEAB-C599C2684C17}">
      <dgm:prSet/>
      <dgm:spPr/>
      <dgm:t>
        <a:bodyPr/>
        <a:lstStyle/>
        <a:p>
          <a:endParaRPr lang="en-US"/>
        </a:p>
      </dgm:t>
    </dgm:pt>
    <dgm:pt modelId="{96D47661-8A0B-495E-8D01-DB2C34A109D9}" type="sibTrans" cxnId="{EDBAD6E2-7939-49A7-BEAB-C599C2684C17}">
      <dgm:prSet/>
      <dgm:spPr/>
      <dgm:t>
        <a:bodyPr/>
        <a:lstStyle/>
        <a:p>
          <a:endParaRPr lang="en-US"/>
        </a:p>
      </dgm:t>
    </dgm:pt>
    <dgm:pt modelId="{86AF3C8C-241C-48F5-898A-1867967855E9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32A94D60-3B14-44D7-B54F-0184F1F4D847}" type="parTrans" cxnId="{FF276865-600C-46CA-B290-9D2108AE3541}">
      <dgm:prSet/>
      <dgm:spPr/>
      <dgm:t>
        <a:bodyPr/>
        <a:lstStyle/>
        <a:p>
          <a:endParaRPr lang="en-US"/>
        </a:p>
      </dgm:t>
    </dgm:pt>
    <dgm:pt modelId="{C91296A5-DAE1-4E06-B6E1-BEFE37AE5592}" type="sibTrans" cxnId="{FF276865-600C-46CA-B290-9D2108AE3541}">
      <dgm:prSet/>
      <dgm:spPr/>
      <dgm:t>
        <a:bodyPr/>
        <a:lstStyle/>
        <a:p>
          <a:endParaRPr lang="en-US"/>
        </a:p>
      </dgm:t>
    </dgm:pt>
    <dgm:pt modelId="{36954DFB-A97A-428B-B3FE-6D81A09008A2}">
      <dgm:prSet phldrT="[Text]"/>
      <dgm:spPr/>
      <dgm:t>
        <a:bodyPr/>
        <a:lstStyle/>
        <a:p>
          <a:r>
            <a:rPr lang="en-US" dirty="0"/>
            <a:t>Clothing</a:t>
          </a:r>
        </a:p>
      </dgm:t>
    </dgm:pt>
    <dgm:pt modelId="{6CB3DF98-5A25-4712-A044-CBA3A9962819}" type="parTrans" cxnId="{5D88BAFF-8F28-4B5A-B2E4-596ED48F127C}">
      <dgm:prSet/>
      <dgm:spPr/>
      <dgm:t>
        <a:bodyPr/>
        <a:lstStyle/>
        <a:p>
          <a:endParaRPr lang="en-US"/>
        </a:p>
      </dgm:t>
    </dgm:pt>
    <dgm:pt modelId="{F90DCB21-D6EC-4A51-8A7C-B046CF3CBF76}" type="sibTrans" cxnId="{5D88BAFF-8F28-4B5A-B2E4-596ED48F127C}">
      <dgm:prSet/>
      <dgm:spPr/>
      <dgm:t>
        <a:bodyPr/>
        <a:lstStyle/>
        <a:p>
          <a:endParaRPr lang="en-US"/>
        </a:p>
      </dgm:t>
    </dgm:pt>
    <dgm:pt modelId="{E22C7179-3C48-487E-AF34-A5B91CE640CF}">
      <dgm:prSet/>
      <dgm:spPr/>
      <dgm:t>
        <a:bodyPr/>
        <a:lstStyle/>
        <a:p>
          <a:r>
            <a:rPr lang="en-US" dirty="0"/>
            <a:t>Food Assistance</a:t>
          </a:r>
        </a:p>
      </dgm:t>
    </dgm:pt>
    <dgm:pt modelId="{9D431DBF-972B-46C6-BFE1-A8639C054448}" type="parTrans" cxnId="{B1D95CFD-CF2F-45CC-AD28-D029C7EC4018}">
      <dgm:prSet/>
      <dgm:spPr/>
      <dgm:t>
        <a:bodyPr/>
        <a:lstStyle/>
        <a:p>
          <a:endParaRPr lang="en-US"/>
        </a:p>
      </dgm:t>
    </dgm:pt>
    <dgm:pt modelId="{598456C4-094F-4449-BC87-CA833C9C1D2D}" type="sibTrans" cxnId="{B1D95CFD-CF2F-45CC-AD28-D029C7EC4018}">
      <dgm:prSet/>
      <dgm:spPr/>
      <dgm:t>
        <a:bodyPr/>
        <a:lstStyle/>
        <a:p>
          <a:endParaRPr lang="en-US"/>
        </a:p>
      </dgm:t>
    </dgm:pt>
    <dgm:pt modelId="{E261FA45-CE79-4E21-ABCC-3E92BF92F1B3}">
      <dgm:prSet/>
      <dgm:spPr/>
      <dgm:t>
        <a:bodyPr/>
        <a:lstStyle/>
        <a:p>
          <a:r>
            <a:rPr lang="en-US" dirty="0"/>
            <a:t>Medical/Dental </a:t>
          </a:r>
        </a:p>
      </dgm:t>
    </dgm:pt>
    <dgm:pt modelId="{80D732C7-163F-4B45-BA59-85E2C7C9BFAB}" type="parTrans" cxnId="{339B4573-5A89-4DCE-A93C-47A983B2F2A5}">
      <dgm:prSet/>
      <dgm:spPr/>
      <dgm:t>
        <a:bodyPr/>
        <a:lstStyle/>
        <a:p>
          <a:endParaRPr lang="en-US"/>
        </a:p>
      </dgm:t>
    </dgm:pt>
    <dgm:pt modelId="{E3AE2C23-1F6B-4391-9092-870A9B4B4947}" type="sibTrans" cxnId="{339B4573-5A89-4DCE-A93C-47A983B2F2A5}">
      <dgm:prSet/>
      <dgm:spPr/>
      <dgm:t>
        <a:bodyPr/>
        <a:lstStyle/>
        <a:p>
          <a:endParaRPr lang="en-US"/>
        </a:p>
      </dgm:t>
    </dgm:pt>
    <dgm:pt modelId="{1311ED00-EBC4-4595-B528-2B2F0738687D}">
      <dgm:prSet/>
      <dgm:spPr/>
      <dgm:t>
        <a:bodyPr/>
        <a:lstStyle/>
        <a:p>
          <a:r>
            <a:rPr lang="en-US" dirty="0"/>
            <a:t>Legal Aid</a:t>
          </a:r>
        </a:p>
      </dgm:t>
    </dgm:pt>
    <dgm:pt modelId="{6BF9BBDD-0371-44C3-8126-86A6FF70790C}" type="parTrans" cxnId="{1DE9E03F-CEEB-4BCD-BCE8-403021A37AC1}">
      <dgm:prSet/>
      <dgm:spPr/>
      <dgm:t>
        <a:bodyPr/>
        <a:lstStyle/>
        <a:p>
          <a:endParaRPr lang="en-US"/>
        </a:p>
      </dgm:t>
    </dgm:pt>
    <dgm:pt modelId="{F964FD98-4D8B-460B-9C82-8D22DE5C7C6F}" type="sibTrans" cxnId="{1DE9E03F-CEEB-4BCD-BCE8-403021A37AC1}">
      <dgm:prSet/>
      <dgm:spPr/>
      <dgm:t>
        <a:bodyPr/>
        <a:lstStyle/>
        <a:p>
          <a:endParaRPr lang="en-US"/>
        </a:p>
      </dgm:t>
    </dgm:pt>
    <dgm:pt modelId="{364D3393-F956-4FC4-8247-255F788FE66B}">
      <dgm:prSet/>
      <dgm:spPr/>
      <dgm:t>
        <a:bodyPr/>
        <a:lstStyle/>
        <a:p>
          <a:r>
            <a:rPr lang="en-US" dirty="0"/>
            <a:t>Credit Counseling &amp; Money Management</a:t>
          </a:r>
        </a:p>
      </dgm:t>
    </dgm:pt>
    <dgm:pt modelId="{DAA6E02C-B59F-4E9D-AD28-387386893635}" type="parTrans" cxnId="{EA774711-5907-4853-A130-62F104337A16}">
      <dgm:prSet/>
      <dgm:spPr/>
      <dgm:t>
        <a:bodyPr/>
        <a:lstStyle/>
        <a:p>
          <a:endParaRPr lang="en-US"/>
        </a:p>
      </dgm:t>
    </dgm:pt>
    <dgm:pt modelId="{93D1C234-F622-4732-98FD-40C3D115E868}" type="sibTrans" cxnId="{EA774711-5907-4853-A130-62F104337A16}">
      <dgm:prSet/>
      <dgm:spPr/>
      <dgm:t>
        <a:bodyPr/>
        <a:lstStyle/>
        <a:p>
          <a:endParaRPr lang="en-US"/>
        </a:p>
      </dgm:t>
    </dgm:pt>
    <dgm:pt modelId="{98A33148-B85D-4904-BB69-3D96E05A6984}" type="pres">
      <dgm:prSet presAssocID="{26C0D1D1-82E4-4EDC-9E7F-F887B25A9129}" presName="diagram" presStyleCnt="0">
        <dgm:presLayoutVars>
          <dgm:dir/>
          <dgm:resizeHandles val="exact"/>
        </dgm:presLayoutVars>
      </dgm:prSet>
      <dgm:spPr/>
    </dgm:pt>
    <dgm:pt modelId="{322A2995-1108-4CA2-A48F-320040ACF364}" type="pres">
      <dgm:prSet presAssocID="{9E28588C-70B4-4671-B127-FC476BDB4E0F}" presName="node" presStyleLbl="node1" presStyleIdx="0" presStyleCnt="9">
        <dgm:presLayoutVars>
          <dgm:bulletEnabled val="1"/>
        </dgm:presLayoutVars>
      </dgm:prSet>
      <dgm:spPr/>
    </dgm:pt>
    <dgm:pt modelId="{91744F1F-D963-406C-9907-C852F0D1E0E6}" type="pres">
      <dgm:prSet presAssocID="{9192BFD3-49DE-4C0E-8A90-C24157A1961A}" presName="sibTrans" presStyleCnt="0"/>
      <dgm:spPr/>
    </dgm:pt>
    <dgm:pt modelId="{F7FA1106-8F7C-46F6-9E28-2EA0A86614CB}" type="pres">
      <dgm:prSet presAssocID="{8FB96934-213A-4CBC-A8E0-8F3957A0B923}" presName="node" presStyleLbl="node1" presStyleIdx="1" presStyleCnt="9">
        <dgm:presLayoutVars>
          <dgm:bulletEnabled val="1"/>
        </dgm:presLayoutVars>
      </dgm:prSet>
      <dgm:spPr/>
    </dgm:pt>
    <dgm:pt modelId="{571489D8-88C7-482D-A516-28143398CC2D}" type="pres">
      <dgm:prSet presAssocID="{4AB6E848-196E-4F42-9220-48C88EA5145A}" presName="sibTrans" presStyleCnt="0"/>
      <dgm:spPr/>
    </dgm:pt>
    <dgm:pt modelId="{E9DA3877-9506-4750-87B3-F9D9389C546F}" type="pres">
      <dgm:prSet presAssocID="{CB62EC7B-4BC6-42AD-A5AA-5BF43180EE98}" presName="node" presStyleLbl="node1" presStyleIdx="2" presStyleCnt="9">
        <dgm:presLayoutVars>
          <dgm:bulletEnabled val="1"/>
        </dgm:presLayoutVars>
      </dgm:prSet>
      <dgm:spPr/>
    </dgm:pt>
    <dgm:pt modelId="{59168881-6099-4CF3-A4C6-A5438F28F10F}" type="pres">
      <dgm:prSet presAssocID="{96D47661-8A0B-495E-8D01-DB2C34A109D9}" presName="sibTrans" presStyleCnt="0"/>
      <dgm:spPr/>
    </dgm:pt>
    <dgm:pt modelId="{F282CBBF-6A12-4D2A-832E-996003453B7E}" type="pres">
      <dgm:prSet presAssocID="{86AF3C8C-241C-48F5-898A-1867967855E9}" presName="node" presStyleLbl="node1" presStyleIdx="3" presStyleCnt="9">
        <dgm:presLayoutVars>
          <dgm:bulletEnabled val="1"/>
        </dgm:presLayoutVars>
      </dgm:prSet>
      <dgm:spPr/>
    </dgm:pt>
    <dgm:pt modelId="{C68358C6-5EF3-4097-ACA8-89949A7DAFF9}" type="pres">
      <dgm:prSet presAssocID="{C91296A5-DAE1-4E06-B6E1-BEFE37AE5592}" presName="sibTrans" presStyleCnt="0"/>
      <dgm:spPr/>
    </dgm:pt>
    <dgm:pt modelId="{8DFFB71B-1C4B-444F-80E8-9592EC640D58}" type="pres">
      <dgm:prSet presAssocID="{E22C7179-3C48-487E-AF34-A5B91CE640CF}" presName="node" presStyleLbl="node1" presStyleIdx="4" presStyleCnt="9">
        <dgm:presLayoutVars>
          <dgm:bulletEnabled val="1"/>
        </dgm:presLayoutVars>
      </dgm:prSet>
      <dgm:spPr/>
    </dgm:pt>
    <dgm:pt modelId="{E3A6C691-F581-40FA-AAD8-9C63EFDF29C9}" type="pres">
      <dgm:prSet presAssocID="{598456C4-094F-4449-BC87-CA833C9C1D2D}" presName="sibTrans" presStyleCnt="0"/>
      <dgm:spPr/>
    </dgm:pt>
    <dgm:pt modelId="{F787E438-770D-427A-9BCE-908BC64E9B89}" type="pres">
      <dgm:prSet presAssocID="{36954DFB-A97A-428B-B3FE-6D81A09008A2}" presName="node" presStyleLbl="node1" presStyleIdx="5" presStyleCnt="9">
        <dgm:presLayoutVars>
          <dgm:bulletEnabled val="1"/>
        </dgm:presLayoutVars>
      </dgm:prSet>
      <dgm:spPr/>
    </dgm:pt>
    <dgm:pt modelId="{F9CA5D91-1A9E-4AD0-89B0-9CD9A1BE1A8B}" type="pres">
      <dgm:prSet presAssocID="{F90DCB21-D6EC-4A51-8A7C-B046CF3CBF76}" presName="sibTrans" presStyleCnt="0"/>
      <dgm:spPr/>
    </dgm:pt>
    <dgm:pt modelId="{4DF10A9B-A5B8-4FA4-8746-336FE7B4CFB9}" type="pres">
      <dgm:prSet presAssocID="{E261FA45-CE79-4E21-ABCC-3E92BF92F1B3}" presName="node" presStyleLbl="node1" presStyleIdx="6" presStyleCnt="9">
        <dgm:presLayoutVars>
          <dgm:bulletEnabled val="1"/>
        </dgm:presLayoutVars>
      </dgm:prSet>
      <dgm:spPr/>
    </dgm:pt>
    <dgm:pt modelId="{D593A38E-F3F0-4733-971E-213DF7EDE403}" type="pres">
      <dgm:prSet presAssocID="{E3AE2C23-1F6B-4391-9092-870A9B4B4947}" presName="sibTrans" presStyleCnt="0"/>
      <dgm:spPr/>
    </dgm:pt>
    <dgm:pt modelId="{9EE4413C-97B8-4FBA-86F8-90C1E79F9724}" type="pres">
      <dgm:prSet presAssocID="{364D3393-F956-4FC4-8247-255F788FE66B}" presName="node" presStyleLbl="node1" presStyleIdx="7" presStyleCnt="9">
        <dgm:presLayoutVars>
          <dgm:bulletEnabled val="1"/>
        </dgm:presLayoutVars>
      </dgm:prSet>
      <dgm:spPr/>
    </dgm:pt>
    <dgm:pt modelId="{31CB325B-DBB8-43E2-BBDA-9FB82701170F}" type="pres">
      <dgm:prSet presAssocID="{93D1C234-F622-4732-98FD-40C3D115E868}" presName="sibTrans" presStyleCnt="0"/>
      <dgm:spPr/>
    </dgm:pt>
    <dgm:pt modelId="{71923A19-F4A7-4C04-80B2-97E08D236B75}" type="pres">
      <dgm:prSet presAssocID="{1311ED00-EBC4-4595-B528-2B2F0738687D}" presName="node" presStyleLbl="node1" presStyleIdx="8" presStyleCnt="9">
        <dgm:presLayoutVars>
          <dgm:bulletEnabled val="1"/>
        </dgm:presLayoutVars>
      </dgm:prSet>
      <dgm:spPr/>
    </dgm:pt>
  </dgm:ptLst>
  <dgm:cxnLst>
    <dgm:cxn modelId="{9D14BD0B-2283-4F82-A98F-FF83CD070093}" type="presOf" srcId="{1311ED00-EBC4-4595-B528-2B2F0738687D}" destId="{71923A19-F4A7-4C04-80B2-97E08D236B75}" srcOrd="0" destOrd="0" presId="urn:microsoft.com/office/officeart/2005/8/layout/default"/>
    <dgm:cxn modelId="{EA774711-5907-4853-A130-62F104337A16}" srcId="{26C0D1D1-82E4-4EDC-9E7F-F887B25A9129}" destId="{364D3393-F956-4FC4-8247-255F788FE66B}" srcOrd="7" destOrd="0" parTransId="{DAA6E02C-B59F-4E9D-AD28-387386893635}" sibTransId="{93D1C234-F622-4732-98FD-40C3D115E868}"/>
    <dgm:cxn modelId="{E8E45018-81CB-4751-AFCB-992F30478F80}" type="presOf" srcId="{E22C7179-3C48-487E-AF34-A5B91CE640CF}" destId="{8DFFB71B-1C4B-444F-80E8-9592EC640D58}" srcOrd="0" destOrd="0" presId="urn:microsoft.com/office/officeart/2005/8/layout/default"/>
    <dgm:cxn modelId="{00730E23-5CB2-480C-B22D-0469E68D82F4}" type="presOf" srcId="{364D3393-F956-4FC4-8247-255F788FE66B}" destId="{9EE4413C-97B8-4FBA-86F8-90C1E79F9724}" srcOrd="0" destOrd="0" presId="urn:microsoft.com/office/officeart/2005/8/layout/default"/>
    <dgm:cxn modelId="{1DE9E03F-CEEB-4BCD-BCE8-403021A37AC1}" srcId="{26C0D1D1-82E4-4EDC-9E7F-F887B25A9129}" destId="{1311ED00-EBC4-4595-B528-2B2F0738687D}" srcOrd="8" destOrd="0" parTransId="{6BF9BBDD-0371-44C3-8126-86A6FF70790C}" sibTransId="{F964FD98-4D8B-460B-9C82-8D22DE5C7C6F}"/>
    <dgm:cxn modelId="{FF276865-600C-46CA-B290-9D2108AE3541}" srcId="{26C0D1D1-82E4-4EDC-9E7F-F887B25A9129}" destId="{86AF3C8C-241C-48F5-898A-1867967855E9}" srcOrd="3" destOrd="0" parTransId="{32A94D60-3B14-44D7-B54F-0184F1F4D847}" sibTransId="{C91296A5-DAE1-4E06-B6E1-BEFE37AE5592}"/>
    <dgm:cxn modelId="{4106466F-D8DB-4D01-96DD-42FB7A17B030}" srcId="{26C0D1D1-82E4-4EDC-9E7F-F887B25A9129}" destId="{9E28588C-70B4-4671-B127-FC476BDB4E0F}" srcOrd="0" destOrd="0" parTransId="{8021F283-406F-4A78-A4AF-EA09137381CE}" sibTransId="{9192BFD3-49DE-4C0E-8A90-C24157A1961A}"/>
    <dgm:cxn modelId="{339B4573-5A89-4DCE-A93C-47A983B2F2A5}" srcId="{26C0D1D1-82E4-4EDC-9E7F-F887B25A9129}" destId="{E261FA45-CE79-4E21-ABCC-3E92BF92F1B3}" srcOrd="6" destOrd="0" parTransId="{80D732C7-163F-4B45-BA59-85E2C7C9BFAB}" sibTransId="{E3AE2C23-1F6B-4391-9092-870A9B4B4947}"/>
    <dgm:cxn modelId="{C0B46E79-7EEE-48C1-9AE4-9CE83F8BC277}" type="presOf" srcId="{8FB96934-213A-4CBC-A8E0-8F3957A0B923}" destId="{F7FA1106-8F7C-46F6-9E28-2EA0A86614CB}" srcOrd="0" destOrd="0" presId="urn:microsoft.com/office/officeart/2005/8/layout/default"/>
    <dgm:cxn modelId="{70F6B399-0358-417F-B8BA-1237A3C81ECD}" type="presOf" srcId="{E261FA45-CE79-4E21-ABCC-3E92BF92F1B3}" destId="{4DF10A9B-A5B8-4FA4-8746-336FE7B4CFB9}" srcOrd="0" destOrd="0" presId="urn:microsoft.com/office/officeart/2005/8/layout/default"/>
    <dgm:cxn modelId="{E9F1D5A9-348A-4FAF-B407-01CC34B6B492}" srcId="{26C0D1D1-82E4-4EDC-9E7F-F887B25A9129}" destId="{8FB96934-213A-4CBC-A8E0-8F3957A0B923}" srcOrd="1" destOrd="0" parTransId="{EAE8ADE0-8C6C-4D47-B035-C6C55990638C}" sibTransId="{4AB6E848-196E-4F42-9220-48C88EA5145A}"/>
    <dgm:cxn modelId="{87402FAB-3C20-4DDA-837B-C735FD93C3A0}" type="presOf" srcId="{CB62EC7B-4BC6-42AD-A5AA-5BF43180EE98}" destId="{E9DA3877-9506-4750-87B3-F9D9389C546F}" srcOrd="0" destOrd="0" presId="urn:microsoft.com/office/officeart/2005/8/layout/default"/>
    <dgm:cxn modelId="{F50FD0C6-E9AE-4F38-9BA6-8954A2314123}" type="presOf" srcId="{9E28588C-70B4-4671-B127-FC476BDB4E0F}" destId="{322A2995-1108-4CA2-A48F-320040ACF364}" srcOrd="0" destOrd="0" presId="urn:microsoft.com/office/officeart/2005/8/layout/default"/>
    <dgm:cxn modelId="{D72375D3-E3FB-45D0-B7F1-9865AA76C8E0}" type="presOf" srcId="{86AF3C8C-241C-48F5-898A-1867967855E9}" destId="{F282CBBF-6A12-4D2A-832E-996003453B7E}" srcOrd="0" destOrd="0" presId="urn:microsoft.com/office/officeart/2005/8/layout/default"/>
    <dgm:cxn modelId="{EDBAD6E2-7939-49A7-BEAB-C599C2684C17}" srcId="{26C0D1D1-82E4-4EDC-9E7F-F887B25A9129}" destId="{CB62EC7B-4BC6-42AD-A5AA-5BF43180EE98}" srcOrd="2" destOrd="0" parTransId="{C499BEA0-51BD-4135-B69B-FD4CED5C3AF6}" sibTransId="{96D47661-8A0B-495E-8D01-DB2C34A109D9}"/>
    <dgm:cxn modelId="{F2DDB4E6-5497-4260-A0E5-69CE507A49AA}" type="presOf" srcId="{36954DFB-A97A-428B-B3FE-6D81A09008A2}" destId="{F787E438-770D-427A-9BCE-908BC64E9B89}" srcOrd="0" destOrd="0" presId="urn:microsoft.com/office/officeart/2005/8/layout/default"/>
    <dgm:cxn modelId="{F80694FB-C403-489A-9BF2-470DDC0433A3}" type="presOf" srcId="{26C0D1D1-82E4-4EDC-9E7F-F887B25A9129}" destId="{98A33148-B85D-4904-BB69-3D96E05A6984}" srcOrd="0" destOrd="0" presId="urn:microsoft.com/office/officeart/2005/8/layout/default"/>
    <dgm:cxn modelId="{B1D95CFD-CF2F-45CC-AD28-D029C7EC4018}" srcId="{26C0D1D1-82E4-4EDC-9E7F-F887B25A9129}" destId="{E22C7179-3C48-487E-AF34-A5B91CE640CF}" srcOrd="4" destOrd="0" parTransId="{9D431DBF-972B-46C6-BFE1-A8639C054448}" sibTransId="{598456C4-094F-4449-BC87-CA833C9C1D2D}"/>
    <dgm:cxn modelId="{5D88BAFF-8F28-4B5A-B2E4-596ED48F127C}" srcId="{26C0D1D1-82E4-4EDC-9E7F-F887B25A9129}" destId="{36954DFB-A97A-428B-B3FE-6D81A09008A2}" srcOrd="5" destOrd="0" parTransId="{6CB3DF98-5A25-4712-A044-CBA3A9962819}" sibTransId="{F90DCB21-D6EC-4A51-8A7C-B046CF3CBF76}"/>
    <dgm:cxn modelId="{21C133BD-E7EF-47D7-92B5-BF42068D49CF}" type="presParOf" srcId="{98A33148-B85D-4904-BB69-3D96E05A6984}" destId="{322A2995-1108-4CA2-A48F-320040ACF364}" srcOrd="0" destOrd="0" presId="urn:microsoft.com/office/officeart/2005/8/layout/default"/>
    <dgm:cxn modelId="{2B2DB335-5919-4F69-A4D6-83E84C037EFB}" type="presParOf" srcId="{98A33148-B85D-4904-BB69-3D96E05A6984}" destId="{91744F1F-D963-406C-9907-C852F0D1E0E6}" srcOrd="1" destOrd="0" presId="urn:microsoft.com/office/officeart/2005/8/layout/default"/>
    <dgm:cxn modelId="{829EDB92-9346-4EA9-B4A0-9C441B8DC8CB}" type="presParOf" srcId="{98A33148-B85D-4904-BB69-3D96E05A6984}" destId="{F7FA1106-8F7C-46F6-9E28-2EA0A86614CB}" srcOrd="2" destOrd="0" presId="urn:microsoft.com/office/officeart/2005/8/layout/default"/>
    <dgm:cxn modelId="{6BA6E0B7-E02C-447E-93AB-89CF241B0FE1}" type="presParOf" srcId="{98A33148-B85D-4904-BB69-3D96E05A6984}" destId="{571489D8-88C7-482D-A516-28143398CC2D}" srcOrd="3" destOrd="0" presId="urn:microsoft.com/office/officeart/2005/8/layout/default"/>
    <dgm:cxn modelId="{289A5274-2CD6-43EC-A2F0-5B43C1142B2A}" type="presParOf" srcId="{98A33148-B85D-4904-BB69-3D96E05A6984}" destId="{E9DA3877-9506-4750-87B3-F9D9389C546F}" srcOrd="4" destOrd="0" presId="urn:microsoft.com/office/officeart/2005/8/layout/default"/>
    <dgm:cxn modelId="{2486B9B2-E959-4113-B4EC-720BB21EE771}" type="presParOf" srcId="{98A33148-B85D-4904-BB69-3D96E05A6984}" destId="{59168881-6099-4CF3-A4C6-A5438F28F10F}" srcOrd="5" destOrd="0" presId="urn:microsoft.com/office/officeart/2005/8/layout/default"/>
    <dgm:cxn modelId="{C62C9C83-5AAF-4B2D-BE2A-149B50BE017A}" type="presParOf" srcId="{98A33148-B85D-4904-BB69-3D96E05A6984}" destId="{F282CBBF-6A12-4D2A-832E-996003453B7E}" srcOrd="6" destOrd="0" presId="urn:microsoft.com/office/officeart/2005/8/layout/default"/>
    <dgm:cxn modelId="{F4F89E5F-B8A9-484F-B06C-0D1EFCAADFAA}" type="presParOf" srcId="{98A33148-B85D-4904-BB69-3D96E05A6984}" destId="{C68358C6-5EF3-4097-ACA8-89949A7DAFF9}" srcOrd="7" destOrd="0" presId="urn:microsoft.com/office/officeart/2005/8/layout/default"/>
    <dgm:cxn modelId="{D4D29128-1EB3-4601-9F28-D4AFB9F5AE7E}" type="presParOf" srcId="{98A33148-B85D-4904-BB69-3D96E05A6984}" destId="{8DFFB71B-1C4B-444F-80E8-9592EC640D58}" srcOrd="8" destOrd="0" presId="urn:microsoft.com/office/officeart/2005/8/layout/default"/>
    <dgm:cxn modelId="{0E07A3C5-7E86-4BD4-897C-4B3E7E98AD35}" type="presParOf" srcId="{98A33148-B85D-4904-BB69-3D96E05A6984}" destId="{E3A6C691-F581-40FA-AAD8-9C63EFDF29C9}" srcOrd="9" destOrd="0" presId="urn:microsoft.com/office/officeart/2005/8/layout/default"/>
    <dgm:cxn modelId="{527133E2-6BF1-4099-ACC0-C9C7C8D652E1}" type="presParOf" srcId="{98A33148-B85D-4904-BB69-3D96E05A6984}" destId="{F787E438-770D-427A-9BCE-908BC64E9B89}" srcOrd="10" destOrd="0" presId="urn:microsoft.com/office/officeart/2005/8/layout/default"/>
    <dgm:cxn modelId="{BCD5F410-9FD4-401D-957D-18F15A26BA27}" type="presParOf" srcId="{98A33148-B85D-4904-BB69-3D96E05A6984}" destId="{F9CA5D91-1A9E-4AD0-89B0-9CD9A1BE1A8B}" srcOrd="11" destOrd="0" presId="urn:microsoft.com/office/officeart/2005/8/layout/default"/>
    <dgm:cxn modelId="{B1625475-108A-4330-B878-9012CE59FC58}" type="presParOf" srcId="{98A33148-B85D-4904-BB69-3D96E05A6984}" destId="{4DF10A9B-A5B8-4FA4-8746-336FE7B4CFB9}" srcOrd="12" destOrd="0" presId="urn:microsoft.com/office/officeart/2005/8/layout/default"/>
    <dgm:cxn modelId="{1C76DAF6-F135-45EA-901C-EF926F36C99A}" type="presParOf" srcId="{98A33148-B85D-4904-BB69-3D96E05A6984}" destId="{D593A38E-F3F0-4733-971E-213DF7EDE403}" srcOrd="13" destOrd="0" presId="urn:microsoft.com/office/officeart/2005/8/layout/default"/>
    <dgm:cxn modelId="{DC61DDD3-169D-47F0-A83A-DF1C4C1A64D3}" type="presParOf" srcId="{98A33148-B85D-4904-BB69-3D96E05A6984}" destId="{9EE4413C-97B8-4FBA-86F8-90C1E79F9724}" srcOrd="14" destOrd="0" presId="urn:microsoft.com/office/officeart/2005/8/layout/default"/>
    <dgm:cxn modelId="{EA78B781-018F-482B-932C-7EACA5D0B44F}" type="presParOf" srcId="{98A33148-B85D-4904-BB69-3D96E05A6984}" destId="{31CB325B-DBB8-43E2-BBDA-9FB82701170F}" srcOrd="15" destOrd="0" presId="urn:microsoft.com/office/officeart/2005/8/layout/default"/>
    <dgm:cxn modelId="{F6F4A1A8-FEF8-491E-A113-24A19BCBF77E}" type="presParOf" srcId="{98A33148-B85D-4904-BB69-3D96E05A6984}" destId="{71923A19-F4A7-4C04-80B2-97E08D236B7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6BCF-9E3E-4761-BCB4-334A094CC201}">
      <dsp:nvSpPr>
        <dsp:cNvPr id="0" name=""/>
        <dsp:cNvSpPr/>
      </dsp:nvSpPr>
      <dsp:spPr>
        <a:xfrm>
          <a:off x="1409147" y="0"/>
          <a:ext cx="4635611" cy="46356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83A64-1F09-4345-AAEB-CC9CF483DF92}">
      <dsp:nvSpPr>
        <dsp:cNvPr id="0" name=""/>
        <dsp:cNvSpPr/>
      </dsp:nvSpPr>
      <dsp:spPr>
        <a:xfrm>
          <a:off x="1710462" y="301314"/>
          <a:ext cx="1854244" cy="18542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Participant Engagement </a:t>
          </a:r>
        </a:p>
      </dsp:txBody>
      <dsp:txXfrm>
        <a:off x="1800979" y="391831"/>
        <a:ext cx="1673210" cy="1673210"/>
      </dsp:txXfrm>
    </dsp:sp>
    <dsp:sp modelId="{10687B13-065C-4009-B093-E417D34C0937}">
      <dsp:nvSpPr>
        <dsp:cNvPr id="0" name=""/>
        <dsp:cNvSpPr/>
      </dsp:nvSpPr>
      <dsp:spPr>
        <a:xfrm>
          <a:off x="3889199" y="301314"/>
          <a:ext cx="1854244" cy="1854244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Employer Engagement</a:t>
          </a:r>
        </a:p>
      </dsp:txBody>
      <dsp:txXfrm>
        <a:off x="3979716" y="391831"/>
        <a:ext cx="1673210" cy="1673210"/>
      </dsp:txXfrm>
    </dsp:sp>
    <dsp:sp modelId="{20377D9C-3106-4103-9165-40CDF9691D28}">
      <dsp:nvSpPr>
        <dsp:cNvPr id="0" name=""/>
        <dsp:cNvSpPr/>
      </dsp:nvSpPr>
      <dsp:spPr>
        <a:xfrm>
          <a:off x="1710462" y="2480051"/>
          <a:ext cx="1854244" cy="1854244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Resources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Engagement</a:t>
          </a:r>
        </a:p>
      </dsp:txBody>
      <dsp:txXfrm>
        <a:off x="1800979" y="2570568"/>
        <a:ext cx="1673210" cy="1673210"/>
      </dsp:txXfrm>
    </dsp:sp>
    <dsp:sp modelId="{5C351598-5769-495E-A494-22DEB026E4FC}">
      <dsp:nvSpPr>
        <dsp:cNvPr id="0" name=""/>
        <dsp:cNvSpPr/>
      </dsp:nvSpPr>
      <dsp:spPr>
        <a:xfrm>
          <a:off x="3889199" y="2480051"/>
          <a:ext cx="1854244" cy="1854244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Enterprise Development</a:t>
          </a:r>
        </a:p>
      </dsp:txBody>
      <dsp:txXfrm>
        <a:off x="3979716" y="2570568"/>
        <a:ext cx="1673210" cy="1673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9822A-81E0-4C63-A6F9-2D7AC1299590}">
      <dsp:nvSpPr>
        <dsp:cNvPr id="0" name=""/>
        <dsp:cNvSpPr/>
      </dsp:nvSpPr>
      <dsp:spPr>
        <a:xfrm>
          <a:off x="0" y="0"/>
          <a:ext cx="10969625" cy="132546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E43A2-2984-4B14-B55B-375F09D63111}">
      <dsp:nvSpPr>
        <dsp:cNvPr id="0" name=""/>
        <dsp:cNvSpPr/>
      </dsp:nvSpPr>
      <dsp:spPr>
        <a:xfrm>
          <a:off x="400953" y="298796"/>
          <a:ext cx="729006" cy="7290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31FF5-D74D-4639-BF7B-091C0E7D20BA}">
      <dsp:nvSpPr>
        <dsp:cNvPr id="0" name=""/>
        <dsp:cNvSpPr/>
      </dsp:nvSpPr>
      <dsp:spPr>
        <a:xfrm>
          <a:off x="1530912" y="566"/>
          <a:ext cx="9438712" cy="1325465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Person-centered approach to identify an individualized and collaborative pathway into education or the workforce</a:t>
          </a:r>
        </a:p>
      </dsp:txBody>
      <dsp:txXfrm>
        <a:off x="1530912" y="566"/>
        <a:ext cx="9438712" cy="1325465"/>
      </dsp:txXfrm>
    </dsp:sp>
    <dsp:sp modelId="{639E0A7A-EEE6-4E23-8F71-8D424824C62E}">
      <dsp:nvSpPr>
        <dsp:cNvPr id="0" name=""/>
        <dsp:cNvSpPr/>
      </dsp:nvSpPr>
      <dsp:spPr>
        <a:xfrm>
          <a:off x="0" y="1657398"/>
          <a:ext cx="10969625" cy="132546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0AC70-64B5-460B-8E67-1F0C2903237F}">
      <dsp:nvSpPr>
        <dsp:cNvPr id="0" name=""/>
        <dsp:cNvSpPr/>
      </dsp:nvSpPr>
      <dsp:spPr>
        <a:xfrm>
          <a:off x="400953" y="1955627"/>
          <a:ext cx="729006" cy="7290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A706B-689F-432E-94BE-D18F8DF852AE}">
      <dsp:nvSpPr>
        <dsp:cNvPr id="0" name=""/>
        <dsp:cNvSpPr/>
      </dsp:nvSpPr>
      <dsp:spPr>
        <a:xfrm>
          <a:off x="1530912" y="1657398"/>
          <a:ext cx="9438712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Partnership with employers to provide a ready workforce</a:t>
          </a:r>
        </a:p>
      </dsp:txBody>
      <dsp:txXfrm>
        <a:off x="1530912" y="1657398"/>
        <a:ext cx="9438712" cy="1325465"/>
      </dsp:txXfrm>
    </dsp:sp>
    <dsp:sp modelId="{E15C6C4D-4C8B-439E-AE8E-02B5C85D03AB}">
      <dsp:nvSpPr>
        <dsp:cNvPr id="0" name=""/>
        <dsp:cNvSpPr/>
      </dsp:nvSpPr>
      <dsp:spPr>
        <a:xfrm>
          <a:off x="0" y="3314796"/>
          <a:ext cx="10969625" cy="132546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F40DD-4EF0-4030-9A7B-96F90C0BE4C2}">
      <dsp:nvSpPr>
        <dsp:cNvPr id="0" name=""/>
        <dsp:cNvSpPr/>
      </dsp:nvSpPr>
      <dsp:spPr>
        <a:xfrm>
          <a:off x="400953" y="3612459"/>
          <a:ext cx="729006" cy="7290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D0F28-3351-4244-BED9-242C8FD34E6D}">
      <dsp:nvSpPr>
        <dsp:cNvPr id="0" name=""/>
        <dsp:cNvSpPr/>
      </dsp:nvSpPr>
      <dsp:spPr>
        <a:xfrm>
          <a:off x="1530912" y="3314230"/>
          <a:ext cx="9438712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Community collaboration addressing barriers to employment</a:t>
          </a:r>
        </a:p>
      </dsp:txBody>
      <dsp:txXfrm>
        <a:off x="1530912" y="3314230"/>
        <a:ext cx="9438712" cy="1325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EB774-3916-CD49-B982-7F4DFE345169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5113D-9FB3-6341-9CC1-3E588263D77E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Persons are screened and skill-matched with local employers. </a:t>
          </a:r>
        </a:p>
      </dsp:txBody>
      <dsp:txXfrm>
        <a:off x="356919" y="1030847"/>
        <a:ext cx="2649329" cy="1644964"/>
      </dsp:txXfrm>
    </dsp:sp>
    <dsp:sp modelId="{2FF47E7C-DA46-F645-AE60-41414F608DD6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70284-D7A4-264B-9628-27FCAC6860F4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Recovery focused education, training and supports for best practices when hiring. </a:t>
          </a:r>
        </a:p>
      </dsp:txBody>
      <dsp:txXfrm>
        <a:off x="3720088" y="1030847"/>
        <a:ext cx="2649329" cy="1644964"/>
      </dsp:txXfrm>
    </dsp:sp>
    <dsp:sp modelId="{04039895-8BD5-3D45-9543-C22836922CAD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rgbClr val="099BD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217C-3C9D-354E-8EC9-9F5C45C0D839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rgbClr val="F2F2F2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99B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Quarterly regional collaboration for continued quality improvement of the program.</a:t>
          </a:r>
        </a:p>
      </dsp:txBody>
      <dsp:txXfrm>
        <a:off x="7083256" y="1030847"/>
        <a:ext cx="2649329" cy="1644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0C873-C322-4CB0-A0F2-538E3945FA69}">
      <dsp:nvSpPr>
        <dsp:cNvPr id="0" name=""/>
        <dsp:cNvSpPr/>
      </dsp:nvSpPr>
      <dsp:spPr>
        <a:xfrm rot="16200000">
          <a:off x="1762" y="744608"/>
          <a:ext cx="3928039" cy="392803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Job Coaching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Participant Check-ins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Employer review of participant progress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/>
        </a:p>
      </dsp:txBody>
      <dsp:txXfrm rot="5400000">
        <a:off x="1763" y="1726618"/>
        <a:ext cx="3240632" cy="1964019"/>
      </dsp:txXfrm>
    </dsp:sp>
    <dsp:sp modelId="{10D06963-F7E5-42F5-BACE-1DC42A3580A4}">
      <dsp:nvSpPr>
        <dsp:cNvPr id="0" name=""/>
        <dsp:cNvSpPr/>
      </dsp:nvSpPr>
      <dsp:spPr>
        <a:xfrm rot="5400000">
          <a:off x="4196081" y="744608"/>
          <a:ext cx="3928039" cy="392803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Education and Training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Recommendations to assist participants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/>
        </a:p>
      </dsp:txBody>
      <dsp:txXfrm rot="-5400000">
        <a:off x="4883489" y="1726618"/>
        <a:ext cx="3240632" cy="1964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2995-1108-4CA2-A48F-320040ACF364}">
      <dsp:nvSpPr>
        <dsp:cNvPr id="0" name=""/>
        <dsp:cNvSpPr/>
      </dsp:nvSpPr>
      <dsp:spPr>
        <a:xfrm>
          <a:off x="367448" y="118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Treatment/Recovery Housing </a:t>
          </a:r>
        </a:p>
      </dsp:txBody>
      <dsp:txXfrm>
        <a:off x="367448" y="1187"/>
        <a:ext cx="2103349" cy="1262009"/>
      </dsp:txXfrm>
    </dsp:sp>
    <dsp:sp modelId="{F7FA1106-8F7C-46F6-9E28-2EA0A86614CB}">
      <dsp:nvSpPr>
        <dsp:cNvPr id="0" name=""/>
        <dsp:cNvSpPr/>
      </dsp:nvSpPr>
      <dsp:spPr>
        <a:xfrm>
          <a:off x="2681133" y="118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Education &amp; Training</a:t>
          </a:r>
        </a:p>
      </dsp:txBody>
      <dsp:txXfrm>
        <a:off x="2681133" y="1187"/>
        <a:ext cx="2103349" cy="1262009"/>
      </dsp:txXfrm>
    </dsp:sp>
    <dsp:sp modelId="{E9DA3877-9506-4750-87B3-F9D9389C546F}">
      <dsp:nvSpPr>
        <dsp:cNvPr id="0" name=""/>
        <dsp:cNvSpPr/>
      </dsp:nvSpPr>
      <dsp:spPr>
        <a:xfrm>
          <a:off x="4994817" y="118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Childcare</a:t>
          </a:r>
        </a:p>
      </dsp:txBody>
      <dsp:txXfrm>
        <a:off x="4994817" y="1187"/>
        <a:ext cx="2103349" cy="1262009"/>
      </dsp:txXfrm>
    </dsp:sp>
    <dsp:sp modelId="{F282CBBF-6A12-4D2A-832E-996003453B7E}">
      <dsp:nvSpPr>
        <dsp:cNvPr id="0" name=""/>
        <dsp:cNvSpPr/>
      </dsp:nvSpPr>
      <dsp:spPr>
        <a:xfrm>
          <a:off x="367448" y="1473532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Transportation</a:t>
          </a:r>
        </a:p>
      </dsp:txBody>
      <dsp:txXfrm>
        <a:off x="367448" y="1473532"/>
        <a:ext cx="2103349" cy="1262009"/>
      </dsp:txXfrm>
    </dsp:sp>
    <dsp:sp modelId="{8DFFB71B-1C4B-444F-80E8-9592EC640D58}">
      <dsp:nvSpPr>
        <dsp:cNvPr id="0" name=""/>
        <dsp:cNvSpPr/>
      </dsp:nvSpPr>
      <dsp:spPr>
        <a:xfrm>
          <a:off x="2681133" y="1473532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Assistance</a:t>
          </a:r>
        </a:p>
      </dsp:txBody>
      <dsp:txXfrm>
        <a:off x="2681133" y="1473532"/>
        <a:ext cx="2103349" cy="1262009"/>
      </dsp:txXfrm>
    </dsp:sp>
    <dsp:sp modelId="{F787E438-770D-427A-9BCE-908BC64E9B89}">
      <dsp:nvSpPr>
        <dsp:cNvPr id="0" name=""/>
        <dsp:cNvSpPr/>
      </dsp:nvSpPr>
      <dsp:spPr>
        <a:xfrm>
          <a:off x="4994817" y="1473532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Clothing</a:t>
          </a:r>
        </a:p>
      </dsp:txBody>
      <dsp:txXfrm>
        <a:off x="4994817" y="1473532"/>
        <a:ext cx="2103349" cy="1262009"/>
      </dsp:txXfrm>
    </dsp:sp>
    <dsp:sp modelId="{4DF10A9B-A5B8-4FA4-8746-336FE7B4CFB9}">
      <dsp:nvSpPr>
        <dsp:cNvPr id="0" name=""/>
        <dsp:cNvSpPr/>
      </dsp:nvSpPr>
      <dsp:spPr>
        <a:xfrm>
          <a:off x="367448" y="294587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Medical/Dental </a:t>
          </a:r>
        </a:p>
      </dsp:txBody>
      <dsp:txXfrm>
        <a:off x="367448" y="2945877"/>
        <a:ext cx="2103349" cy="1262009"/>
      </dsp:txXfrm>
    </dsp:sp>
    <dsp:sp modelId="{9EE4413C-97B8-4FBA-86F8-90C1E79F9724}">
      <dsp:nvSpPr>
        <dsp:cNvPr id="0" name=""/>
        <dsp:cNvSpPr/>
      </dsp:nvSpPr>
      <dsp:spPr>
        <a:xfrm>
          <a:off x="2681133" y="294587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Credit Counseling &amp; Money Management</a:t>
          </a:r>
        </a:p>
      </dsp:txBody>
      <dsp:txXfrm>
        <a:off x="2681133" y="2945877"/>
        <a:ext cx="2103349" cy="1262009"/>
      </dsp:txXfrm>
    </dsp:sp>
    <dsp:sp modelId="{71923A19-F4A7-4C04-80B2-97E08D236B75}">
      <dsp:nvSpPr>
        <dsp:cNvPr id="0" name=""/>
        <dsp:cNvSpPr/>
      </dsp:nvSpPr>
      <dsp:spPr>
        <a:xfrm>
          <a:off x="4994817" y="2945877"/>
          <a:ext cx="2103349" cy="1262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 Aid</a:t>
          </a:r>
        </a:p>
      </dsp:txBody>
      <dsp:txXfrm>
        <a:off x="4994817" y="2945877"/>
        <a:ext cx="2103349" cy="1262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370260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9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2192000" cy="3479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02301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169" indent="0">
              <a:buNone/>
              <a:defRPr sz="1400" b="1"/>
            </a:lvl2pPr>
            <a:lvl3pPr marL="801447" indent="0">
              <a:buNone/>
              <a:defRPr sz="1400" b="1"/>
            </a:lvl3pPr>
            <a:lvl4pPr marL="1196616" indent="0">
              <a:buNone/>
              <a:defRPr sz="1400" b="1"/>
            </a:lvl4pPr>
            <a:lvl5pPr marL="1601306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3680158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370260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9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1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2000" cy="3479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02301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169" indent="0">
              <a:buNone/>
              <a:defRPr sz="1400" b="1"/>
            </a:lvl2pPr>
            <a:lvl3pPr marL="801447" indent="0">
              <a:buNone/>
              <a:defRPr sz="1400" b="1"/>
            </a:lvl3pPr>
            <a:lvl4pPr marL="1196616" indent="0">
              <a:buNone/>
              <a:defRPr sz="1400" b="1"/>
            </a:lvl4pPr>
            <a:lvl5pPr marL="1601306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316606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09600" y="2262471"/>
            <a:ext cx="10972801" cy="1299068"/>
          </a:xfrm>
          <a:prstGeom prst="rect">
            <a:avLst/>
          </a:prstGeom>
        </p:spPr>
        <p:txBody>
          <a:bodyPr/>
          <a:lstStyle>
            <a:lvl1pPr algn="ctr">
              <a:defRPr sz="4666" b="1">
                <a:solidFill>
                  <a:schemeClr val="accent5">
                    <a:hueOff val="359999"/>
                    <a:satOff val="-65573"/>
                    <a:lumOff val="76078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endParaRPr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25C12-4B7A-5540-9E36-FE9B2D266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20434"/>
            <a:ext cx="10975658" cy="16089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Subtext here</a:t>
            </a:r>
          </a:p>
        </p:txBody>
      </p:sp>
    </p:spTree>
    <p:extLst>
      <p:ext uri="{BB962C8B-B14F-4D97-AF65-F5344CB8AC3E}">
        <p14:creationId xmlns:p14="http://schemas.microsoft.com/office/powerpoint/2010/main" val="15136100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370260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9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1" y="1566752"/>
            <a:ext cx="5497189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6106792" y="1566752"/>
            <a:ext cx="5497189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3479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02301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169" indent="0">
              <a:buNone/>
              <a:defRPr sz="1400" b="1"/>
            </a:lvl2pPr>
            <a:lvl3pPr marL="801447" indent="0">
              <a:buNone/>
              <a:defRPr sz="1400" b="1"/>
            </a:lvl3pPr>
            <a:lvl4pPr marL="1196616" indent="0">
              <a:buNone/>
              <a:defRPr sz="1400" b="1"/>
            </a:lvl4pPr>
            <a:lvl5pPr marL="1601306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41923593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3479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02301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169" indent="0">
              <a:buNone/>
              <a:defRPr sz="1400" b="1"/>
            </a:lvl2pPr>
            <a:lvl3pPr marL="801447" indent="0">
              <a:buNone/>
              <a:defRPr sz="1400" b="1"/>
            </a:lvl3pPr>
            <a:lvl4pPr marL="1196616" indent="0">
              <a:buNone/>
              <a:defRPr sz="1400" b="1"/>
            </a:lvl4pPr>
            <a:lvl5pPr marL="1601306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14418355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8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ACFE54-A00B-4A69-BC85-154F34DE3C6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197B34-CA43-45FC-8713-AD39DF3AD3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mailto:COREWV@Marshall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tm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Bold" panose="020E0705020206020404" pitchFamily="34" charset="0"/>
              </a:rPr>
              <a:t>CORE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Creating Opportunities for Recovery Employment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57" y="5320146"/>
            <a:ext cx="1962785" cy="100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99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09"/>
            <a:ext cx="12192000" cy="1069680"/>
          </a:xfrm>
        </p:spPr>
        <p:txBody>
          <a:bodyPr/>
          <a:lstStyle/>
          <a:p>
            <a:r>
              <a:rPr lang="en-US" dirty="0"/>
              <a:t>Participant Enrollment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19199" y="1929160"/>
            <a:ext cx="10972801" cy="46398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Must be 18 years or older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 recovery for a minimum of 30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Possess a motivation to work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May not possess a pattern of violent behavior or violent criminal activity</a:t>
            </a:r>
          </a:p>
        </p:txBody>
      </p:sp>
    </p:spTree>
    <p:extLst>
      <p:ext uri="{BB962C8B-B14F-4D97-AF65-F5344CB8AC3E}">
        <p14:creationId xmlns:p14="http://schemas.microsoft.com/office/powerpoint/2010/main" val="5793898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458"/>
            <a:ext cx="12192000" cy="1069680"/>
          </a:xfrm>
        </p:spPr>
        <p:txBody>
          <a:bodyPr/>
          <a:lstStyle/>
          <a:p>
            <a:r>
              <a:rPr lang="en-US" dirty="0"/>
              <a:t>Referral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69571" y="1929160"/>
            <a:ext cx="10972801" cy="4639840"/>
          </a:xfrm>
        </p:spPr>
        <p:txBody>
          <a:bodyPr/>
          <a:lstStyle/>
          <a:p>
            <a:r>
              <a:rPr lang="en-US" sz="2400" dirty="0"/>
              <a:t>CORE receives referrals from a variety of agencies and organizations as a result of community collaboration. </a:t>
            </a:r>
          </a:p>
          <a:p>
            <a:pPr lvl="1"/>
            <a:r>
              <a:rPr lang="en-US" sz="2000" dirty="0"/>
              <a:t>Treatment providers </a:t>
            </a:r>
          </a:p>
          <a:p>
            <a:pPr lvl="1"/>
            <a:r>
              <a:rPr lang="en-US" sz="2000" dirty="0"/>
              <a:t>Recovery housing</a:t>
            </a:r>
          </a:p>
          <a:p>
            <a:pPr lvl="1"/>
            <a:r>
              <a:rPr lang="en-US" sz="2000" dirty="0"/>
              <a:t>Drug courts</a:t>
            </a:r>
          </a:p>
          <a:p>
            <a:pPr lvl="1"/>
            <a:r>
              <a:rPr lang="en-US" sz="2000" dirty="0"/>
              <a:t>Family &amp; friends</a:t>
            </a:r>
          </a:p>
          <a:p>
            <a:pPr lvl="1"/>
            <a:r>
              <a:rPr lang="en-US" sz="2000" dirty="0"/>
              <a:t>Individuals</a:t>
            </a:r>
          </a:p>
          <a:p>
            <a:r>
              <a:rPr lang="en-US" sz="2400" dirty="0"/>
              <a:t>Referral and consent forms are completed by the referring agency/individual and the referred individual. </a:t>
            </a:r>
          </a:p>
        </p:txBody>
      </p:sp>
    </p:spTree>
    <p:extLst>
      <p:ext uri="{BB962C8B-B14F-4D97-AF65-F5344CB8AC3E}">
        <p14:creationId xmlns:p14="http://schemas.microsoft.com/office/powerpoint/2010/main" val="30811115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48556"/>
            <a:ext cx="12192000" cy="1069680"/>
          </a:xfrm>
        </p:spPr>
        <p:txBody>
          <a:bodyPr/>
          <a:lstStyle/>
          <a:p>
            <a:r>
              <a:rPr lang="en-US" dirty="0"/>
              <a:t>Intake Process and Service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58240" y="1929160"/>
            <a:ext cx="10972801" cy="4639840"/>
          </a:xfrm>
        </p:spPr>
        <p:txBody>
          <a:bodyPr/>
          <a:lstStyle/>
          <a:p>
            <a:r>
              <a:rPr lang="en-US" sz="2400" dirty="0"/>
              <a:t>CORE uses a comprehensive intake assessment to effectively coordinate services</a:t>
            </a:r>
          </a:p>
          <a:p>
            <a:pPr lvl="1"/>
            <a:r>
              <a:rPr lang="en-US" sz="2000" dirty="0"/>
              <a:t>Demographic information</a:t>
            </a:r>
          </a:p>
          <a:p>
            <a:pPr lvl="1"/>
            <a:r>
              <a:rPr lang="en-US" sz="2000" dirty="0"/>
              <a:t>Work experience</a:t>
            </a:r>
          </a:p>
          <a:p>
            <a:pPr lvl="1"/>
            <a:r>
              <a:rPr lang="en-US" sz="2000" dirty="0"/>
              <a:t>Education &amp; training</a:t>
            </a:r>
          </a:p>
          <a:p>
            <a:pPr lvl="1"/>
            <a:r>
              <a:rPr lang="en-US" sz="2000" dirty="0"/>
              <a:t>Skills &amp; interest</a:t>
            </a:r>
          </a:p>
          <a:p>
            <a:pPr lvl="1"/>
            <a:r>
              <a:rPr lang="en-US" sz="2000" dirty="0"/>
              <a:t>Medical conditions including medications</a:t>
            </a:r>
          </a:p>
          <a:p>
            <a:pPr lvl="1"/>
            <a:r>
              <a:rPr lang="en-US" sz="2000" dirty="0"/>
              <a:t>Barriers to employment (childcare, transportation, legal issues)</a:t>
            </a:r>
          </a:p>
          <a:p>
            <a:pPr lvl="1"/>
            <a:r>
              <a:rPr lang="en-US" sz="2000" dirty="0"/>
              <a:t>Oral health </a:t>
            </a:r>
          </a:p>
          <a:p>
            <a:pPr lvl="1"/>
            <a:r>
              <a:rPr lang="en-US" sz="2000" dirty="0"/>
              <a:t>Physical Wellness</a:t>
            </a:r>
          </a:p>
          <a:p>
            <a:pPr lvl="1"/>
            <a:r>
              <a:rPr lang="en-US" sz="2000" dirty="0"/>
              <a:t>Hygiene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66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236"/>
            <a:ext cx="12192000" cy="1069680"/>
          </a:xfrm>
        </p:spPr>
        <p:txBody>
          <a:bodyPr/>
          <a:lstStyle/>
          <a:p>
            <a:r>
              <a:rPr lang="en-US" dirty="0"/>
              <a:t>Job Development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13905" y="1982388"/>
            <a:ext cx="10972801" cy="4639840"/>
          </a:xfrm>
        </p:spPr>
        <p:txBody>
          <a:bodyPr/>
          <a:lstStyle/>
          <a:p>
            <a:r>
              <a:rPr lang="en-US" sz="2400" dirty="0"/>
              <a:t>Using the intake assessment, CORE staff and the participant develop an action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Identifies participant strengths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Identifies areas of opportunity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Establishes goals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Lists service coordination next steps including the responsible party</a:t>
            </a:r>
          </a:p>
        </p:txBody>
      </p:sp>
    </p:spTree>
    <p:extLst>
      <p:ext uri="{BB962C8B-B14F-4D97-AF65-F5344CB8AC3E}">
        <p14:creationId xmlns:p14="http://schemas.microsoft.com/office/powerpoint/2010/main" val="14820069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312"/>
            <a:ext cx="12192000" cy="1069680"/>
          </a:xfrm>
        </p:spPr>
        <p:txBody>
          <a:bodyPr/>
          <a:lstStyle/>
          <a:p>
            <a:r>
              <a:rPr lang="en-US" dirty="0"/>
              <a:t>Service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19447" y="1929160"/>
            <a:ext cx="10972801" cy="4639840"/>
          </a:xfrm>
        </p:spPr>
        <p:txBody>
          <a:bodyPr>
            <a:normAutofit/>
          </a:bodyPr>
          <a:lstStyle/>
          <a:p>
            <a:r>
              <a:rPr lang="en-US" sz="2400" dirty="0"/>
              <a:t>CORE staff coordinate services on an individualized basis including opportunities for workforce development during on-going meetings with participants.</a:t>
            </a:r>
          </a:p>
          <a:p>
            <a:pPr lvl="1"/>
            <a:r>
              <a:rPr lang="en-US" sz="2000" dirty="0"/>
              <a:t>Resume’ writing</a:t>
            </a:r>
          </a:p>
          <a:p>
            <a:pPr lvl="1"/>
            <a:r>
              <a:rPr lang="en-US" sz="2000" dirty="0"/>
              <a:t>Professional email </a:t>
            </a:r>
          </a:p>
          <a:p>
            <a:pPr lvl="1"/>
            <a:r>
              <a:rPr lang="en-US" sz="2000" dirty="0"/>
              <a:t>Interview and employment attire</a:t>
            </a:r>
          </a:p>
          <a:p>
            <a:pPr lvl="1"/>
            <a:r>
              <a:rPr lang="en-US" sz="2000" dirty="0"/>
              <a:t>Interview preparation</a:t>
            </a:r>
          </a:p>
          <a:p>
            <a:pPr lvl="1"/>
            <a:r>
              <a:rPr lang="en-US" sz="2000" dirty="0"/>
              <a:t>Interview follow-up communication</a:t>
            </a:r>
          </a:p>
          <a:p>
            <a:pPr lvl="1"/>
            <a:r>
              <a:rPr lang="en-US" sz="2000" dirty="0"/>
              <a:t>Job application assistance</a:t>
            </a:r>
          </a:p>
          <a:p>
            <a:pPr lvl="1"/>
            <a:r>
              <a:rPr lang="en-US" sz="2000" dirty="0"/>
              <a:t>Employment advocacy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637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1439-58B5-E44F-85E8-06EE1E25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88313"/>
            <a:ext cx="12192000" cy="1069680"/>
          </a:xfrm>
        </p:spPr>
        <p:txBody>
          <a:bodyPr/>
          <a:lstStyle/>
          <a:p>
            <a:r>
              <a:rPr lang="en-US" dirty="0"/>
              <a:t>Employer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18FCA-8B50-4F98-98E5-7BC758718317}"/>
              </a:ext>
            </a:extLst>
          </p:cNvPr>
          <p:cNvGraphicFramePr>
            <a:graphicFrameLocks/>
          </p:cNvGraphicFramePr>
          <p:nvPr/>
        </p:nvGraphicFramePr>
        <p:xfrm>
          <a:off x="1204119" y="193336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5840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360"/>
            <a:ext cx="12192000" cy="1069680"/>
          </a:xfrm>
        </p:spPr>
        <p:txBody>
          <a:bodyPr/>
          <a:lstStyle/>
          <a:p>
            <a:r>
              <a:rPr lang="en-US" dirty="0"/>
              <a:t>Providing On-going Support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38096745"/>
              </p:ext>
            </p:extLst>
          </p:nvPr>
        </p:nvGraphicFramePr>
        <p:xfrm>
          <a:off x="2071853" y="1418444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44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WVChamber.com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24"/>
            <a:ext cx="12192000" cy="3968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1952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56507"/>
            <a:ext cx="12192000" cy="1069680"/>
          </a:xfrm>
        </p:spPr>
        <p:txBody>
          <a:bodyPr/>
          <a:lstStyle/>
          <a:p>
            <a:r>
              <a:rPr lang="en-US" dirty="0"/>
              <a:t>Community Resources Engagement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5289040"/>
              </p:ext>
            </p:extLst>
          </p:nvPr>
        </p:nvGraphicFramePr>
        <p:xfrm>
          <a:off x="2033061" y="1928553"/>
          <a:ext cx="7465616" cy="42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8921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347"/>
            <a:ext cx="12192000" cy="1069680"/>
          </a:xfrm>
        </p:spPr>
        <p:txBody>
          <a:bodyPr/>
          <a:lstStyle/>
          <a:p>
            <a:r>
              <a:rPr lang="en-US" dirty="0"/>
              <a:t>Social Enterprise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197035" y="1825637"/>
            <a:ext cx="4483330" cy="41136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Assist in the development of business start-ups to provide additional means of workforce development and access to meaningful employment or entrepreneurship.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716684" y="1805051"/>
            <a:ext cx="4422371" cy="39307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Explore social enterprise development to address critical health, social and economic challenges and unmet needs within communities.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Ensure a recovery-supportive work environment.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4" y="4672040"/>
            <a:ext cx="10906172" cy="142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1135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89" y="1612282"/>
            <a:ext cx="6994292" cy="52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" y="3715311"/>
            <a:ext cx="2407162" cy="298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44335"/>
            <a:ext cx="3898668" cy="259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63" y="63352"/>
            <a:ext cx="3450041" cy="230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92" y="44335"/>
            <a:ext cx="3133108" cy="2338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03" y="3715312"/>
            <a:ext cx="2534770" cy="30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81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604"/>
            <a:ext cx="12192000" cy="1069680"/>
          </a:xfrm>
        </p:spPr>
        <p:txBody>
          <a:bodyPr/>
          <a:lstStyle/>
          <a:p>
            <a:r>
              <a:rPr lang="en-US" dirty="0"/>
              <a:t>CORE Social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4854" y="1821676"/>
            <a:ext cx="5629608" cy="4440579"/>
          </a:xfrm>
        </p:spPr>
        <p:txBody>
          <a:bodyPr/>
          <a:lstStyle/>
          <a:p>
            <a:pPr algn="ctr"/>
            <a:r>
              <a:rPr lang="en-US" sz="2400" b="1" dirty="0"/>
              <a:t>Williamson Health and Wellness Food Service</a:t>
            </a:r>
          </a:p>
          <a:p>
            <a:pPr lvl="1"/>
            <a:r>
              <a:rPr lang="en-US" dirty="0"/>
              <a:t>Focused on healthy food options</a:t>
            </a:r>
          </a:p>
          <a:p>
            <a:pPr lvl="1"/>
            <a:r>
              <a:rPr lang="en-US" dirty="0"/>
              <a:t>Located in Hub 2</a:t>
            </a:r>
          </a:p>
          <a:p>
            <a:pPr lvl="1"/>
            <a:r>
              <a:rPr lang="en-US" dirty="0"/>
              <a:t>Rural community </a:t>
            </a:r>
          </a:p>
          <a:p>
            <a:pPr lvl="1"/>
            <a:r>
              <a:rPr lang="en-US" dirty="0"/>
              <a:t>Greatly impacted by downturn of coal production</a:t>
            </a:r>
          </a:p>
          <a:p>
            <a:pPr lvl="1"/>
            <a:r>
              <a:rPr lang="en-US" dirty="0"/>
              <a:t>Hired four individuals in recovery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788727" y="1821676"/>
            <a:ext cx="5142221" cy="4647931"/>
          </a:xfrm>
        </p:spPr>
        <p:txBody>
          <a:bodyPr/>
          <a:lstStyle/>
          <a:p>
            <a:pPr algn="ctr"/>
            <a:r>
              <a:rPr lang="en-US" sz="2400" b="1" dirty="0"/>
              <a:t>Routes to Recovery</a:t>
            </a:r>
          </a:p>
          <a:p>
            <a:pPr lvl="1"/>
            <a:r>
              <a:rPr lang="en-US" dirty="0"/>
              <a:t>Focused on reducing transportation barriers to treatment and recovery  </a:t>
            </a:r>
          </a:p>
          <a:p>
            <a:pPr lvl="1"/>
            <a:r>
              <a:rPr lang="en-US" dirty="0"/>
              <a:t>Located in Hub 1</a:t>
            </a:r>
          </a:p>
          <a:p>
            <a:pPr lvl="1"/>
            <a:r>
              <a:rPr lang="en-US" dirty="0"/>
              <a:t>City of Huntington</a:t>
            </a:r>
          </a:p>
          <a:p>
            <a:pPr lvl="1"/>
            <a:r>
              <a:rPr lang="en-US" dirty="0"/>
              <a:t>Greatly impacted by opioid epidemic as “Ground Zero”</a:t>
            </a:r>
          </a:p>
          <a:p>
            <a:pPr lvl="1"/>
            <a:r>
              <a:rPr lang="en-US" dirty="0"/>
              <a:t>Hiring two drivers in recovery</a:t>
            </a:r>
          </a:p>
          <a:p>
            <a:pPr marL="45708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1167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08AA-1068-C949-95A1-AA7789192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 CORE IMPACT</a:t>
            </a:r>
          </a:p>
        </p:txBody>
      </p:sp>
    </p:spTree>
    <p:extLst>
      <p:ext uri="{BB962C8B-B14F-4D97-AF65-F5344CB8AC3E}">
        <p14:creationId xmlns:p14="http://schemas.microsoft.com/office/powerpoint/2010/main" val="154778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459"/>
            <a:ext cx="12192000" cy="1069680"/>
          </a:xfrm>
        </p:spPr>
        <p:txBody>
          <a:bodyPr/>
          <a:lstStyle/>
          <a:p>
            <a:r>
              <a:rPr lang="en-US" dirty="0"/>
              <a:t>CORE Impact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31429"/>
              </p:ext>
            </p:extLst>
          </p:nvPr>
        </p:nvGraphicFramePr>
        <p:xfrm>
          <a:off x="2122999" y="2390980"/>
          <a:ext cx="6472362" cy="206567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730483">
                  <a:extLst>
                    <a:ext uri="{9D8B030D-6E8A-4147-A177-3AD203B41FA5}">
                      <a16:colId xmlns:a16="http://schemas.microsoft.com/office/drawing/2014/main" val="4131781202"/>
                    </a:ext>
                  </a:extLst>
                </a:gridCol>
                <a:gridCol w="1741879">
                  <a:extLst>
                    <a:ext uri="{9D8B030D-6E8A-4147-A177-3AD203B41FA5}">
                      <a16:colId xmlns:a16="http://schemas.microsoft.com/office/drawing/2014/main" val="3869182808"/>
                    </a:ext>
                  </a:extLst>
                </a:gridCol>
              </a:tblGrid>
              <a:tr h="34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Outputs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Total Served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4134899873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Workers/Trainees Enrolled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1,071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2490140784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Workers/Trainees Placed into Employment</a:t>
                      </a:r>
                      <a:endParaRPr lang="en-US" sz="19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436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4211353634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Jobs</a:t>
                      </a:r>
                      <a:r>
                        <a:rPr lang="en-US" sz="1900" baseline="0" dirty="0">
                          <a:effectLst/>
                        </a:rPr>
                        <a:t> Retained (at least 90 days) </a:t>
                      </a:r>
                      <a:endParaRPr lang="en-US" sz="19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175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3547130583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Business Served</a:t>
                      </a:r>
                      <a:endParaRPr lang="en-US" sz="19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420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3727148250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2021 Average Wage</a:t>
                      </a:r>
                      <a:endParaRPr lang="en-US" sz="1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$11.58/hr.</a:t>
                      </a:r>
                      <a:r>
                        <a:rPr lang="en-US" sz="1900" baseline="0" dirty="0">
                          <a:effectLst/>
                        </a:rPr>
                        <a:t>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089" marR="95089" marT="0" marB="0"/>
                </a:tc>
                <a:extLst>
                  <a:ext uri="{0D108BD9-81ED-4DB2-BD59-A6C34878D82A}">
                    <a16:rowId xmlns:a16="http://schemas.microsoft.com/office/drawing/2014/main" val="34951837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23152" y="4456658"/>
            <a:ext cx="138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*July 2022</a:t>
            </a:r>
          </a:p>
        </p:txBody>
      </p:sp>
    </p:spTree>
    <p:extLst>
      <p:ext uri="{BB962C8B-B14F-4D97-AF65-F5344CB8AC3E}">
        <p14:creationId xmlns:p14="http://schemas.microsoft.com/office/powerpoint/2010/main" val="420694190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CORE Industry Types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34" y="1514697"/>
            <a:ext cx="5184132" cy="471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506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9888"/>
            <a:ext cx="12192000" cy="1069975"/>
          </a:xfrm>
        </p:spPr>
        <p:txBody>
          <a:bodyPr/>
          <a:lstStyle/>
          <a:p>
            <a:pPr algn="ctr"/>
            <a:r>
              <a:rPr lang="en-US" dirty="0"/>
              <a:t>CORE Expansion Plan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8" y="1784556"/>
            <a:ext cx="6970644" cy="4529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1424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08AA-1068-C949-95A1-AA7789192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CONNECT WITH CORE</a:t>
            </a:r>
          </a:p>
        </p:txBody>
      </p:sp>
    </p:spTree>
    <p:extLst>
      <p:ext uri="{BB962C8B-B14F-4D97-AF65-F5344CB8AC3E}">
        <p14:creationId xmlns:p14="http://schemas.microsoft.com/office/powerpoint/2010/main" val="316891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/>
          <a:stretch/>
        </p:blipFill>
        <p:spPr>
          <a:xfrm>
            <a:off x="2248968" y="222828"/>
            <a:ext cx="8137237" cy="613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5106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COREWV@Marshall.edu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74" y="1782503"/>
            <a:ext cx="6795712" cy="445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99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298" y="2554778"/>
            <a:ext cx="8301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Ashley M. Shaw, M.S., M.B.A.</a:t>
            </a:r>
          </a:p>
          <a:p>
            <a:pPr algn="ctr"/>
            <a:r>
              <a:rPr lang="en-US" sz="4000" dirty="0"/>
              <a:t>CORE Director</a:t>
            </a:r>
          </a:p>
          <a:p>
            <a:pPr algn="ctr"/>
            <a:r>
              <a:rPr lang="en-US" sz="4000" dirty="0"/>
              <a:t>(304) 691-1995</a:t>
            </a:r>
          </a:p>
          <a:p>
            <a:pPr algn="ctr"/>
            <a:r>
              <a:rPr lang="en-US" sz="4000" dirty="0"/>
              <a:t>shawa@marshall.edu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23" y="5098473"/>
            <a:ext cx="1962785" cy="100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7071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100254"/>
            <a:ext cx="6305550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3" y="3529097"/>
            <a:ext cx="6031351" cy="3392635"/>
          </a:xfrm>
          <a:prstGeom prst="rect">
            <a:avLst/>
          </a:prstGeom>
        </p:spPr>
      </p:pic>
      <p:pic>
        <p:nvPicPr>
          <p:cNvPr id="1026" name="Picture 2" descr="Heroin Huntington W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18" y="1049114"/>
            <a:ext cx="3723697" cy="24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42" y="319308"/>
            <a:ext cx="9010716" cy="1171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26 overdoses reported Monday evening | News | herald-dispatch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95" y="1564154"/>
            <a:ext cx="3419944" cy="22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4315817"/>
            <a:ext cx="4640869" cy="2605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7" y="4771297"/>
            <a:ext cx="3295573" cy="22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7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08AA-1068-C949-95A1-AA7789192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Understanding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EA4A-6818-E24A-99C7-DB8311225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5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B1BD-7C6E-D545-9EC4-57E78A67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556"/>
            <a:ext cx="12192000" cy="1069680"/>
          </a:xfrm>
        </p:spPr>
        <p:txBody>
          <a:bodyPr/>
          <a:lstStyle/>
          <a:p>
            <a:r>
              <a:rPr lang="en-US" dirty="0"/>
              <a:t>CORE Goal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084280" y="1822101"/>
            <a:ext cx="10038149" cy="46230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 create a ready workforce among individuals in recovery by improving education, knowledge, and skills for workforce re-entry.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Whole-person wellness approach to support overall health through coordination of wrap-around supports.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Focuses on screening and quality matching of individuals to employment opportunities.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531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22975" y="1930506"/>
            <a:ext cx="6659654" cy="4735548"/>
          </a:xfrm>
        </p:spPr>
        <p:txBody>
          <a:bodyPr>
            <a:normAutofit/>
          </a:bodyPr>
          <a:lstStyle/>
          <a:p>
            <a:r>
              <a:rPr lang="en-US" sz="2400" dirty="0"/>
              <a:t>CORE has established a 12-county recovery employment infrastructure to create a ready workforce.</a:t>
            </a:r>
          </a:p>
          <a:p>
            <a:r>
              <a:rPr lang="en-US" sz="2400" dirty="0"/>
              <a:t>The 12-county area is comprised of subsets of service area hubs</a:t>
            </a:r>
          </a:p>
          <a:p>
            <a:pPr lvl="1"/>
            <a:r>
              <a:rPr lang="en-US" sz="2000" dirty="0"/>
              <a:t>Hub 1 serves Cabell, Wayne, &amp; Lincoln counties </a:t>
            </a:r>
          </a:p>
          <a:p>
            <a:pPr lvl="1"/>
            <a:r>
              <a:rPr lang="en-US" sz="2000" dirty="0"/>
              <a:t>Hub 2 serves Kanawha, Boone, Logan, &amp; Mingo counties </a:t>
            </a:r>
          </a:p>
          <a:p>
            <a:pPr lvl="1"/>
            <a:r>
              <a:rPr lang="en-US" sz="2000" dirty="0"/>
              <a:t>Hub 3 serves Fayette, Raleigh, Wyoming, Mercer, &amp; McDowell counties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00" y="2334093"/>
            <a:ext cx="4347114" cy="32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63704"/>
            <a:ext cx="12192000" cy="1069680"/>
          </a:xfrm>
        </p:spPr>
        <p:txBody>
          <a:bodyPr/>
          <a:lstStyle/>
          <a:p>
            <a:r>
              <a:rPr lang="en-US" dirty="0"/>
              <a:t>CORE Pillars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68968987"/>
              </p:ext>
            </p:extLst>
          </p:nvPr>
        </p:nvGraphicFramePr>
        <p:xfrm>
          <a:off x="2198977" y="1733384"/>
          <a:ext cx="7453906" cy="463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3249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08AA-1068-C949-95A1-AA7789192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The CORE Experience</a:t>
            </a:r>
          </a:p>
        </p:txBody>
      </p:sp>
    </p:spTree>
    <p:extLst>
      <p:ext uri="{BB962C8B-B14F-4D97-AF65-F5344CB8AC3E}">
        <p14:creationId xmlns:p14="http://schemas.microsoft.com/office/powerpoint/2010/main" val="188366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Engagement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1018FCA-8B50-4F98-98E5-7BC75871831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6769620"/>
              </p:ext>
            </p:extLst>
          </p:nvPr>
        </p:nvGraphicFramePr>
        <p:xfrm>
          <a:off x="555770" y="1315403"/>
          <a:ext cx="1096962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098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09DAFF137AE4E9421666A56B7042F" ma:contentTypeVersion="10" ma:contentTypeDescription="Create a new document." ma:contentTypeScope="" ma:versionID="615cdd245fa88ade0e4d9254680bbc0d">
  <xsd:schema xmlns:xsd="http://www.w3.org/2001/XMLSchema" xmlns:xs="http://www.w3.org/2001/XMLSchema" xmlns:p="http://schemas.microsoft.com/office/2006/metadata/properties" xmlns:ns3="ab4c605c-105a-4b25-bff2-2b2ced3cdb7c" targetNamespace="http://schemas.microsoft.com/office/2006/metadata/properties" ma:root="true" ma:fieldsID="0447bb36c9afeaa35404b5ccafd67ae2" ns3:_="">
    <xsd:import namespace="ab4c605c-105a-4b25-bff2-2b2ced3cdb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c605c-105a-4b25-bff2-2b2ced3cd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8CD9B-CB72-455B-B372-5617C8376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c605c-105a-4b25-bff2-2b2ced3cd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8BA1F2-E8D2-41B3-897E-00D55BB26115}">
  <ds:schemaRefs>
    <ds:schemaRef ds:uri="http://schemas.microsoft.com/office/infopath/2007/PartnerControls"/>
    <ds:schemaRef ds:uri="ab4c605c-105a-4b25-bff2-2b2ced3cdb7c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847623-7742-4D1B-B1F5-7557B541D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3331</TotalTime>
  <Words>646</Words>
  <Application>Microsoft Office PowerPoint</Application>
  <PresentationFormat>Widescreen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Calibri Light</vt:lpstr>
      <vt:lpstr>Copperplate Gothic Bold</vt:lpstr>
      <vt:lpstr>Corbel</vt:lpstr>
      <vt:lpstr>Courier New</vt:lpstr>
      <vt:lpstr>Times New Roman</vt:lpstr>
      <vt:lpstr>Wingdings</vt:lpstr>
      <vt:lpstr>Retrospect</vt:lpstr>
      <vt:lpstr>CORE</vt:lpstr>
      <vt:lpstr>PowerPoint Presentation</vt:lpstr>
      <vt:lpstr>PowerPoint Presentation</vt:lpstr>
      <vt:lpstr>Understanding CORE</vt:lpstr>
      <vt:lpstr>CORE Goal</vt:lpstr>
      <vt:lpstr>Service Area</vt:lpstr>
      <vt:lpstr>CORE Pillars</vt:lpstr>
      <vt:lpstr>The CORE Experience</vt:lpstr>
      <vt:lpstr>Participant Engagement</vt:lpstr>
      <vt:lpstr>Participant Enrollment Requirements</vt:lpstr>
      <vt:lpstr>Referral Process</vt:lpstr>
      <vt:lpstr>Intake Process and Service Delivery</vt:lpstr>
      <vt:lpstr>Job Development Plan </vt:lpstr>
      <vt:lpstr>Service Activities</vt:lpstr>
      <vt:lpstr>Employer Engagement</vt:lpstr>
      <vt:lpstr>Providing On-going Support</vt:lpstr>
      <vt:lpstr>WVChamber.com</vt:lpstr>
      <vt:lpstr>Community Resources Engagement</vt:lpstr>
      <vt:lpstr>Social Enterprise Development</vt:lpstr>
      <vt:lpstr>CORE Social Enterprises</vt:lpstr>
      <vt:lpstr> CORE IMPACT</vt:lpstr>
      <vt:lpstr>CORE Impact</vt:lpstr>
      <vt:lpstr>2021 CORE Industry Types</vt:lpstr>
      <vt:lpstr>CORE Expansion Plan</vt:lpstr>
      <vt:lpstr>CONNECT WITH CORE</vt:lpstr>
      <vt:lpstr>PowerPoint Presentation</vt:lpstr>
      <vt:lpstr>COREWV@Marshall.edu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Shaw, Ashley</cp:lastModifiedBy>
  <cp:revision>34</cp:revision>
  <dcterms:created xsi:type="dcterms:W3CDTF">2021-02-23T00:02:37Z</dcterms:created>
  <dcterms:modified xsi:type="dcterms:W3CDTF">2022-09-12T18:54:59Z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0x0101003FE09DAFF137AE4E9421666A56B7042F</vt:lpwstr>
  </property>
</Properties>
</file>