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6"/>
  </p:notesMasterIdLst>
  <p:sldIdLst>
    <p:sldId id="256" r:id="rId5"/>
    <p:sldId id="277" r:id="rId6"/>
    <p:sldId id="290" r:id="rId7"/>
    <p:sldId id="265" r:id="rId8"/>
    <p:sldId id="284" r:id="rId9"/>
    <p:sldId id="285" r:id="rId10"/>
    <p:sldId id="286" r:id="rId11"/>
    <p:sldId id="287" r:id="rId12"/>
    <p:sldId id="288" r:id="rId13"/>
    <p:sldId id="289" r:id="rId14"/>
    <p:sldId id="291" r:id="rId1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84CAC0-3884-7242-D031-34C68B67D4E5}" v="7" dt="2022-08-04T12:44:23.559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5" d="100"/>
          <a:sy n="85" d="100"/>
        </p:scale>
        <p:origin x="240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dney Leary" userId="S::snl0008_mix.wvu.edu#ext#@wvuhsc.onmicrosoft.com::7e3416bd-983c-440e-9f81-46b228234576" providerId="AD" clId="Web-{D084CAC0-3884-7242-D031-34C68B67D4E5}"/>
    <pc:docChg chg="modSld">
      <pc:chgData name="Sydney Leary" userId="S::snl0008_mix.wvu.edu#ext#@wvuhsc.onmicrosoft.com::7e3416bd-983c-440e-9f81-46b228234576" providerId="AD" clId="Web-{D084CAC0-3884-7242-D031-34C68B67D4E5}" dt="2022-08-04T12:44:23.559" v="6" actId="1076"/>
      <pc:docMkLst>
        <pc:docMk/>
      </pc:docMkLst>
      <pc:sldChg chg="modSp">
        <pc:chgData name="Sydney Leary" userId="S::snl0008_mix.wvu.edu#ext#@wvuhsc.onmicrosoft.com::7e3416bd-983c-440e-9f81-46b228234576" providerId="AD" clId="Web-{D084CAC0-3884-7242-D031-34C68B67D4E5}" dt="2022-08-04T12:44:00.246" v="5" actId="1076"/>
        <pc:sldMkLst>
          <pc:docMk/>
          <pc:sldMk cId="0" sldId="256"/>
        </pc:sldMkLst>
        <pc:spChg chg="mod">
          <ac:chgData name="Sydney Leary" userId="S::snl0008_mix.wvu.edu#ext#@wvuhsc.onmicrosoft.com::7e3416bd-983c-440e-9f81-46b228234576" providerId="AD" clId="Web-{D084CAC0-3884-7242-D031-34C68B67D4E5}" dt="2022-08-04T12:41:03.867" v="3" actId="1076"/>
          <ac:spMkLst>
            <pc:docMk/>
            <pc:sldMk cId="0" sldId="256"/>
            <ac:spMk id="113" creationId="{00000000-0000-0000-0000-000000000000}"/>
          </ac:spMkLst>
        </pc:spChg>
        <pc:picChg chg="mod">
          <ac:chgData name="Sydney Leary" userId="S::snl0008_mix.wvu.edu#ext#@wvuhsc.onmicrosoft.com::7e3416bd-983c-440e-9f81-46b228234576" providerId="AD" clId="Web-{D084CAC0-3884-7242-D031-34C68B67D4E5}" dt="2022-08-04T12:44:00.246" v="5" actId="1076"/>
          <ac:picMkLst>
            <pc:docMk/>
            <pc:sldMk cId="0" sldId="256"/>
            <ac:picMk id="112" creationId="{00000000-0000-0000-0000-000000000000}"/>
          </ac:picMkLst>
        </pc:picChg>
      </pc:sldChg>
      <pc:sldChg chg="modSp">
        <pc:chgData name="Sydney Leary" userId="S::snl0008_mix.wvu.edu#ext#@wvuhsc.onmicrosoft.com::7e3416bd-983c-440e-9f81-46b228234576" providerId="AD" clId="Web-{D084CAC0-3884-7242-D031-34C68B67D4E5}" dt="2022-08-04T12:44:23.559" v="6" actId="1076"/>
        <pc:sldMkLst>
          <pc:docMk/>
          <pc:sldMk cId="1229891925" sldId="277"/>
        </pc:sldMkLst>
        <pc:spChg chg="mod">
          <ac:chgData name="Sydney Leary" userId="S::snl0008_mix.wvu.edu#ext#@wvuhsc.onmicrosoft.com::7e3416bd-983c-440e-9f81-46b228234576" providerId="AD" clId="Web-{D084CAC0-3884-7242-D031-34C68B67D4E5}" dt="2022-08-04T12:44:23.559" v="6" actId="1076"/>
          <ac:spMkLst>
            <pc:docMk/>
            <pc:sldMk cId="1229891925" sldId="277"/>
            <ac:spMk id="12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West Virginia has the highest overdose rate in the United States - with opioids responsible for most overdose deaths - and it ranks first nationally for rates of hepatitis B and second for rates of hepatitis C. The "great rivers region," consisting of Cabell, Jackson, Kanawha and Putnam counties, has the highest number of opioid-related deaths in the 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2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West Virginia has the highest overdose rate in the United States - with opioids responsible for most overdose deaths - and it ranks first nationally for rates of hepatitis B and second for rates of hepatitis C. The "great rivers region," consisting of Cabell, Jackson, Kanawha and Putnam counties, has the highest number of opioid-related deaths in the 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39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</a:lstStyle>
          <a:p>
            <a:r>
              <a:t>Click to edit Master subtitle style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cap="all"/>
            </a:lvl1pPr>
          </a:lstStyle>
          <a:p>
            <a:r>
              <a:t>Click to edit Master title style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</a:lstStyle>
          <a:p>
            <a:r>
              <a:t>Click to edit Master text styles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/>
            </a:lvl1pPr>
          </a:lstStyle>
          <a:p>
            <a:r>
              <a:t>Click to edit Master text styles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/>
            </a:lvl1pPr>
          </a:lstStyle>
          <a:p>
            <a:r>
              <a:t>Click to edit Master title style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9" r:id="rId8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s://helpandhopewv.org/" TargetMode="External"/><Relationship Id="rId7" Type="http://schemas.openxmlformats.org/officeDocument/2006/relationships/hyperlink" Target="https://www.marshallhealth.org/services/addiction-medicine/great-rivers-regional-system-for-addiction-care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hyperlink" Target="https://www.help4wv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image1.png" descr="SOM-PPT-TEMPLATE-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" y="-2957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3" name="Shape 113"/>
          <p:cNvSpPr>
            <a:spLocks noGrp="1"/>
          </p:cNvSpPr>
          <p:nvPr>
            <p:ph type="ctrTitle"/>
          </p:nvPr>
        </p:nvSpPr>
        <p:spPr>
          <a:xfrm>
            <a:off x="685799" y="2952337"/>
            <a:ext cx="5814721" cy="1214714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sz="4000" b="1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Great Rivers Regional System for Addiction Care</a:t>
            </a:r>
            <a:endParaRPr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4" name="Shape 114"/>
          <p:cNvSpPr>
            <a:spLocks noGrp="1"/>
          </p:cNvSpPr>
          <p:nvPr>
            <p:ph type="subTitle" sz="quarter" idx="1"/>
          </p:nvPr>
        </p:nvSpPr>
        <p:spPr>
          <a:xfrm>
            <a:off x="676393" y="4310743"/>
            <a:ext cx="6400801" cy="11048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500"/>
              </a:spcBef>
              <a:defRPr sz="24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algn="ctr"/>
            <a:r>
              <a:rPr lang="en-US" dirty="0"/>
              <a:t>IMPACT WV Community of Practice</a:t>
            </a:r>
            <a:endParaRPr lang="en-US" b="1" dirty="0"/>
          </a:p>
          <a:p>
            <a:pPr algn="ctr"/>
            <a:r>
              <a:rPr lang="en-US" b="1" dirty="0"/>
              <a:t>8-2-22</a:t>
            </a:r>
            <a:endParaRPr b="1" dirty="0"/>
          </a:p>
        </p:txBody>
      </p:sp>
      <p:pic>
        <p:nvPicPr>
          <p:cNvPr id="115" name="image2.jpeg" descr="Marshall_Health_M_Vert-2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5310" y="798922"/>
            <a:ext cx="3762966" cy="1922768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075" y="5470700"/>
            <a:ext cx="2857500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Naloxone Education and Distribution</a:t>
            </a:r>
            <a:br>
              <a:rPr lang="en-US" dirty="0"/>
            </a:br>
            <a:endParaRPr dirty="0"/>
          </a:p>
        </p:txBody>
      </p:sp>
      <p:sp>
        <p:nvSpPr>
          <p:cNvPr id="124" name="Shape 12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132320" cy="385982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/>
              <a:t>Number of individuals receiving training monthly</a:t>
            </a:r>
          </a:p>
          <a:p>
            <a:pPr lvl="0"/>
            <a:r>
              <a:rPr lang="en-US" dirty="0"/>
              <a:t>Demographic of individuals receiving training </a:t>
            </a:r>
          </a:p>
          <a:p>
            <a:r>
              <a:rPr lang="en-US" dirty="0"/>
              <a:t>Number of doses distributed monthly </a:t>
            </a: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648200" y="1600200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39" y="6232078"/>
            <a:ext cx="2576240" cy="55865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27310149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Recovery Intervention State Resources</a:t>
            </a:r>
            <a:br>
              <a:rPr lang="en-US" dirty="0"/>
            </a:br>
            <a:endParaRPr dirty="0"/>
          </a:p>
        </p:txBody>
      </p:sp>
      <p:sp>
        <p:nvSpPr>
          <p:cNvPr id="124" name="Shape 12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132320" cy="38598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en-US" dirty="0">
              <a:solidFill>
                <a:schemeClr val="tx1"/>
              </a:solidFill>
              <a:hlinkClick r:id="rId3"/>
            </a:endParaRP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en-US" dirty="0">
              <a:solidFill>
                <a:schemeClr val="tx1"/>
              </a:solidFill>
              <a:hlinkClick r:id="rId3"/>
            </a:endParaRP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n-US" dirty="0">
                <a:solidFill>
                  <a:schemeClr val="tx1"/>
                </a:solidFill>
                <a:hlinkClick r:id="rId3"/>
              </a:rPr>
              <a:t>https://helpandhopewv.org/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>
                <a:solidFill>
                  <a:schemeClr val="tx1"/>
                </a:solidFill>
                <a:hlinkClick r:id="rId4"/>
              </a:rPr>
              <a:t>https://www.help4wv.com/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648200" y="1600200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139" y="6232078"/>
            <a:ext cx="2576240" cy="558658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1054" y="1692277"/>
            <a:ext cx="2600325" cy="7048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86000" y="2967335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hlinkClick r:id="rId7"/>
              </a:rPr>
              <a:t>Statewide Resource Guide- </a:t>
            </a:r>
            <a:r>
              <a:rPr lang="en-US" dirty="0"/>
              <a:t>including recovery residences, MAT locations, peer recovery coaches, crisis stabilization units, treatment facilities and more</a:t>
            </a:r>
            <a:endParaRPr lang="en-US" dirty="0">
              <a:latin typeface="Calibri" panose="020F0502020204030204" pitchFamily="34" charset="0"/>
              <a:hlinkClick r:id="rId7"/>
            </a:endParaRPr>
          </a:p>
          <a:p>
            <a:endParaRPr lang="en-US" dirty="0">
              <a:latin typeface="Calibri" panose="020F0502020204030204" pitchFamily="34" charset="0"/>
              <a:hlinkClick r:id="rId7"/>
            </a:endParaRPr>
          </a:p>
          <a:p>
            <a:r>
              <a:rPr lang="en-US" dirty="0">
                <a:latin typeface="Calibri" panose="020F0502020204030204" pitchFamily="34" charset="0"/>
                <a:hlinkClick r:id="rId7"/>
              </a:rPr>
              <a:t>https://www.marshallhealth.org/services/addiction-medicine/great-rivers-regional-system-for-addiction-care/</a:t>
            </a:r>
            <a:endParaRPr lang="en-US" dirty="0"/>
          </a:p>
        </p:txBody>
      </p:sp>
      <p:sp>
        <p:nvSpPr>
          <p:cNvPr id="5" name="AutoShape 8" descr="162281732930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18573" y="1562102"/>
            <a:ext cx="3306535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4683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087095"/>
          </a:xfrm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Great Rivers Regional System for Addiction Care</a:t>
            </a:r>
            <a:br>
              <a:rPr lang="en-US" dirty="0"/>
            </a:br>
            <a:br>
              <a:rPr lang="en-US" dirty="0"/>
            </a:br>
            <a:r>
              <a:rPr lang="en-US" sz="2200" dirty="0">
                <a:solidFill>
                  <a:schemeClr val="tx1"/>
                </a:solidFill>
              </a:rPr>
              <a:t>Learning Objectives- </a:t>
            </a:r>
            <a:br>
              <a:rPr lang="en-US" sz="2200" b="0" dirty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tx1"/>
                </a:solidFill>
              </a:rPr>
              <a:t>  What role does Great Rivers Regional System for Addiction Care/ Marshall Health play in linking clients to recovery interventions.</a:t>
            </a:r>
            <a:br>
              <a:rPr lang="en-US" sz="2200" b="0" dirty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tx1"/>
                </a:solidFill>
              </a:rPr>
              <a:t>  </a:t>
            </a:r>
            <a:br>
              <a:rPr lang="en-US" sz="2200" b="0" dirty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tx1"/>
                </a:solidFill>
              </a:rPr>
              <a:t>  Where to find recovery interventions throughout the state.</a:t>
            </a:r>
            <a:r>
              <a:rPr lang="en-US" b="0" dirty="0">
                <a:solidFill>
                  <a:schemeClr val="tx1"/>
                </a:solidFill>
              </a:rPr>
              <a:t> </a:t>
            </a:r>
            <a:br>
              <a:rPr lang="en-US" b="0" dirty="0">
                <a:solidFill>
                  <a:schemeClr val="tx1"/>
                </a:solidFill>
              </a:rPr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dirty="0"/>
          </a:p>
        </p:txBody>
      </p:sp>
      <p:sp>
        <p:nvSpPr>
          <p:cNvPr id="125" name="Shape 125"/>
          <p:cNvSpPr/>
          <p:nvPr/>
        </p:nvSpPr>
        <p:spPr>
          <a:xfrm>
            <a:off x="4459840" y="2250897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139" y="6232078"/>
            <a:ext cx="2576240" cy="55865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22989192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US" dirty="0"/>
              <a:t>Great Rivers Regional System for Addiction Care</a:t>
            </a:r>
            <a:endParaRPr dirty="0"/>
          </a:p>
        </p:txBody>
      </p:sp>
      <p:sp>
        <p:nvSpPr>
          <p:cNvPr id="125" name="Shape 125"/>
          <p:cNvSpPr/>
          <p:nvPr/>
        </p:nvSpPr>
        <p:spPr>
          <a:xfrm>
            <a:off x="4648200" y="1600200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139" y="6232078"/>
            <a:ext cx="2576240" cy="558658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Picture 6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25" t="1760" r="11314" b="3174"/>
          <a:stretch/>
        </p:blipFill>
        <p:spPr bwMode="auto">
          <a:xfrm>
            <a:off x="2417885" y="1600200"/>
            <a:ext cx="4132384" cy="3938954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</p:pic>
    </p:spTree>
    <p:extLst>
      <p:ext uri="{BB962C8B-B14F-4D97-AF65-F5344CB8AC3E}">
        <p14:creationId xmlns:p14="http://schemas.microsoft.com/office/powerpoint/2010/main" val="138396386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US" altLang="en-US" dirty="0"/>
              <a:t>Project Goals</a:t>
            </a:r>
            <a:endParaRPr dirty="0"/>
          </a:p>
        </p:txBody>
      </p:sp>
      <p:sp>
        <p:nvSpPr>
          <p:cNvPr id="124" name="Shape 12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132320" cy="3859823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3200" kern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Increase the availability of educational opportunities and resources to enhance awareness and understanding of substance abuse and addiction and its effects on individuals, families and communities.</a:t>
            </a:r>
          </a:p>
          <a:p>
            <a:pPr lvl="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900" kern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Reduce overdoses and overdose deaths by 10% per year by establishing the infrastructure to fully implement the components of the Great Rivers Regional System for Addiction Care, as an innovative and cutting-edge model to address the opioid epidemic.</a:t>
            </a:r>
          </a:p>
          <a:p>
            <a:pPr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900" kern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Increase the number of individuals entering and staying in treatment.</a:t>
            </a:r>
          </a:p>
          <a:p>
            <a:pPr lvl="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900" kern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Prevent new viral hepatitis and HIV infections and reduce deaths.</a:t>
            </a:r>
          </a:p>
          <a:p>
            <a:pPr lvl="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900" kern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Reduce health disparities related to service utilization among individuals with substance use disorders, opioid overdose, hepatitis and HIV.</a:t>
            </a:r>
          </a:p>
          <a:p>
            <a:pPr lvl="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en-US" sz="2900" kern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Conduct formal process and outcome evaluation and dissemination of findings for the Great Rivers Regional System for Addiction Care.</a:t>
            </a: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648200" y="1600200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39" y="6232078"/>
            <a:ext cx="2576240" cy="55865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21782025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US" dirty="0"/>
              <a:t>Components &amp; Indicators</a:t>
            </a:r>
            <a:endParaRPr dirty="0"/>
          </a:p>
        </p:txBody>
      </p:sp>
      <p:sp>
        <p:nvSpPr>
          <p:cNvPr id="124" name="Shape 12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132320" cy="385982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Community Engagement and Education</a:t>
            </a:r>
          </a:p>
          <a:p>
            <a:pPr lvl="0"/>
            <a:r>
              <a:rPr lang="en-US" dirty="0"/>
              <a:t>Number of students receiving (add one for each EB curriculum delivered)  </a:t>
            </a:r>
          </a:p>
          <a:p>
            <a:pPr lvl="0"/>
            <a:r>
              <a:rPr lang="en-US" dirty="0"/>
              <a:t>Number trained</a:t>
            </a:r>
          </a:p>
          <a:p>
            <a:pPr lvl="0"/>
            <a:r>
              <a:rPr lang="en-US" dirty="0"/>
              <a:t>Number of clicks on Great Rivers website to access prevention education information and/or materials </a:t>
            </a: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648200" y="1600200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922" y="6142321"/>
            <a:ext cx="2576240" cy="55865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36003500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br>
              <a:rPr lang="en-US" dirty="0">
                <a:solidFill>
                  <a:srgbClr val="00B050"/>
                </a:solidFill>
              </a:rPr>
            </a:br>
            <a:r>
              <a:rPr lang="en-US" dirty="0">
                <a:solidFill>
                  <a:srgbClr val="00B050"/>
                </a:solidFill>
              </a:rPr>
              <a:t>Public Health Harm Reduction Program</a:t>
            </a:r>
            <a:br>
              <a:rPr lang="en-US" dirty="0"/>
            </a:br>
            <a:endParaRPr dirty="0"/>
          </a:p>
        </p:txBody>
      </p:sp>
      <p:sp>
        <p:nvSpPr>
          <p:cNvPr id="124" name="Shape 12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132320" cy="385982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/>
              <a:t>Number of unique clients</a:t>
            </a:r>
          </a:p>
          <a:p>
            <a:pPr lvl="0"/>
            <a:r>
              <a:rPr lang="en-US" dirty="0"/>
              <a:t>Number of individuals receiving </a:t>
            </a:r>
            <a:r>
              <a:rPr lang="en-US" dirty="0" err="1"/>
              <a:t>Hep</a:t>
            </a:r>
            <a:r>
              <a:rPr lang="en-US" dirty="0"/>
              <a:t> C testing / Number of positive </a:t>
            </a:r>
          </a:p>
          <a:p>
            <a:pPr lvl="0"/>
            <a:r>
              <a:rPr lang="en-US" dirty="0"/>
              <a:t>Number of individuals receiving HIV screening / Number of positive </a:t>
            </a:r>
          </a:p>
          <a:p>
            <a:pPr lvl="0"/>
            <a:r>
              <a:rPr lang="en-US" dirty="0"/>
              <a:t>Number of individuals referred to treatment</a:t>
            </a: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648200" y="1600200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39" y="6232078"/>
            <a:ext cx="2576240" cy="55865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874741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US" dirty="0">
                <a:solidFill>
                  <a:srgbClr val="00B050"/>
                </a:solidFill>
              </a:rPr>
              <a:t>Quick Response Teams</a:t>
            </a:r>
            <a:endParaRPr dirty="0"/>
          </a:p>
        </p:txBody>
      </p:sp>
      <p:sp>
        <p:nvSpPr>
          <p:cNvPr id="124" name="Shape 12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132320" cy="385982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/>
              <a:t>Number  of overdose calls</a:t>
            </a:r>
          </a:p>
          <a:p>
            <a:pPr lvl="0"/>
            <a:r>
              <a:rPr lang="en-US" dirty="0"/>
              <a:t>Number of contacts made</a:t>
            </a:r>
          </a:p>
          <a:p>
            <a:pPr lvl="0"/>
            <a:r>
              <a:rPr lang="en-US" dirty="0"/>
              <a:t>Number of individuals referred to treatment</a:t>
            </a: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648200" y="1600200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39" y="6232078"/>
            <a:ext cx="2576240" cy="55865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2911133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US" dirty="0">
                <a:solidFill>
                  <a:srgbClr val="00B050"/>
                </a:solidFill>
              </a:rPr>
              <a:t>Project Engage</a:t>
            </a:r>
            <a:endParaRPr dirty="0"/>
          </a:p>
        </p:txBody>
      </p:sp>
      <p:sp>
        <p:nvSpPr>
          <p:cNvPr id="124" name="Shape 12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132320" cy="385982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/>
              <a:t>Number of overdoses treated in ED by month</a:t>
            </a:r>
          </a:p>
          <a:p>
            <a:pPr lvl="0"/>
            <a:r>
              <a:rPr lang="en-US" dirty="0"/>
              <a:t>Number of individuals seen by peer recovery coach </a:t>
            </a:r>
          </a:p>
          <a:p>
            <a:pPr lvl="0"/>
            <a:r>
              <a:rPr lang="en-US" dirty="0"/>
              <a:t>Number of individual started on MAT in hospital </a:t>
            </a: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648200" y="1600200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21" y="6217619"/>
            <a:ext cx="2576240" cy="55865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01119033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image4.jpeg" descr="SOM-PPT-TEMPLATE-MH-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B1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rPr lang="en-US" dirty="0">
                <a:solidFill>
                  <a:srgbClr val="00B050"/>
                </a:solidFill>
              </a:rPr>
              <a:t>PROACT</a:t>
            </a:r>
            <a:endParaRPr dirty="0"/>
          </a:p>
        </p:txBody>
      </p:sp>
      <p:sp>
        <p:nvSpPr>
          <p:cNvPr id="124" name="Shape 12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132320" cy="385982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b="1" dirty="0"/>
              <a:t>Treatment and Recovery Data Indicators</a:t>
            </a:r>
            <a:endParaRPr lang="en-US" dirty="0"/>
          </a:p>
          <a:p>
            <a:pPr lvl="0"/>
            <a:r>
              <a:rPr lang="en-US" dirty="0"/>
              <a:t>Number of individuals entering treatment by facility </a:t>
            </a:r>
          </a:p>
          <a:p>
            <a:pPr lvl="0"/>
            <a:r>
              <a:rPr lang="en-US" dirty="0"/>
              <a:t>Number of individuals retained in treatment by county at 30, 60, and 90 days (for all facilities) </a:t>
            </a:r>
          </a:p>
          <a:p>
            <a:pPr lvl="0"/>
            <a:r>
              <a:rPr lang="en-US" dirty="0"/>
              <a:t>Number of individuals served by certified peer recovery coach </a:t>
            </a:r>
          </a:p>
          <a:p>
            <a:pPr marL="0" indent="0">
              <a:spcBef>
                <a:spcPts val="400"/>
              </a:spcBef>
              <a:buNone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>
              <a:solidFill>
                <a:schemeClr val="tx1"/>
              </a:solidFill>
            </a:endParaRPr>
          </a:p>
        </p:txBody>
      </p:sp>
      <p:sp>
        <p:nvSpPr>
          <p:cNvPr id="125" name="Shape 125"/>
          <p:cNvSpPr/>
          <p:nvPr/>
        </p:nvSpPr>
        <p:spPr>
          <a:xfrm>
            <a:off x="4648200" y="1600200"/>
            <a:ext cx="4038600" cy="14864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pPr marL="342900" indent="-342900">
              <a:spcBef>
                <a:spcPts val="400"/>
              </a:spcBef>
              <a:buSzPct val="100000"/>
              <a:buFont typeface="Arial"/>
              <a:buChar char="•"/>
              <a:defRPr sz="2000">
                <a:solidFill>
                  <a:srgbClr val="A6A6A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endParaRPr dirty="0"/>
          </a:p>
        </p:txBody>
      </p:sp>
      <p:pic>
        <p:nvPicPr>
          <p:cNvPr id="126" name="image5.png" descr="Marshall_Health_Horizontal-T-0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139" y="6232078"/>
            <a:ext cx="2576240" cy="55865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083784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23CFB523046742A5F2CC35B6E70E46" ma:contentTypeVersion="13" ma:contentTypeDescription="Create a new document." ma:contentTypeScope="" ma:versionID="17d896e75bb260d3ce72031c8d333f44">
  <xsd:schema xmlns:xsd="http://www.w3.org/2001/XMLSchema" xmlns:xs="http://www.w3.org/2001/XMLSchema" xmlns:p="http://schemas.microsoft.com/office/2006/metadata/properties" xmlns:ns3="87388f7a-a3aa-4e6f-8797-d265f5852a56" xmlns:ns4="e4bbf143-794a-4409-8ccd-35ebe44bb98b" targetNamespace="http://schemas.microsoft.com/office/2006/metadata/properties" ma:root="true" ma:fieldsID="267fa07facaf6df1de4b93b269e79ce4" ns3:_="" ns4:_="">
    <xsd:import namespace="87388f7a-a3aa-4e6f-8797-d265f5852a56"/>
    <xsd:import namespace="e4bbf143-794a-4409-8ccd-35ebe44bb98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388f7a-a3aa-4e6f-8797-d265f5852a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bbf143-794a-4409-8ccd-35ebe44bb98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FBB756-3A47-4276-91C8-3DB2F54A48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388f7a-a3aa-4e6f-8797-d265f5852a56"/>
    <ds:schemaRef ds:uri="e4bbf143-794a-4409-8ccd-35ebe44bb9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25F52D-6B0E-49E2-95C3-20E5538B7D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128FA3-A142-4BCC-A938-D18D460D3E6D}">
  <ds:schemaRefs>
    <ds:schemaRef ds:uri="http://purl.org/dc/terms/"/>
    <ds:schemaRef ds:uri="e4bbf143-794a-4409-8ccd-35ebe44bb98b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87388f7a-a3aa-4e6f-8797-d265f5852a56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514</TotalTime>
  <Words>489</Words>
  <Application>Microsoft Office PowerPoint</Application>
  <PresentationFormat>On-screen Show (4:3)</PresentationFormat>
  <Paragraphs>49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Great Rivers Regional System for Addiction Care</vt:lpstr>
      <vt:lpstr>        Great Rivers Regional System for Addiction Care  Learning Objectives-    What role does Great Rivers Regional System for Addiction Care/ Marshall Health play in linking clients to recovery interventions.      Where to find recovery interventions throughout the state.     </vt:lpstr>
      <vt:lpstr>Great Rivers Regional System for Addiction Care</vt:lpstr>
      <vt:lpstr>Project Goals</vt:lpstr>
      <vt:lpstr>Components &amp; Indicators</vt:lpstr>
      <vt:lpstr> Public Health Harm Reduction Program </vt:lpstr>
      <vt:lpstr>Quick Response Teams</vt:lpstr>
      <vt:lpstr>Project Engage</vt:lpstr>
      <vt:lpstr>PROACT</vt:lpstr>
      <vt:lpstr> Naloxone Education and Distribution </vt:lpstr>
      <vt:lpstr> Recovery Intervention State Resources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Rivers Regional System of Addiction Care</dc:title>
  <dc:creator>Ramirez, Tina</dc:creator>
  <cp:lastModifiedBy>Ramirez, Tina</cp:lastModifiedBy>
  <cp:revision>51</cp:revision>
  <dcterms:modified xsi:type="dcterms:W3CDTF">2022-08-04T12:44:23Z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0x0101006923CFB523046742A5F2CC35B6E70E46</vt:lpwstr>
  </property>
</Properties>
</file>