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 id="292" r:id="rId39"/>
  </p:sldIdLst>
  <p:sldSz cx="9144000" cy="5143500" type="screen16x9"/>
  <p:notesSz cx="6858000" cy="9144000"/>
  <p:embeddedFontLst>
    <p:embeddedFont>
      <p:font typeface="Merriweather" panose="020B0604020202020204" charset="0"/>
      <p:regular r:id="rId41"/>
      <p:bold r:id="rId42"/>
      <p:italic r:id="rId43"/>
      <p:boldItalic r:id="rId44"/>
    </p:embeddedFont>
    <p:embeddedFont>
      <p:font typeface="Roboto" panose="020B0604020202020204" charset="0"/>
      <p:regular r:id="rId45"/>
      <p:bold r:id="rId46"/>
      <p:italic r:id="rId47"/>
      <p:boldItalic r:id="rId48"/>
    </p:embeddedFont>
    <p:embeddedFont>
      <p:font typeface="Trebuchet MS" panose="020B0603020202020204" pitchFamily="34" charset="0"/>
      <p:regular r:id="rId49"/>
      <p:bold r:id="rId50"/>
      <p:italic r:id="rId51"/>
      <p:boldItalic r:id="rId5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291" autoAdjust="0"/>
  </p:normalViewPr>
  <p:slideViewPr>
    <p:cSldViewPr snapToGrid="0">
      <p:cViewPr>
        <p:scale>
          <a:sx n="96" d="100"/>
          <a:sy n="96" d="100"/>
        </p:scale>
        <p:origin x="636"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font" Target="fonts/font7.fntdata"/><Relationship Id="rId50" Type="http://schemas.openxmlformats.org/officeDocument/2006/relationships/font" Target="fonts/font10.fntdata"/><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5.fntdata"/><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52" Type="http://schemas.openxmlformats.org/officeDocument/2006/relationships/font" Target="fonts/font1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font" Target="fonts/font8.fntdata"/><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font" Target="fonts/font11.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6.fntdata"/><Relationship Id="rId20" Type="http://schemas.openxmlformats.org/officeDocument/2006/relationships/slide" Target="slides/slide19.xml"/><Relationship Id="rId41" Type="http://schemas.openxmlformats.org/officeDocument/2006/relationships/font" Target="fonts/font1.fntdata"/><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364cd37c72_0_7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1364cd37c72_0_7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137afecafd1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137afecafd1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37afecafd1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137afecafd1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37afecafd1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137afecafd1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137afecafd1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137afecafd1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37afecafd1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137afecafd1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3ac9d9692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13ac9d9692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13a97291e69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13a97291e69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050">
                <a:solidFill>
                  <a:srgbClr val="909090"/>
                </a:solidFill>
                <a:highlight>
                  <a:srgbClr val="FFFFFF"/>
                </a:highlight>
              </a:rPr>
              <a:t>West Virginia Birth to Three is a system of services and supports for children ages birth to three who have a delay in their development, or who may be at risk for a delay. The services and supports are provided under Part C of the Individuals with Disabilities Education Act (IDEA) and administered through the WV Department of Health and Human Resources, Office of Maternal, Child and Family Health.</a:t>
            </a: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13a97291e69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13a97291e69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Both programs are free </a:t>
            </a: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13a97291e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13a97291e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13a97291e69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13a97291e6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37afecafd1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37afecafd1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13a97291e69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13a97291e69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333333"/>
                </a:solidFill>
                <a:highlight>
                  <a:srgbClr val="FFFFFF"/>
                </a:highlight>
              </a:rPr>
              <a:t>WIC provides nutrition, breastfeeding support, health education and other services, free of charge, to pregnant women, mothers, infants and children up to the age of five.  WIC teaches moms what to eat while pregnant or breastfeeding and what to feed their growing children.</a:t>
            </a: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13aee86b3a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13aee86b3a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13a1043f1a6_1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13a1043f1a6_1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13a1043f1a6_1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13a1043f1a6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13a1043f1a6_1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13a1043f1a6_1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13a1043f1a6_1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13a1043f1a6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13a1043f1a6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13a1043f1a6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13a1043f1a6_1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13a1043f1a6_1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13a1043f1a6_1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 name="Google Shape;235;g13a1043f1a6_1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13a1043f1a6_1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13a1043f1a6_1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137afecafd1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137afecafd1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13a1043f1a6_1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13a1043f1a6_1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3a1043f1a6_1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3a1043f1a6_1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13a1043f1a6_1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13a1043f1a6_1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13ac9d96929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13ac9d96929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13ac9d96929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13ac9d96929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13ac9d96929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0" name="Google Shape;280;g13ac9d96929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13ac9d96929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 name="Google Shape;286;g13ac9d96929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13ac9d96929_0_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13ac9d96929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37afecafd1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37afecafd1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364cd37c72_0_9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364cd37c72_0_9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37afecafd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37afecafd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13ac9d9692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13ac9d9692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137afecafd1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137afecafd1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137afecafd1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137afecafd1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125"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1" name="Google Shape;11;p2"/>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2" name="Google Shape;12;p2"/>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54"/>
        <p:cNvGrpSpPr/>
        <p:nvPr/>
      </p:nvGrpSpPr>
      <p:grpSpPr>
        <a:xfrm>
          <a:off x="0" y="0"/>
          <a:ext cx="0" cy="0"/>
          <a:chOff x="0" y="0"/>
          <a:chExt cx="0" cy="0"/>
        </a:xfrm>
      </p:grpSpPr>
      <p:sp>
        <p:nvSpPr>
          <p:cNvPr id="55" name="Google Shape;55;p11"/>
          <p:cNvSpPr txBox="1">
            <a:spLocks noGrp="1"/>
          </p:cNvSpPr>
          <p:nvPr>
            <p:ph type="title" hasCustomPrompt="1"/>
          </p:nvPr>
        </p:nvSpPr>
        <p:spPr>
          <a:xfrm>
            <a:off x="311750" y="831175"/>
            <a:ext cx="5334900" cy="12447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a:spLocks noGrp="1"/>
          </p:cNvSpPr>
          <p:nvPr>
            <p:ph type="body" idx="1"/>
          </p:nvPr>
        </p:nvSpPr>
        <p:spPr>
          <a:xfrm>
            <a:off x="311700" y="2121425"/>
            <a:ext cx="5334900" cy="942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57" name="Google Shape;5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Google Shape;5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14"/>
        <p:cNvGrpSpPr/>
        <p:nvPr/>
      </p:nvGrpSpPr>
      <p:grpSpPr>
        <a:xfrm>
          <a:off x="0" y="0"/>
          <a:ext cx="0" cy="0"/>
          <a:chOff x="0" y="0"/>
          <a:chExt cx="0" cy="0"/>
        </a:xfrm>
      </p:grpSpPr>
      <p:sp>
        <p:nvSpPr>
          <p:cNvPr id="15" name="Google Shape;15;p3"/>
          <p:cNvSpPr/>
          <p:nvPr/>
        </p:nvSpPr>
        <p:spPr>
          <a:xfrm>
            <a:off x="0" y="48099"/>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accent3"/>
          </a:solidFill>
          <a:ln>
            <a:noFill/>
          </a:ln>
        </p:spPr>
      </p:sp>
      <p:sp>
        <p:nvSpPr>
          <p:cNvPr id="17" name="Google Shape;17;p3"/>
          <p:cNvSpPr txBox="1">
            <a:spLocks noGrp="1"/>
          </p:cNvSpPr>
          <p:nvPr>
            <p:ph type="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21;p4"/>
          <p:cNvSpPr/>
          <p:nvPr/>
        </p:nvSpPr>
        <p:spPr>
          <a:xfrm>
            <a:off x="0" y="44125"/>
            <a:ext cx="4313625" cy="4399375"/>
          </a:xfrm>
          <a:custGeom>
            <a:avLst/>
            <a:gdLst/>
            <a:ahLst/>
            <a:cxnLst/>
            <a:rect l="l" t="t" r="r" b="b"/>
            <a:pathLst>
              <a:path w="172545" h="175975" extrusionOk="0">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avLst/>
            <a:gdLst/>
            <a:ahLst/>
            <a:cxnLst/>
            <a:rect l="l" t="t" r="r" b="b"/>
            <a:pathLst>
              <a:path w="172676" h="175824" extrusionOk="0">
                <a:moveTo>
                  <a:pt x="0" y="6"/>
                </a:moveTo>
                <a:lnTo>
                  <a:pt x="172676" y="0"/>
                </a:lnTo>
                <a:lnTo>
                  <a:pt x="172562" y="126442"/>
                </a:lnTo>
                <a:lnTo>
                  <a:pt x="0" y="175824"/>
                </a:lnTo>
                <a:close/>
              </a:path>
            </a:pathLst>
          </a:custGeom>
          <a:solidFill>
            <a:schemeClr val="dk1"/>
          </a:solidFill>
          <a:ln>
            <a:noFill/>
          </a:ln>
        </p:spPr>
      </p:sp>
      <p:sp>
        <p:nvSpPr>
          <p:cNvPr id="23" name="Google Shape;23;p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4" name="Google Shape;24;p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25" name="Google Shape;25;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 name="Google Shape;28;p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9" name="Google Shape;29;p5"/>
          <p:cNvSpPr txBox="1">
            <a:spLocks noGrp="1"/>
          </p:cNvSpPr>
          <p:nvPr>
            <p:ph type="body" idx="1"/>
          </p:nvPr>
        </p:nvSpPr>
        <p:spPr>
          <a:xfrm>
            <a:off x="3117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5"/>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1" name="Google Shape;31;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 name="Google Shape;34;p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5" name="Google Shape;35;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 name="Google Shape;38;p7"/>
          <p:cNvSpPr txBox="1">
            <a:spLocks noGrp="1"/>
          </p:cNvSpPr>
          <p:nvPr>
            <p:ph type="title"/>
          </p:nvPr>
        </p:nvSpPr>
        <p:spPr>
          <a:xfrm>
            <a:off x="311725" y="500925"/>
            <a:ext cx="3127500" cy="18291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9" name="Google Shape;39;p7"/>
          <p:cNvSpPr txBox="1">
            <a:spLocks noGrp="1"/>
          </p:cNvSpPr>
          <p:nvPr>
            <p:ph type="body" idx="1"/>
          </p:nvPr>
        </p:nvSpPr>
        <p:spPr>
          <a:xfrm>
            <a:off x="311700" y="2390650"/>
            <a:ext cx="3127500" cy="229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40" name="Google Shape;40;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41"/>
        <p:cNvGrpSpPr/>
        <p:nvPr/>
      </p:nvGrpSpPr>
      <p:grpSpPr>
        <a:xfrm>
          <a:off x="0" y="0"/>
          <a:ext cx="0" cy="0"/>
          <a:chOff x="0" y="0"/>
          <a:chExt cx="0" cy="0"/>
        </a:xfrm>
      </p:grpSpPr>
      <p:sp>
        <p:nvSpPr>
          <p:cNvPr id="42" name="Google Shape;42;p8"/>
          <p:cNvSpPr txBox="1">
            <a:spLocks noGrp="1"/>
          </p:cNvSpPr>
          <p:nvPr>
            <p:ph type="title"/>
          </p:nvPr>
        </p:nvSpPr>
        <p:spPr>
          <a:xfrm>
            <a:off x="311675" y="798600"/>
            <a:ext cx="6247800" cy="3546300"/>
          </a:xfrm>
          <a:prstGeom prst="rect">
            <a:avLst/>
          </a:prstGeom>
        </p:spPr>
        <p:txBody>
          <a:bodyPr spcFirstLastPara="1" wrap="square" lIns="91425" tIns="91425" rIns="91425" bIns="91425" anchor="ctr"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43" name="Google Shape;43;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 name="Google Shape;46;p9"/>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47" name="Google Shape;47;p9"/>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a:endParaRPr/>
          </a:p>
        </p:txBody>
      </p:sp>
      <p:sp>
        <p:nvSpPr>
          <p:cNvPr id="48" name="Google Shape;48;p9"/>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9" name="Google Shape;49;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 name="Google Shape;52;p10"/>
          <p:cNvSpPr txBox="1">
            <a:spLocks noGrp="1"/>
          </p:cNvSpPr>
          <p:nvPr>
            <p:ph type="body" idx="1"/>
          </p:nvPr>
        </p:nvSpPr>
        <p:spPr>
          <a:xfrm>
            <a:off x="311700" y="4521400"/>
            <a:ext cx="7979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a:endParaRPr/>
          </a:p>
        </p:txBody>
      </p:sp>
      <p:sp>
        <p:nvSpPr>
          <p:cNvPr id="53" name="Google Shape;5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radig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marL="914400" lvl="1"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marL="1371600" lvl="2"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marL="1828800" lvl="3"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marL="2286000" lvl="4"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marL="2743200" lvl="5"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marL="3200400" lvl="6"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marL="3657600" lvl="7"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marL="4114800" lvl="8"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parentsasteachers.org/"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https://www.wvheadstart.org/"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wvdhhr.org/rfts/"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hyperlink" Target="https://bumfs.org/wv-healthy-start-hapi-project/"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hyperlink" Target="http://wvfrn.org/"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hyperlink" Target="https://wv211.org/"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s://doi.org/10.1097/AOG.0000000000001977" TargetMode="External"/><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3"/>
        <p:cNvGrpSpPr/>
        <p:nvPr/>
      </p:nvGrpSpPr>
      <p:grpSpPr>
        <a:xfrm>
          <a:off x="0" y="0"/>
          <a:ext cx="0" cy="0"/>
          <a:chOff x="0" y="0"/>
          <a:chExt cx="0" cy="0"/>
        </a:xfrm>
      </p:grpSpPr>
      <p:sp>
        <p:nvSpPr>
          <p:cNvPr id="64" name="Google Shape;64;p13"/>
          <p:cNvSpPr txBox="1">
            <a:spLocks noGrp="1"/>
          </p:cNvSpPr>
          <p:nvPr>
            <p:ph type="ctrTitle"/>
          </p:nvPr>
        </p:nvSpPr>
        <p:spPr>
          <a:xfrm>
            <a:off x="311700" y="133950"/>
            <a:ext cx="8520600" cy="3774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sz="5088" dirty="0"/>
          </a:p>
          <a:p>
            <a:pPr marL="0" lvl="0" indent="0" algn="ctr" rtl="0">
              <a:spcBef>
                <a:spcPts val="0"/>
              </a:spcBef>
              <a:spcAft>
                <a:spcPts val="0"/>
              </a:spcAft>
              <a:buNone/>
            </a:pPr>
            <a:r>
              <a:rPr lang="en" sz="5088"/>
              <a:t>Supports for Mothers, Babies and Caregivers after Delivery</a:t>
            </a:r>
            <a:r>
              <a:rPr lang="en" sz="6655"/>
              <a:t> </a:t>
            </a:r>
            <a:r>
              <a:rPr lang="en" sz="5000"/>
              <a:t> </a:t>
            </a:r>
            <a:endParaRPr sz="5000" dirty="0"/>
          </a:p>
        </p:txBody>
      </p:sp>
      <p:sp>
        <p:nvSpPr>
          <p:cNvPr id="65" name="Google Shape;65;p13"/>
          <p:cNvSpPr txBox="1">
            <a:spLocks noGrp="1"/>
          </p:cNvSpPr>
          <p:nvPr>
            <p:ph type="subTitle" idx="1"/>
          </p:nvPr>
        </p:nvSpPr>
        <p:spPr>
          <a:xfrm>
            <a:off x="0" y="3829050"/>
            <a:ext cx="8520600" cy="4275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440"/>
              <a:buNone/>
            </a:pPr>
            <a:r>
              <a:rPr lang="en" sz="1420"/>
              <a:t>Presented by: Jessica Ross, BS, Mikishia M. Lee, BS, Abby Baker-Pownall BS, Brian Kennedy</a:t>
            </a:r>
            <a:endParaRPr sz="1420" dirty="0"/>
          </a:p>
        </p:txBody>
      </p:sp>
      <p:pic>
        <p:nvPicPr>
          <p:cNvPr id="66" name="Google Shape;66;p13"/>
          <p:cNvPicPr preferRelativeResize="0"/>
          <p:nvPr/>
        </p:nvPicPr>
        <p:blipFill rotWithShape="1">
          <a:blip r:embed="rId3">
            <a:alphaModFix/>
          </a:blip>
          <a:srcRect t="478470" b="-478470"/>
          <a:stretch/>
        </p:blipFill>
        <p:spPr>
          <a:xfrm>
            <a:off x="0" y="4256547"/>
            <a:ext cx="9144000" cy="886953"/>
          </a:xfrm>
          <a:prstGeom prst="rect">
            <a:avLst/>
          </a:prstGeom>
          <a:noFill/>
          <a:ln>
            <a:noFill/>
          </a:ln>
        </p:spPr>
      </p:pic>
      <p:pic>
        <p:nvPicPr>
          <p:cNvPr id="67" name="Google Shape;67;p13"/>
          <p:cNvPicPr preferRelativeResize="0"/>
          <p:nvPr/>
        </p:nvPicPr>
        <p:blipFill>
          <a:blip r:embed="rId3">
            <a:alphaModFix/>
          </a:blip>
          <a:stretch>
            <a:fillRect/>
          </a:stretch>
        </p:blipFill>
        <p:spPr>
          <a:xfrm>
            <a:off x="0" y="4335375"/>
            <a:ext cx="9144000" cy="8081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2"/>
          <p:cNvSpPr txBox="1">
            <a:spLocks noGrp="1"/>
          </p:cNvSpPr>
          <p:nvPr>
            <p:ph type="title"/>
          </p:nvPr>
        </p:nvSpPr>
        <p:spPr>
          <a:xfrm>
            <a:off x="373275" y="1546950"/>
            <a:ext cx="3704400" cy="2049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Individualized Provider Care </a:t>
            </a:r>
            <a:endParaRPr dirty="0"/>
          </a:p>
        </p:txBody>
      </p:sp>
      <p:sp>
        <p:nvSpPr>
          <p:cNvPr id="121" name="Google Shape;121;p22"/>
          <p:cNvSpPr txBox="1">
            <a:spLocks noGrp="1"/>
          </p:cNvSpPr>
          <p:nvPr>
            <p:ph type="body" idx="2"/>
          </p:nvPr>
        </p:nvSpPr>
        <p:spPr>
          <a:xfrm>
            <a:off x="4916200" y="1222450"/>
            <a:ext cx="3954000" cy="41115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1400" dirty="0">
                <a:solidFill>
                  <a:srgbClr val="212121"/>
                </a:solidFill>
                <a:highlight>
                  <a:srgbClr val="FFFFFF"/>
                </a:highlight>
                <a:latin typeface="Arial"/>
                <a:ea typeface="Arial"/>
                <a:cs typeface="Arial"/>
                <a:sym typeface="Arial"/>
              </a:rPr>
              <a:t>“Obstetric providers recognize the importance of postpartum care yet highlighted significant systems- and patient-based barriers to achieving optimal care. The development and implementation of postpartum care delivery system redesign, such as the use of patient navigators to improve health care utilization and resource attainment, may enhance care during this critical time (</a:t>
            </a:r>
            <a:r>
              <a:rPr lang="en" sz="1400" dirty="0">
                <a:solidFill>
                  <a:srgbClr val="000000"/>
                </a:solidFill>
                <a:latin typeface="Arial"/>
                <a:ea typeface="Arial"/>
                <a:cs typeface="Arial"/>
                <a:sym typeface="Arial"/>
              </a:rPr>
              <a:t>Ruderman. RS)”</a:t>
            </a:r>
            <a:r>
              <a:rPr lang="en" sz="1200" b="1" dirty="0">
                <a:solidFill>
                  <a:srgbClr val="000000"/>
                </a:solidFill>
                <a:latin typeface="Arial"/>
                <a:ea typeface="Arial"/>
                <a:cs typeface="Arial"/>
                <a:sym typeface="Arial"/>
              </a:rPr>
              <a:t>.</a:t>
            </a:r>
            <a:endParaRPr sz="1400" b="1" dirty="0">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Barriers to Overcoming Accessing Social Support. </a:t>
            </a:r>
            <a:endParaRPr dirty="0"/>
          </a:p>
        </p:txBody>
      </p:sp>
      <p:sp>
        <p:nvSpPr>
          <p:cNvPr id="127" name="Google Shape;127;p23"/>
          <p:cNvSpPr txBox="1">
            <a:spLocks noGrp="1"/>
          </p:cNvSpPr>
          <p:nvPr>
            <p:ph type="body" idx="1"/>
          </p:nvPr>
        </p:nvSpPr>
        <p:spPr>
          <a:xfrm>
            <a:off x="4657075" y="205650"/>
            <a:ext cx="4166400" cy="4098600"/>
          </a:xfrm>
          <a:prstGeom prst="rect">
            <a:avLst/>
          </a:prstGeom>
        </p:spPr>
        <p:txBody>
          <a:bodyPr spcFirstLastPara="1" wrap="square" lIns="91425" tIns="91425" rIns="91425" bIns="91425" anchor="t" anchorCtr="0">
            <a:normAutofit/>
          </a:bodyPr>
          <a:lstStyle/>
          <a:p>
            <a:pPr marL="0" lvl="0" indent="0" algn="l" rtl="0">
              <a:spcBef>
                <a:spcPts val="1200"/>
              </a:spcBef>
              <a:spcAft>
                <a:spcPts val="0"/>
              </a:spcAft>
              <a:buNone/>
            </a:pPr>
            <a:r>
              <a:rPr lang="en" sz="1200" dirty="0">
                <a:solidFill>
                  <a:srgbClr val="000000"/>
                </a:solidFill>
                <a:latin typeface="Arial"/>
                <a:ea typeface="Arial"/>
                <a:cs typeface="Arial"/>
                <a:sym typeface="Arial"/>
              </a:rPr>
              <a:t>Social Expectations:</a:t>
            </a:r>
            <a:endParaRPr sz="1200" dirty="0">
              <a:solidFill>
                <a:srgbClr val="000000"/>
              </a:solidFill>
              <a:latin typeface="Arial"/>
              <a:ea typeface="Arial"/>
              <a:cs typeface="Arial"/>
              <a:sym typeface="Arial"/>
            </a:endParaRPr>
          </a:p>
          <a:p>
            <a:pPr marL="457200" lvl="0" indent="-304800" algn="l" rtl="0">
              <a:spcBef>
                <a:spcPts val="1200"/>
              </a:spcBef>
              <a:spcAft>
                <a:spcPts val="0"/>
              </a:spcAft>
              <a:buClr>
                <a:srgbClr val="000000"/>
              </a:buClr>
              <a:buSzPts val="1200"/>
              <a:buChar char="●"/>
            </a:pPr>
            <a:r>
              <a:rPr lang="en" sz="1200" dirty="0">
                <a:solidFill>
                  <a:srgbClr val="000000"/>
                </a:solidFill>
                <a:latin typeface="Arial"/>
                <a:ea typeface="Arial"/>
                <a:cs typeface="Arial"/>
                <a:sym typeface="Arial"/>
              </a:rPr>
              <a:t>Societal expectations of motherhood can exacerbate feelings of inadequacy and shame, which may inhibit support seeking and raise fears of not being seen to be a good or capable mother (Hong Law et al., 2018; Negron et al., 2013).</a:t>
            </a:r>
            <a:endParaRPr sz="1200" dirty="0">
              <a:solidFill>
                <a:srgbClr val="000000"/>
              </a:solidFill>
              <a:latin typeface="Arial"/>
              <a:ea typeface="Arial"/>
              <a:cs typeface="Arial"/>
              <a:sym typeface="Arial"/>
            </a:endParaRPr>
          </a:p>
          <a:p>
            <a:pPr marL="457200" lvl="0" indent="0" algn="l" rtl="0">
              <a:spcBef>
                <a:spcPts val="1200"/>
              </a:spcBef>
              <a:spcAft>
                <a:spcPts val="0"/>
              </a:spcAft>
              <a:buNone/>
            </a:pPr>
            <a:endParaRPr sz="1200" dirty="0">
              <a:solidFill>
                <a:srgbClr val="000000"/>
              </a:solidFill>
              <a:latin typeface="Arial"/>
              <a:ea typeface="Arial"/>
              <a:cs typeface="Arial"/>
              <a:sym typeface="Arial"/>
            </a:endParaRPr>
          </a:p>
          <a:p>
            <a:pPr marL="0" lvl="0" indent="0" algn="l" rtl="0">
              <a:spcBef>
                <a:spcPts val="1200"/>
              </a:spcBef>
              <a:spcAft>
                <a:spcPts val="0"/>
              </a:spcAft>
              <a:buNone/>
            </a:pPr>
            <a:r>
              <a:rPr lang="en" sz="1200" dirty="0">
                <a:solidFill>
                  <a:srgbClr val="000000"/>
                </a:solidFill>
                <a:latin typeface="Times New Roman"/>
                <a:ea typeface="Times New Roman"/>
                <a:cs typeface="Times New Roman"/>
                <a:sym typeface="Times New Roman"/>
              </a:rPr>
              <a:t> </a:t>
            </a:r>
            <a:r>
              <a:rPr lang="en" sz="1200" dirty="0">
                <a:solidFill>
                  <a:srgbClr val="000000"/>
                </a:solidFill>
                <a:latin typeface="Arial"/>
                <a:ea typeface="Arial"/>
                <a:cs typeface="Arial"/>
                <a:sym typeface="Arial"/>
              </a:rPr>
              <a:t>Social Media</a:t>
            </a:r>
            <a:endParaRPr sz="1200" dirty="0">
              <a:solidFill>
                <a:srgbClr val="000000"/>
              </a:solidFill>
              <a:latin typeface="Arial"/>
              <a:ea typeface="Arial"/>
              <a:cs typeface="Arial"/>
              <a:sym typeface="Arial"/>
            </a:endParaRPr>
          </a:p>
          <a:p>
            <a:pPr marL="457200" lvl="0" indent="-304800" algn="l" rtl="0">
              <a:spcBef>
                <a:spcPts val="1200"/>
              </a:spcBef>
              <a:spcAft>
                <a:spcPts val="0"/>
              </a:spcAft>
              <a:buClr>
                <a:srgbClr val="000000"/>
              </a:buClr>
              <a:buSzPts val="1200"/>
              <a:buChar char="●"/>
            </a:pPr>
            <a:r>
              <a:rPr lang="en" sz="1200" dirty="0">
                <a:solidFill>
                  <a:srgbClr val="000000"/>
                </a:solidFill>
                <a:latin typeface="Times New Roman"/>
                <a:ea typeface="Times New Roman"/>
                <a:cs typeface="Times New Roman"/>
                <a:sym typeface="Times New Roman"/>
              </a:rPr>
              <a:t> </a:t>
            </a:r>
            <a:r>
              <a:rPr lang="en" sz="1200" dirty="0">
                <a:solidFill>
                  <a:srgbClr val="000000"/>
                </a:solidFill>
                <a:latin typeface="Arial"/>
                <a:ea typeface="Arial"/>
                <a:cs typeface="Arial"/>
                <a:sym typeface="Arial"/>
              </a:rPr>
              <a:t>Hong Law et al. (2018) describe how social media can exacerbate idealization of motherhood and how others are perceived, which has direct implications for mothers who may be feeling pressure to reach the standards of ideal motherhood.</a:t>
            </a:r>
            <a:endParaRPr sz="1200" dirty="0">
              <a:solidFill>
                <a:srgbClr val="000000"/>
              </a:solidFill>
              <a:latin typeface="Arial"/>
              <a:ea typeface="Arial"/>
              <a:cs typeface="Arial"/>
              <a:sym typeface="Arial"/>
            </a:endParaRPr>
          </a:p>
          <a:p>
            <a:pPr marL="0" lvl="0" indent="0" algn="l" rtl="0">
              <a:spcBef>
                <a:spcPts val="1200"/>
              </a:spcBef>
              <a:spcAft>
                <a:spcPts val="1200"/>
              </a:spcAft>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Barriers to Overcoming Accessing Social Support Cont. </a:t>
            </a:r>
            <a:endParaRPr dirty="0"/>
          </a:p>
        </p:txBody>
      </p:sp>
      <p:sp>
        <p:nvSpPr>
          <p:cNvPr id="133" name="Google Shape;133;p24"/>
          <p:cNvSpPr txBox="1">
            <a:spLocks noGrp="1"/>
          </p:cNvSpPr>
          <p:nvPr>
            <p:ph type="body" idx="1"/>
          </p:nvPr>
        </p:nvSpPr>
        <p:spPr>
          <a:xfrm>
            <a:off x="4772025" y="209550"/>
            <a:ext cx="4166400" cy="4098600"/>
          </a:xfrm>
          <a:prstGeom prst="rect">
            <a:avLst/>
          </a:prstGeom>
        </p:spPr>
        <p:txBody>
          <a:bodyPr spcFirstLastPara="1" wrap="square" lIns="91425" tIns="91425" rIns="91425" bIns="91425" anchor="t" anchorCtr="0">
            <a:noAutofit/>
          </a:bodyPr>
          <a:lstStyle/>
          <a:p>
            <a:pPr marL="0" lvl="0" indent="0" algn="l" rtl="0">
              <a:spcBef>
                <a:spcPts val="1200"/>
              </a:spcBef>
              <a:spcAft>
                <a:spcPts val="0"/>
              </a:spcAft>
              <a:buNone/>
            </a:pPr>
            <a:r>
              <a:rPr lang="en" sz="1100" dirty="0">
                <a:solidFill>
                  <a:srgbClr val="000000"/>
                </a:solidFill>
                <a:latin typeface="Times New Roman"/>
                <a:ea typeface="Times New Roman"/>
                <a:cs typeface="Times New Roman"/>
                <a:sym typeface="Times New Roman"/>
              </a:rPr>
              <a:t>  </a:t>
            </a:r>
            <a:r>
              <a:rPr lang="en" sz="1100" dirty="0">
                <a:solidFill>
                  <a:srgbClr val="000000"/>
                </a:solidFill>
                <a:latin typeface="Arial"/>
                <a:ea typeface="Arial"/>
                <a:cs typeface="Arial"/>
                <a:sym typeface="Arial"/>
              </a:rPr>
              <a:t>A need for increased and better facilitated functional support overall.</a:t>
            </a:r>
            <a:endParaRPr sz="1100" dirty="0">
              <a:solidFill>
                <a:srgbClr val="000000"/>
              </a:solidFill>
              <a:latin typeface="Arial"/>
              <a:ea typeface="Arial"/>
              <a:cs typeface="Arial"/>
              <a:sym typeface="Arial"/>
            </a:endParaRPr>
          </a:p>
          <a:p>
            <a:pPr marL="457200" lvl="0" indent="-298450" algn="l" rtl="0">
              <a:spcBef>
                <a:spcPts val="1200"/>
              </a:spcBef>
              <a:spcAft>
                <a:spcPts val="0"/>
              </a:spcAft>
              <a:buClr>
                <a:srgbClr val="000000"/>
              </a:buClr>
              <a:buSzPts val="1100"/>
              <a:buChar char="●"/>
            </a:pPr>
            <a:r>
              <a:rPr lang="en" sz="1100" dirty="0">
                <a:solidFill>
                  <a:srgbClr val="000000"/>
                </a:solidFill>
                <a:latin typeface="Times New Roman"/>
                <a:ea typeface="Times New Roman"/>
                <a:cs typeface="Times New Roman"/>
                <a:sym typeface="Times New Roman"/>
              </a:rPr>
              <a:t>  </a:t>
            </a:r>
            <a:r>
              <a:rPr lang="en" sz="1100" dirty="0">
                <a:solidFill>
                  <a:srgbClr val="000000"/>
                </a:solidFill>
                <a:latin typeface="Arial"/>
                <a:ea typeface="Arial"/>
                <a:cs typeface="Arial"/>
                <a:sym typeface="Arial"/>
              </a:rPr>
              <a:t>With a corresponding lack of overall professional postpartum care, a lack of continuity of care, a lack of culturally responsive care, and thus low preparedness for the postpartum period (Benza and Liamputtong, 2014; Darvill et al., 2010; Leahy-Warren et al., 2011; Rowe et al., 2013; Tobin et al., 2014).</a:t>
            </a:r>
            <a:endParaRPr sz="1100" dirty="0">
              <a:solidFill>
                <a:srgbClr val="000000"/>
              </a:solidFill>
              <a:latin typeface="Arial"/>
              <a:ea typeface="Arial"/>
              <a:cs typeface="Arial"/>
              <a:sym typeface="Arial"/>
            </a:endParaRPr>
          </a:p>
          <a:p>
            <a:pPr marL="0" lvl="0" indent="0" algn="l" rtl="0">
              <a:spcBef>
                <a:spcPts val="1200"/>
              </a:spcBef>
              <a:spcAft>
                <a:spcPts val="0"/>
              </a:spcAft>
              <a:buNone/>
            </a:pPr>
            <a:r>
              <a:rPr lang="en" sz="1100" dirty="0">
                <a:solidFill>
                  <a:srgbClr val="000000"/>
                </a:solidFill>
                <a:latin typeface="Arial"/>
                <a:ea typeface="Arial"/>
                <a:cs typeface="Arial"/>
                <a:sym typeface="Arial"/>
              </a:rPr>
              <a:t>Stigma against asking for support</a:t>
            </a:r>
            <a:endParaRPr sz="1100" dirty="0">
              <a:solidFill>
                <a:srgbClr val="000000"/>
              </a:solidFill>
              <a:latin typeface="Arial"/>
              <a:ea typeface="Arial"/>
              <a:cs typeface="Arial"/>
              <a:sym typeface="Arial"/>
            </a:endParaRPr>
          </a:p>
          <a:p>
            <a:pPr marL="457200" lvl="0" indent="-298450" algn="l" rtl="0">
              <a:spcBef>
                <a:spcPts val="1200"/>
              </a:spcBef>
              <a:spcAft>
                <a:spcPts val="0"/>
              </a:spcAft>
              <a:buClr>
                <a:srgbClr val="000000"/>
              </a:buClr>
              <a:buSzPts val="1100"/>
              <a:buChar char="●"/>
            </a:pPr>
            <a:r>
              <a:rPr lang="en" sz="1100" dirty="0">
                <a:solidFill>
                  <a:srgbClr val="000000"/>
                </a:solidFill>
                <a:latin typeface="Times New Roman"/>
                <a:ea typeface="Times New Roman"/>
                <a:cs typeface="Times New Roman"/>
                <a:sym typeface="Times New Roman"/>
              </a:rPr>
              <a:t> </a:t>
            </a:r>
            <a:r>
              <a:rPr lang="en" sz="1100" dirty="0">
                <a:solidFill>
                  <a:srgbClr val="000000"/>
                </a:solidFill>
                <a:latin typeface="Arial"/>
                <a:ea typeface="Arial"/>
                <a:cs typeface="Arial"/>
                <a:sym typeface="Arial"/>
              </a:rPr>
              <a:t>In terms of self, the literature indicates that feelings of guilt, shame and embarrassment often prevent women from sharing how they feel in the postpartum period (Letourneau et al., 2007)</a:t>
            </a:r>
            <a:endParaRPr sz="1100" dirty="0">
              <a:solidFill>
                <a:srgbClr val="000000"/>
              </a:solidFill>
              <a:latin typeface="Arial"/>
              <a:ea typeface="Arial"/>
              <a:cs typeface="Arial"/>
              <a:sym typeface="Arial"/>
            </a:endParaRPr>
          </a:p>
          <a:p>
            <a:pPr marL="457200" lvl="0" indent="-298450" algn="l" rtl="0">
              <a:spcBef>
                <a:spcPts val="0"/>
              </a:spcBef>
              <a:spcAft>
                <a:spcPts val="0"/>
              </a:spcAft>
              <a:buClr>
                <a:srgbClr val="000000"/>
              </a:buClr>
              <a:buSzPts val="1100"/>
              <a:buChar char="●"/>
            </a:pPr>
            <a:r>
              <a:rPr lang="en" sz="1100" dirty="0">
                <a:solidFill>
                  <a:srgbClr val="000000"/>
                </a:solidFill>
                <a:latin typeface="Arial"/>
                <a:ea typeface="Arial"/>
                <a:cs typeface="Arial"/>
                <a:sym typeface="Arial"/>
              </a:rPr>
              <a:t>Women reported fearing that their baby might be removed, being hospitalised or being placed on medication that would potentially have lasting side effects (Dennis and Chung-Lee, 2006; Letourneau et al., 2007)</a:t>
            </a:r>
            <a:endParaRPr sz="1100" dirty="0">
              <a:solidFill>
                <a:srgbClr val="000000"/>
              </a:solidFill>
              <a:latin typeface="Arial"/>
              <a:ea typeface="Arial"/>
              <a:cs typeface="Arial"/>
              <a:sym typeface="Arial"/>
            </a:endParaRPr>
          </a:p>
          <a:p>
            <a:pPr marL="0" lvl="0" indent="0" algn="l" rtl="0">
              <a:spcBef>
                <a:spcPts val="1200"/>
              </a:spcBef>
              <a:spcAft>
                <a:spcPts val="1200"/>
              </a:spcAft>
              <a:buNone/>
            </a:pPr>
            <a:endParaRPr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Individualized Postpartum Support Services </a:t>
            </a:r>
            <a:endParaRPr dirty="0"/>
          </a:p>
        </p:txBody>
      </p:sp>
      <p:sp>
        <p:nvSpPr>
          <p:cNvPr id="139" name="Google Shape;139;p25"/>
          <p:cNvSpPr txBox="1"/>
          <p:nvPr/>
        </p:nvSpPr>
        <p:spPr>
          <a:xfrm>
            <a:off x="180975" y="1504950"/>
            <a:ext cx="8858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dirty="0">
              <a:latin typeface="Roboto"/>
              <a:ea typeface="Roboto"/>
              <a:cs typeface="Roboto"/>
              <a:sym typeface="Roboto"/>
            </a:endParaRPr>
          </a:p>
        </p:txBody>
      </p:sp>
      <p:sp>
        <p:nvSpPr>
          <p:cNvPr id="140" name="Google Shape;140;p25"/>
          <p:cNvSpPr txBox="1"/>
          <p:nvPr/>
        </p:nvSpPr>
        <p:spPr>
          <a:xfrm>
            <a:off x="133350" y="1495425"/>
            <a:ext cx="8906100" cy="3837943"/>
          </a:xfrm>
          <a:prstGeom prst="rect">
            <a:avLst/>
          </a:prstGeom>
          <a:noFill/>
          <a:ln>
            <a:noFill/>
          </a:ln>
        </p:spPr>
        <p:txBody>
          <a:bodyPr spcFirstLastPara="1" wrap="square" lIns="91425" tIns="91425" rIns="91425" bIns="91425" anchor="t" anchorCtr="0">
            <a:spAutoFit/>
          </a:bodyPr>
          <a:lstStyle/>
          <a:p>
            <a:pPr marL="457200" lvl="0" indent="-304800" algn="l" rtl="0">
              <a:lnSpc>
                <a:spcPct val="115000"/>
              </a:lnSpc>
              <a:spcBef>
                <a:spcPts val="1200"/>
              </a:spcBef>
              <a:spcAft>
                <a:spcPts val="0"/>
              </a:spcAft>
              <a:buSzPts val="1200"/>
              <a:buChar char="●"/>
            </a:pPr>
            <a:r>
              <a:rPr lang="en" sz="1300" dirty="0">
                <a:latin typeface="Times New Roman"/>
                <a:ea typeface="Times New Roman"/>
                <a:cs typeface="Times New Roman"/>
                <a:sym typeface="Times New Roman"/>
              </a:rPr>
              <a:t> </a:t>
            </a:r>
            <a:r>
              <a:rPr lang="en" sz="1300" dirty="0"/>
              <a:t>For help when it's needed, call or text the National Maternal Mental Health Hotline (1-833-943-5746) supporting healthy pregnancies and new parents.</a:t>
            </a:r>
            <a:endParaRPr sz="1300" dirty="0"/>
          </a:p>
          <a:p>
            <a:pPr marL="457200" lvl="0" indent="0" algn="l" rtl="0">
              <a:lnSpc>
                <a:spcPct val="115000"/>
              </a:lnSpc>
              <a:spcBef>
                <a:spcPts val="1200"/>
              </a:spcBef>
              <a:spcAft>
                <a:spcPts val="0"/>
              </a:spcAft>
              <a:buNone/>
            </a:pPr>
            <a:endParaRPr sz="1300" dirty="0"/>
          </a:p>
          <a:p>
            <a:pPr marL="457200" lvl="0" indent="-304800" algn="l" rtl="0">
              <a:lnSpc>
                <a:spcPct val="115000"/>
              </a:lnSpc>
              <a:spcBef>
                <a:spcPts val="1200"/>
              </a:spcBef>
              <a:spcAft>
                <a:spcPts val="0"/>
              </a:spcAft>
              <a:buSzPts val="1200"/>
              <a:buChar char="●"/>
            </a:pPr>
            <a:r>
              <a:rPr lang="en" sz="1300" dirty="0"/>
              <a:t> </a:t>
            </a:r>
            <a:r>
              <a:rPr lang="en" sz="1300" dirty="0">
                <a:highlight>
                  <a:srgbClr val="FFFFFF"/>
                </a:highlight>
              </a:rPr>
              <a:t>WV Healthy Start/HAPI (Helping Appalachian Parents and Infants) Project</a:t>
            </a:r>
            <a:endParaRPr sz="1300" dirty="0">
              <a:highlight>
                <a:srgbClr val="FFFFFF"/>
              </a:highlight>
            </a:endParaRPr>
          </a:p>
          <a:p>
            <a:pPr marL="457200" lvl="0" indent="0" algn="l" rtl="0">
              <a:lnSpc>
                <a:spcPct val="115000"/>
              </a:lnSpc>
              <a:spcBef>
                <a:spcPts val="1200"/>
              </a:spcBef>
              <a:spcAft>
                <a:spcPts val="0"/>
              </a:spcAft>
              <a:buNone/>
            </a:pPr>
            <a:endParaRPr sz="1300" dirty="0">
              <a:highlight>
                <a:srgbClr val="FFFFFF"/>
              </a:highlight>
            </a:endParaRPr>
          </a:p>
          <a:p>
            <a:pPr marL="457200" lvl="0" indent="-304800" algn="l" rtl="0">
              <a:lnSpc>
                <a:spcPct val="115000"/>
              </a:lnSpc>
              <a:spcBef>
                <a:spcPts val="1200"/>
              </a:spcBef>
              <a:spcAft>
                <a:spcPts val="0"/>
              </a:spcAft>
              <a:buSzPts val="1200"/>
              <a:buChar char="●"/>
            </a:pPr>
            <a:r>
              <a:rPr lang="en" sz="1300" dirty="0"/>
              <a:t> </a:t>
            </a:r>
            <a:r>
              <a:rPr lang="en" sz="1300" dirty="0">
                <a:latin typeface="Times New Roman"/>
                <a:ea typeface="Times New Roman"/>
                <a:cs typeface="Times New Roman"/>
                <a:sym typeface="Times New Roman"/>
              </a:rPr>
              <a:t> </a:t>
            </a:r>
            <a:r>
              <a:rPr lang="en" sz="1300" dirty="0"/>
              <a:t>Postpartum Support International (1-800-944-4773) </a:t>
            </a:r>
            <a:endParaRPr sz="1300" dirty="0"/>
          </a:p>
          <a:p>
            <a:pPr marL="457200" lvl="0" indent="0" algn="l" rtl="0">
              <a:lnSpc>
                <a:spcPct val="115000"/>
              </a:lnSpc>
              <a:spcBef>
                <a:spcPts val="1200"/>
              </a:spcBef>
              <a:spcAft>
                <a:spcPts val="0"/>
              </a:spcAft>
              <a:buNone/>
            </a:pPr>
            <a:endParaRPr sz="1300" dirty="0"/>
          </a:p>
          <a:p>
            <a:pPr marL="457200" lvl="0" indent="-304800" algn="l" rtl="0">
              <a:lnSpc>
                <a:spcPct val="115000"/>
              </a:lnSpc>
              <a:spcBef>
                <a:spcPts val="1200"/>
              </a:spcBef>
              <a:spcAft>
                <a:spcPts val="0"/>
              </a:spcAft>
              <a:buSzPts val="1200"/>
              <a:buChar char="●"/>
            </a:pPr>
            <a:r>
              <a:rPr lang="en" sz="1300" dirty="0"/>
              <a:t>WV Gabriel Project </a:t>
            </a:r>
            <a:endParaRPr sz="1300" dirty="0"/>
          </a:p>
          <a:p>
            <a:pPr marL="457200" lvl="0" indent="0" algn="l" rtl="0">
              <a:lnSpc>
                <a:spcPct val="115000"/>
              </a:lnSpc>
              <a:spcBef>
                <a:spcPts val="1200"/>
              </a:spcBef>
              <a:spcAft>
                <a:spcPts val="0"/>
              </a:spcAft>
              <a:buNone/>
            </a:pPr>
            <a:endParaRPr sz="1200" dirty="0"/>
          </a:p>
          <a:p>
            <a:pPr marL="0" lvl="0" indent="0" algn="l" rtl="0">
              <a:spcBef>
                <a:spcPts val="1200"/>
              </a:spcBef>
              <a:spcAft>
                <a:spcPts val="0"/>
              </a:spcAft>
              <a:buNone/>
            </a:pPr>
            <a:endParaRPr dirty="0">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6"/>
          <p:cNvSpPr txBox="1">
            <a:spLocks noGrp="1"/>
          </p:cNvSpPr>
          <p:nvPr>
            <p:ph type="title"/>
          </p:nvPr>
        </p:nvSpPr>
        <p:spPr>
          <a:xfrm>
            <a:off x="302150" y="512850"/>
            <a:ext cx="6247800" cy="35463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a:t>The Importance of Community-Based Programs addressing Postnatal Support.  </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7"/>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Opportunity to Improve Quality and Access </a:t>
            </a:r>
            <a:endParaRPr dirty="0"/>
          </a:p>
        </p:txBody>
      </p:sp>
      <p:sp>
        <p:nvSpPr>
          <p:cNvPr id="151" name="Google Shape;151;p27"/>
          <p:cNvSpPr txBox="1"/>
          <p:nvPr/>
        </p:nvSpPr>
        <p:spPr>
          <a:xfrm>
            <a:off x="285050" y="1586425"/>
            <a:ext cx="8725500" cy="4356000"/>
          </a:xfrm>
          <a:prstGeom prst="rect">
            <a:avLst/>
          </a:prstGeom>
          <a:noFill/>
          <a:ln>
            <a:noFill/>
          </a:ln>
        </p:spPr>
        <p:txBody>
          <a:bodyPr spcFirstLastPara="1" wrap="square" lIns="91425" tIns="91425" rIns="91425" bIns="91425" anchor="t" anchorCtr="0">
            <a:spAutoFit/>
          </a:bodyPr>
          <a:lstStyle/>
          <a:p>
            <a:pPr marL="457200" lvl="0" indent="0" algn="l" rtl="0">
              <a:spcBef>
                <a:spcPts val="0"/>
              </a:spcBef>
              <a:spcAft>
                <a:spcPts val="0"/>
              </a:spcAft>
              <a:buNone/>
            </a:pPr>
            <a:endParaRPr b="1" dirty="0">
              <a:latin typeface="Roboto"/>
              <a:ea typeface="Roboto"/>
              <a:cs typeface="Roboto"/>
              <a:sym typeface="Roboto"/>
            </a:endParaRPr>
          </a:p>
          <a:p>
            <a:pPr marL="457200" lvl="0" indent="-317500" algn="l" rtl="0">
              <a:spcBef>
                <a:spcPts val="0"/>
              </a:spcBef>
              <a:spcAft>
                <a:spcPts val="0"/>
              </a:spcAft>
              <a:buSzPts val="1400"/>
              <a:buFont typeface="Roboto"/>
              <a:buChar char="●"/>
            </a:pPr>
            <a:r>
              <a:rPr lang="en" dirty="0">
                <a:latin typeface="+mj-lt"/>
                <a:ea typeface="Roboto"/>
                <a:cs typeface="Roboto"/>
                <a:sym typeface="Roboto"/>
              </a:rPr>
              <a:t>Community Health Care Workers are usually if not the first point of access between clients and the health care system. </a:t>
            </a:r>
            <a:endParaRPr dirty="0">
              <a:latin typeface="+mj-lt"/>
              <a:ea typeface="Roboto"/>
              <a:cs typeface="Roboto"/>
              <a:sym typeface="Roboto"/>
            </a:endParaRPr>
          </a:p>
          <a:p>
            <a:pPr marL="0" lvl="0" indent="0" algn="l" rtl="0">
              <a:spcBef>
                <a:spcPts val="0"/>
              </a:spcBef>
              <a:spcAft>
                <a:spcPts val="0"/>
              </a:spcAft>
              <a:buNone/>
            </a:pPr>
            <a:endParaRPr dirty="0">
              <a:latin typeface="+mj-lt"/>
              <a:ea typeface="Roboto"/>
              <a:cs typeface="Roboto"/>
              <a:sym typeface="Roboto"/>
            </a:endParaRPr>
          </a:p>
          <a:p>
            <a:pPr marL="457200" lvl="0" indent="0" algn="l" rtl="0">
              <a:spcBef>
                <a:spcPts val="0"/>
              </a:spcBef>
              <a:spcAft>
                <a:spcPts val="0"/>
              </a:spcAft>
              <a:buNone/>
            </a:pPr>
            <a:endParaRPr dirty="0">
              <a:latin typeface="+mj-lt"/>
              <a:ea typeface="Roboto"/>
              <a:cs typeface="Roboto"/>
              <a:sym typeface="Roboto"/>
            </a:endParaRPr>
          </a:p>
          <a:p>
            <a:pPr marL="457200" lvl="0" indent="-317500" algn="l" rtl="0">
              <a:spcBef>
                <a:spcPts val="0"/>
              </a:spcBef>
              <a:spcAft>
                <a:spcPts val="0"/>
              </a:spcAft>
              <a:buSzPts val="1400"/>
              <a:buFont typeface="Roboto"/>
              <a:buChar char="●"/>
            </a:pPr>
            <a:r>
              <a:rPr lang="en" dirty="0">
                <a:latin typeface="+mj-lt"/>
                <a:ea typeface="Roboto"/>
                <a:cs typeface="Roboto"/>
                <a:sym typeface="Roboto"/>
              </a:rPr>
              <a:t>Community-Based postnatal support allows improvement in communication and empowers providers and clients to create long lasting and trusting relationships throughout all stages of pregnancy and postnatal. </a:t>
            </a:r>
            <a:endParaRPr dirty="0">
              <a:latin typeface="+mj-lt"/>
              <a:ea typeface="Roboto"/>
              <a:cs typeface="Roboto"/>
              <a:sym typeface="Roboto"/>
            </a:endParaRPr>
          </a:p>
          <a:p>
            <a:pPr marL="914400" lvl="0" indent="0" algn="l" rtl="0">
              <a:spcBef>
                <a:spcPts val="0"/>
              </a:spcBef>
              <a:spcAft>
                <a:spcPts val="0"/>
              </a:spcAft>
              <a:buNone/>
            </a:pPr>
            <a:endParaRPr dirty="0">
              <a:latin typeface="+mj-lt"/>
              <a:ea typeface="Roboto"/>
              <a:cs typeface="Roboto"/>
              <a:sym typeface="Roboto"/>
            </a:endParaRPr>
          </a:p>
          <a:p>
            <a:pPr marL="914400" lvl="0" indent="0" algn="l" rtl="0">
              <a:spcBef>
                <a:spcPts val="0"/>
              </a:spcBef>
              <a:spcAft>
                <a:spcPts val="0"/>
              </a:spcAft>
              <a:buNone/>
            </a:pPr>
            <a:endParaRPr dirty="0">
              <a:latin typeface="+mj-lt"/>
              <a:ea typeface="Roboto"/>
              <a:cs typeface="Roboto"/>
              <a:sym typeface="Roboto"/>
            </a:endParaRPr>
          </a:p>
          <a:p>
            <a:pPr marL="914400" lvl="0" indent="0" algn="l" rtl="0">
              <a:spcBef>
                <a:spcPts val="0"/>
              </a:spcBef>
              <a:spcAft>
                <a:spcPts val="0"/>
              </a:spcAft>
              <a:buNone/>
            </a:pPr>
            <a:endParaRPr dirty="0">
              <a:latin typeface="+mj-lt"/>
              <a:ea typeface="Roboto"/>
              <a:cs typeface="Roboto"/>
              <a:sym typeface="Roboto"/>
            </a:endParaRPr>
          </a:p>
          <a:p>
            <a:pPr marL="457200" lvl="0" indent="-317500" algn="l" rtl="0">
              <a:spcBef>
                <a:spcPts val="0"/>
              </a:spcBef>
              <a:spcAft>
                <a:spcPts val="0"/>
              </a:spcAft>
              <a:buSzPts val="1400"/>
              <a:buFont typeface="Roboto"/>
              <a:buChar char="●"/>
            </a:pPr>
            <a:r>
              <a:rPr lang="en" dirty="0">
                <a:latin typeface="+mj-lt"/>
                <a:ea typeface="Roboto"/>
                <a:cs typeface="Roboto"/>
                <a:sym typeface="Roboto"/>
              </a:rPr>
              <a:t>Community involvement activities increase community/families’ awareness, demand, and use of services provided improving quality and access. </a:t>
            </a:r>
            <a:endParaRPr dirty="0">
              <a:latin typeface="+mj-lt"/>
              <a:ea typeface="Roboto"/>
              <a:cs typeface="Roboto"/>
              <a:sym typeface="Roboto"/>
            </a:endParaRPr>
          </a:p>
          <a:p>
            <a:pPr marL="0" lvl="0" indent="0" algn="l" rtl="0">
              <a:spcBef>
                <a:spcPts val="0"/>
              </a:spcBef>
              <a:spcAft>
                <a:spcPts val="0"/>
              </a:spcAft>
              <a:buNone/>
            </a:pPr>
            <a:endParaRPr b="1" dirty="0">
              <a:latin typeface="Roboto"/>
              <a:ea typeface="Roboto"/>
              <a:cs typeface="Roboto"/>
              <a:sym typeface="Roboto"/>
            </a:endParaRPr>
          </a:p>
          <a:p>
            <a:pPr marL="0" lvl="0" indent="0" algn="l" rtl="0">
              <a:spcBef>
                <a:spcPts val="0"/>
              </a:spcBef>
              <a:spcAft>
                <a:spcPts val="0"/>
              </a:spcAft>
              <a:buNone/>
            </a:pPr>
            <a:endParaRPr b="1" dirty="0">
              <a:latin typeface="Roboto"/>
              <a:ea typeface="Roboto"/>
              <a:cs typeface="Roboto"/>
              <a:sym typeface="Roboto"/>
            </a:endParaRPr>
          </a:p>
          <a:p>
            <a:pPr marL="457200" lvl="0" indent="0" algn="l" rtl="0">
              <a:spcBef>
                <a:spcPts val="0"/>
              </a:spcBef>
              <a:spcAft>
                <a:spcPts val="0"/>
              </a:spcAft>
              <a:buNone/>
            </a:pPr>
            <a:endParaRPr sz="1700" b="1" dirty="0">
              <a:latin typeface="Roboto"/>
              <a:ea typeface="Roboto"/>
              <a:cs typeface="Roboto"/>
              <a:sym typeface="Roboto"/>
            </a:endParaRPr>
          </a:p>
          <a:p>
            <a:pPr marL="914400" lvl="0" indent="0" algn="l" rtl="0">
              <a:spcBef>
                <a:spcPts val="0"/>
              </a:spcBef>
              <a:spcAft>
                <a:spcPts val="0"/>
              </a:spcAft>
              <a:buNone/>
            </a:pPr>
            <a:endParaRPr sz="1500" dirty="0">
              <a:solidFill>
                <a:srgbClr val="212121"/>
              </a:solidFill>
              <a:highlight>
                <a:srgbClr val="FFFFFF"/>
              </a:highlight>
              <a:latin typeface="Times New Roman"/>
              <a:ea typeface="Times New Roman"/>
              <a:cs typeface="Times New Roman"/>
              <a:sym typeface="Times New Roman"/>
            </a:endParaRPr>
          </a:p>
          <a:p>
            <a:pPr marL="914400" lvl="0" indent="0" algn="l" rtl="0">
              <a:spcBef>
                <a:spcPts val="0"/>
              </a:spcBef>
              <a:spcAft>
                <a:spcPts val="0"/>
              </a:spcAft>
              <a:buNone/>
            </a:pPr>
            <a:endParaRPr sz="1500" dirty="0">
              <a:solidFill>
                <a:srgbClr val="212121"/>
              </a:solidFill>
              <a:highlight>
                <a:srgbClr val="FFFFFF"/>
              </a:highlight>
              <a:latin typeface="Times New Roman"/>
              <a:ea typeface="Times New Roman"/>
              <a:cs typeface="Times New Roman"/>
              <a:sym typeface="Times New Roman"/>
            </a:endParaRPr>
          </a:p>
          <a:p>
            <a:pPr marL="914400" lvl="0" indent="0" algn="l" rtl="0">
              <a:spcBef>
                <a:spcPts val="0"/>
              </a:spcBef>
              <a:spcAft>
                <a:spcPts val="0"/>
              </a:spcAft>
              <a:buNone/>
            </a:pPr>
            <a:endParaRPr b="1" dirty="0">
              <a:latin typeface="Roboto"/>
              <a:ea typeface="Roboto"/>
              <a:cs typeface="Roboto"/>
              <a:sym typeface="Roboto"/>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8"/>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Catholic Charities of West Virginia – </a:t>
            </a:r>
            <a:r>
              <a:rPr lang="en" sz="2244" i="1"/>
              <a:t>Children’s Services</a:t>
            </a:r>
            <a:endParaRPr sz="2244" i="1" dirty="0"/>
          </a:p>
        </p:txBody>
      </p:sp>
      <p:sp>
        <p:nvSpPr>
          <p:cNvPr id="157" name="Google Shape;157;p28"/>
          <p:cNvSpPr txBox="1">
            <a:spLocks noGrp="1"/>
          </p:cNvSpPr>
          <p:nvPr>
            <p:ph type="body" idx="1"/>
          </p:nvPr>
        </p:nvSpPr>
        <p:spPr>
          <a:xfrm>
            <a:off x="311725" y="1505700"/>
            <a:ext cx="3999900" cy="3637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dirty="0">
                <a:latin typeface="+mj-lt"/>
              </a:rPr>
              <a:t>Child Care Resource Center</a:t>
            </a:r>
            <a:endParaRPr b="1" dirty="0">
              <a:latin typeface="+mj-lt"/>
            </a:endParaRPr>
          </a:p>
          <a:p>
            <a:pPr marL="457200" lvl="0" indent="-311150" algn="l" rtl="0">
              <a:spcBef>
                <a:spcPts val="1200"/>
              </a:spcBef>
              <a:spcAft>
                <a:spcPts val="0"/>
              </a:spcAft>
              <a:buSzPts val="1300"/>
              <a:buChar char="●"/>
            </a:pPr>
            <a:r>
              <a:rPr lang="en" dirty="0">
                <a:latin typeface="+mj-lt"/>
              </a:rPr>
              <a:t>State funded program to assist families working or in school with child care costs. Income requirements.</a:t>
            </a:r>
            <a:endParaRPr dirty="0">
              <a:latin typeface="+mj-lt"/>
            </a:endParaRPr>
          </a:p>
          <a:p>
            <a:pPr marL="457200" lvl="0" indent="-311150" algn="l" rtl="0">
              <a:spcBef>
                <a:spcPts val="0"/>
              </a:spcBef>
              <a:spcAft>
                <a:spcPts val="0"/>
              </a:spcAft>
              <a:buSzPts val="1300"/>
              <a:buChar char="●"/>
            </a:pPr>
            <a:r>
              <a:rPr lang="en" dirty="0">
                <a:latin typeface="+mj-lt"/>
              </a:rPr>
              <a:t> Serves the northern region of West Virginia including eight counties</a:t>
            </a:r>
            <a:endParaRPr dirty="0">
              <a:latin typeface="+mj-lt"/>
            </a:endParaRPr>
          </a:p>
          <a:p>
            <a:pPr marL="0" lvl="0" indent="0" algn="l" rtl="0">
              <a:spcBef>
                <a:spcPts val="1200"/>
              </a:spcBef>
              <a:spcAft>
                <a:spcPts val="0"/>
              </a:spcAft>
              <a:buNone/>
            </a:pPr>
            <a:r>
              <a:rPr lang="en" b="1" dirty="0">
                <a:latin typeface="+mj-lt"/>
              </a:rPr>
              <a:t>Seasonal Outreach</a:t>
            </a:r>
            <a:endParaRPr b="1" dirty="0">
              <a:latin typeface="+mj-lt"/>
            </a:endParaRPr>
          </a:p>
          <a:p>
            <a:pPr marL="457200" lvl="0" indent="-311150" algn="l" rtl="0">
              <a:spcBef>
                <a:spcPts val="1200"/>
              </a:spcBef>
              <a:spcAft>
                <a:spcPts val="0"/>
              </a:spcAft>
              <a:buSzPts val="1300"/>
              <a:buChar char="●"/>
            </a:pPr>
            <a:r>
              <a:rPr lang="en" dirty="0">
                <a:latin typeface="+mj-lt"/>
              </a:rPr>
              <a:t>Book bags and school supplies</a:t>
            </a:r>
            <a:endParaRPr dirty="0">
              <a:latin typeface="+mj-lt"/>
            </a:endParaRPr>
          </a:p>
          <a:p>
            <a:pPr marL="457200" lvl="0" indent="-311150" algn="l" rtl="0">
              <a:spcBef>
                <a:spcPts val="0"/>
              </a:spcBef>
              <a:spcAft>
                <a:spcPts val="0"/>
              </a:spcAft>
              <a:buSzPts val="1300"/>
              <a:buChar char="●"/>
            </a:pPr>
            <a:r>
              <a:rPr lang="en" dirty="0">
                <a:latin typeface="+mj-lt"/>
              </a:rPr>
              <a:t>Holiday meals</a:t>
            </a:r>
            <a:endParaRPr dirty="0">
              <a:latin typeface="+mj-lt"/>
            </a:endParaRPr>
          </a:p>
          <a:p>
            <a:pPr marL="457200" lvl="0" indent="-311150" algn="l" rtl="0">
              <a:spcBef>
                <a:spcPts val="0"/>
              </a:spcBef>
              <a:spcAft>
                <a:spcPts val="0"/>
              </a:spcAft>
              <a:buSzPts val="1300"/>
              <a:buChar char="●"/>
            </a:pPr>
            <a:r>
              <a:rPr lang="en" dirty="0">
                <a:latin typeface="+mj-lt"/>
              </a:rPr>
              <a:t>Cold weather outerwear</a:t>
            </a:r>
            <a:endParaRPr dirty="0">
              <a:latin typeface="+mj-lt"/>
            </a:endParaRPr>
          </a:p>
          <a:p>
            <a:pPr marL="457200" lvl="0" indent="-311150" algn="l" rtl="0">
              <a:spcBef>
                <a:spcPts val="0"/>
              </a:spcBef>
              <a:spcAft>
                <a:spcPts val="0"/>
              </a:spcAft>
              <a:buSzPts val="1300"/>
              <a:buChar char="●"/>
            </a:pPr>
            <a:r>
              <a:rPr lang="en" dirty="0">
                <a:latin typeface="+mj-lt"/>
              </a:rPr>
              <a:t>Christmas angel tree</a:t>
            </a:r>
            <a:endParaRPr dirty="0">
              <a:latin typeface="+mj-lt"/>
            </a:endParaRPr>
          </a:p>
          <a:p>
            <a:pPr marL="0" lvl="0" indent="0" algn="l" rtl="0">
              <a:spcBef>
                <a:spcPts val="1200"/>
              </a:spcBef>
              <a:spcAft>
                <a:spcPts val="0"/>
              </a:spcAft>
              <a:buNone/>
            </a:pPr>
            <a:endParaRPr dirty="0"/>
          </a:p>
          <a:p>
            <a:pPr marL="0" lvl="0" indent="0" algn="l" rtl="0">
              <a:spcBef>
                <a:spcPts val="1200"/>
              </a:spcBef>
              <a:spcAft>
                <a:spcPts val="1200"/>
              </a:spcAft>
              <a:buNone/>
            </a:pPr>
            <a:endParaRPr dirty="0"/>
          </a:p>
        </p:txBody>
      </p:sp>
      <p:sp>
        <p:nvSpPr>
          <p:cNvPr id="158" name="Google Shape;158;p28"/>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dirty="0">
                <a:latin typeface="+mj-lt"/>
              </a:rPr>
              <a:t>WV Birth-to-Three</a:t>
            </a:r>
            <a:endParaRPr b="1" dirty="0">
              <a:latin typeface="+mj-lt"/>
            </a:endParaRPr>
          </a:p>
          <a:p>
            <a:pPr marL="457200" lvl="0" indent="-311150" algn="l" rtl="0">
              <a:spcBef>
                <a:spcPts val="1200"/>
              </a:spcBef>
              <a:spcAft>
                <a:spcPts val="0"/>
              </a:spcAft>
              <a:buSzPts val="1300"/>
              <a:buChar char="●"/>
            </a:pPr>
            <a:r>
              <a:rPr lang="en" dirty="0">
                <a:latin typeface="+mj-lt"/>
              </a:rPr>
              <a:t>System of services and supports for children who have delays or are at risk for delays</a:t>
            </a:r>
            <a:endParaRPr dirty="0">
              <a:latin typeface="+mj-lt"/>
            </a:endParaRPr>
          </a:p>
          <a:p>
            <a:pPr marL="457200" lvl="0" indent="-311150" algn="l" rtl="0">
              <a:spcBef>
                <a:spcPts val="0"/>
              </a:spcBef>
              <a:spcAft>
                <a:spcPts val="0"/>
              </a:spcAft>
              <a:buSzPts val="1300"/>
              <a:buChar char="●"/>
            </a:pPr>
            <a:r>
              <a:rPr lang="en" dirty="0">
                <a:latin typeface="+mj-lt"/>
              </a:rPr>
              <a:t>Newborns to three years old</a:t>
            </a:r>
            <a:endParaRPr dirty="0">
              <a:latin typeface="+mj-lt"/>
            </a:endParaRPr>
          </a:p>
          <a:p>
            <a:pPr marL="457200" lvl="0" indent="-311150" algn="l" rtl="0">
              <a:spcBef>
                <a:spcPts val="0"/>
              </a:spcBef>
              <a:spcAft>
                <a:spcPts val="0"/>
              </a:spcAft>
              <a:buSzPts val="1300"/>
              <a:buChar char="●"/>
            </a:pPr>
            <a:r>
              <a:rPr lang="en" dirty="0">
                <a:latin typeface="+mj-lt"/>
              </a:rPr>
              <a:t>No cost for services</a:t>
            </a:r>
            <a:endParaRPr dirty="0">
              <a:latin typeface="+mj-lt"/>
            </a:endParaRPr>
          </a:p>
          <a:p>
            <a:pPr marL="457200" lvl="0" indent="-311150" algn="l" rtl="0">
              <a:spcBef>
                <a:spcPts val="0"/>
              </a:spcBef>
              <a:spcAft>
                <a:spcPts val="0"/>
              </a:spcAft>
              <a:buSzPts val="1300"/>
              <a:buChar char="●"/>
            </a:pPr>
            <a:r>
              <a:rPr lang="en" dirty="0">
                <a:latin typeface="+mj-lt"/>
              </a:rPr>
              <a:t>Includes but not limited to occupational therapists, physical therapists and speech therapists</a:t>
            </a:r>
            <a:endParaRPr dirty="0">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9"/>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WV Home Visitation Programs</a:t>
            </a:r>
            <a:endParaRPr dirty="0"/>
          </a:p>
        </p:txBody>
      </p:sp>
      <p:sp>
        <p:nvSpPr>
          <p:cNvPr id="164" name="Google Shape;164;p29"/>
          <p:cNvSpPr txBox="1">
            <a:spLocks noGrp="1"/>
          </p:cNvSpPr>
          <p:nvPr>
            <p:ph type="body" idx="1"/>
          </p:nvPr>
        </p:nvSpPr>
        <p:spPr>
          <a:xfrm>
            <a:off x="311700" y="1505700"/>
            <a:ext cx="3999900" cy="3208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1600" b="1" dirty="0">
                <a:latin typeface="+mj-lt"/>
              </a:rPr>
              <a:t>Parents-as-Teachers</a:t>
            </a:r>
            <a:endParaRPr sz="1600" b="1" dirty="0">
              <a:latin typeface="+mj-lt"/>
            </a:endParaRPr>
          </a:p>
          <a:p>
            <a:pPr marL="0" lvl="0" indent="0" algn="ctr" rtl="0">
              <a:spcBef>
                <a:spcPts val="1200"/>
              </a:spcBef>
              <a:spcAft>
                <a:spcPts val="0"/>
              </a:spcAft>
              <a:buNone/>
            </a:pPr>
            <a:r>
              <a:rPr lang="en" sz="1200" i="1" u="sng" dirty="0">
                <a:solidFill>
                  <a:schemeClr val="hlink"/>
                </a:solidFill>
                <a:latin typeface="+mj-lt"/>
                <a:hlinkClick r:id="rId3"/>
              </a:rPr>
              <a:t>https://parentsasteachers.org/</a:t>
            </a:r>
            <a:endParaRPr sz="1200" i="1" dirty="0">
              <a:latin typeface="+mj-lt"/>
            </a:endParaRPr>
          </a:p>
          <a:p>
            <a:pPr marL="457200" lvl="0" indent="-304800" algn="l" rtl="0">
              <a:spcBef>
                <a:spcPts val="1200"/>
              </a:spcBef>
              <a:spcAft>
                <a:spcPts val="0"/>
              </a:spcAft>
              <a:buSzPts val="1200"/>
              <a:buChar char="●"/>
            </a:pPr>
            <a:r>
              <a:rPr lang="en" sz="1200" dirty="0">
                <a:latin typeface="+mj-lt"/>
              </a:rPr>
              <a:t>Serves families with children prenatally through kindergarten</a:t>
            </a:r>
            <a:endParaRPr sz="1200" dirty="0">
              <a:latin typeface="+mj-lt"/>
            </a:endParaRPr>
          </a:p>
          <a:p>
            <a:pPr marL="457200" lvl="0" indent="-304800" algn="l" rtl="0">
              <a:spcBef>
                <a:spcPts val="0"/>
              </a:spcBef>
              <a:spcAft>
                <a:spcPts val="0"/>
              </a:spcAft>
              <a:buSzPts val="1200"/>
              <a:buChar char="●"/>
            </a:pPr>
            <a:r>
              <a:rPr lang="en" sz="1200" dirty="0">
                <a:latin typeface="+mj-lt"/>
              </a:rPr>
              <a:t>Consists of home visits, child screenings, linking to resources and building connections</a:t>
            </a:r>
            <a:endParaRPr sz="1200" dirty="0">
              <a:latin typeface="+mj-lt"/>
            </a:endParaRPr>
          </a:p>
          <a:p>
            <a:pPr marL="457200" lvl="0" indent="-304800" algn="l" rtl="0">
              <a:spcBef>
                <a:spcPts val="0"/>
              </a:spcBef>
              <a:spcAft>
                <a:spcPts val="0"/>
              </a:spcAft>
              <a:buSzPts val="1200"/>
              <a:buChar char="●"/>
            </a:pPr>
            <a:r>
              <a:rPr lang="en" sz="1200" dirty="0">
                <a:latin typeface="+mj-lt"/>
              </a:rPr>
              <a:t>PAT goals include increasing parent knowledge of early childhood development, provide early detection of developmental delays and health issues, prevent child abuse and neglect and increase children’s school readieness and success</a:t>
            </a:r>
            <a:endParaRPr sz="1200" dirty="0">
              <a:latin typeface="+mj-lt"/>
            </a:endParaRPr>
          </a:p>
        </p:txBody>
      </p:sp>
      <p:sp>
        <p:nvSpPr>
          <p:cNvPr id="165" name="Google Shape;165;p29"/>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1600" b="1" dirty="0">
                <a:latin typeface="+mj-lt"/>
              </a:rPr>
              <a:t>Early Head Start</a:t>
            </a:r>
            <a:endParaRPr sz="1600" b="1" dirty="0">
              <a:latin typeface="+mj-lt"/>
            </a:endParaRPr>
          </a:p>
          <a:p>
            <a:pPr marL="0" lvl="0" indent="0" algn="ctr" rtl="0">
              <a:spcBef>
                <a:spcPts val="1200"/>
              </a:spcBef>
              <a:spcAft>
                <a:spcPts val="0"/>
              </a:spcAft>
              <a:buNone/>
            </a:pPr>
            <a:r>
              <a:rPr lang="en" sz="1200" i="1" u="sng" dirty="0">
                <a:solidFill>
                  <a:schemeClr val="accent5"/>
                </a:solidFill>
                <a:latin typeface="+mj-lt"/>
                <a:hlinkClick r:id="rId4">
                  <a:extLst>
                    <a:ext uri="{A12FA001-AC4F-418D-AE19-62706E023703}">
                      <ahyp:hlinkClr xmlns:ahyp="http://schemas.microsoft.com/office/drawing/2018/hyperlinkcolor" val="tx"/>
                    </a:ext>
                  </a:extLst>
                </a:hlinkClick>
              </a:rPr>
              <a:t>https://www.wvheadstart.org/</a:t>
            </a:r>
            <a:endParaRPr sz="1200" i="1" dirty="0">
              <a:latin typeface="+mj-lt"/>
            </a:endParaRPr>
          </a:p>
          <a:p>
            <a:pPr marL="457200" lvl="0" indent="-304800" algn="l" rtl="0">
              <a:spcBef>
                <a:spcPts val="1200"/>
              </a:spcBef>
              <a:spcAft>
                <a:spcPts val="0"/>
              </a:spcAft>
              <a:buSzPts val="1200"/>
              <a:buChar char="●"/>
            </a:pPr>
            <a:r>
              <a:rPr lang="en" sz="1200" dirty="0">
                <a:latin typeface="+mj-lt"/>
              </a:rPr>
              <a:t>Free, federally funded program designed to promote school readiness for low income families</a:t>
            </a:r>
            <a:endParaRPr sz="1200" dirty="0">
              <a:latin typeface="+mj-lt"/>
            </a:endParaRPr>
          </a:p>
          <a:p>
            <a:pPr marL="457200" lvl="0" indent="-304800" algn="l" rtl="0">
              <a:spcBef>
                <a:spcPts val="0"/>
              </a:spcBef>
              <a:spcAft>
                <a:spcPts val="0"/>
              </a:spcAft>
              <a:buSzPts val="1200"/>
              <a:buChar char="●"/>
            </a:pPr>
            <a:r>
              <a:rPr lang="en" sz="1200" dirty="0">
                <a:latin typeface="+mj-lt"/>
              </a:rPr>
              <a:t>Serves pregnant women and children under three years old</a:t>
            </a:r>
            <a:endParaRPr sz="1200" dirty="0">
              <a:latin typeface="+mj-lt"/>
            </a:endParaRPr>
          </a:p>
          <a:p>
            <a:pPr marL="457200" lvl="0" indent="-304800" algn="l" rtl="0">
              <a:spcBef>
                <a:spcPts val="0"/>
              </a:spcBef>
              <a:spcAft>
                <a:spcPts val="0"/>
              </a:spcAft>
              <a:buSzPts val="1200"/>
              <a:buChar char="●"/>
            </a:pPr>
            <a:r>
              <a:rPr lang="en" sz="1200" dirty="0">
                <a:latin typeface="+mj-lt"/>
              </a:rPr>
              <a:t>The program encourages parental involvement through regular visits to the home, activities for parents to volunteer and special activities</a:t>
            </a:r>
            <a:endParaRPr sz="1200" dirty="0">
              <a:latin typeface="+mj-lt"/>
            </a:endParaRPr>
          </a:p>
          <a:p>
            <a:pPr marL="457200" lvl="0" indent="-304800" algn="l" rtl="0">
              <a:spcBef>
                <a:spcPts val="0"/>
              </a:spcBef>
              <a:spcAft>
                <a:spcPts val="0"/>
              </a:spcAft>
              <a:buSzPts val="1200"/>
              <a:buChar char="●"/>
            </a:pPr>
            <a:r>
              <a:rPr lang="en" sz="1200" dirty="0">
                <a:latin typeface="+mj-lt"/>
              </a:rPr>
              <a:t>Links families to other resources throughout their communities </a:t>
            </a:r>
            <a:endParaRPr sz="1200" dirty="0">
              <a:latin typeface="+mj-lt"/>
            </a:endParaRPr>
          </a:p>
          <a:p>
            <a:pPr marL="0" lvl="0" indent="0" algn="ctr" rtl="0">
              <a:spcBef>
                <a:spcPts val="1200"/>
              </a:spcBef>
              <a:spcAft>
                <a:spcPts val="1200"/>
              </a:spcAft>
              <a:buNone/>
            </a:pPr>
            <a:endParaRPr sz="1200" i="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30"/>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WV Home Visitation Programs Con’t</a:t>
            </a:r>
            <a:endParaRPr dirty="0"/>
          </a:p>
        </p:txBody>
      </p:sp>
      <p:sp>
        <p:nvSpPr>
          <p:cNvPr id="171" name="Google Shape;171;p30"/>
          <p:cNvSpPr txBox="1">
            <a:spLocks noGrp="1"/>
          </p:cNvSpPr>
          <p:nvPr>
            <p:ph type="body" idx="1"/>
          </p:nvPr>
        </p:nvSpPr>
        <p:spPr>
          <a:xfrm>
            <a:off x="311700" y="1505700"/>
            <a:ext cx="3999900" cy="3076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1600" b="1" dirty="0">
                <a:latin typeface="+mj-lt"/>
              </a:rPr>
              <a:t>Right from the Start</a:t>
            </a:r>
            <a:endParaRPr sz="1600" b="1" dirty="0">
              <a:latin typeface="+mj-lt"/>
            </a:endParaRPr>
          </a:p>
          <a:p>
            <a:pPr marL="0" lvl="0" indent="0" algn="ctr" rtl="0">
              <a:spcBef>
                <a:spcPts val="1200"/>
              </a:spcBef>
              <a:spcAft>
                <a:spcPts val="0"/>
              </a:spcAft>
              <a:buNone/>
            </a:pPr>
            <a:r>
              <a:rPr lang="en" sz="1200" i="1" u="sng" dirty="0">
                <a:solidFill>
                  <a:schemeClr val="accent5"/>
                </a:solidFill>
                <a:latin typeface="+mj-lt"/>
                <a:hlinkClick r:id="rId3">
                  <a:extLst>
                    <a:ext uri="{A12FA001-AC4F-418D-AE19-62706E023703}">
                      <ahyp:hlinkClr xmlns:ahyp="http://schemas.microsoft.com/office/drawing/2018/hyperlinkcolor" val="tx"/>
                    </a:ext>
                  </a:extLst>
                </a:hlinkClick>
              </a:rPr>
              <a:t>https://www.wvdhhr.org/rfts/</a:t>
            </a:r>
            <a:endParaRPr sz="1200" i="1" dirty="0">
              <a:latin typeface="+mj-lt"/>
            </a:endParaRPr>
          </a:p>
          <a:p>
            <a:pPr marL="457200" lvl="0" indent="-304800" algn="l" rtl="0">
              <a:spcBef>
                <a:spcPts val="1200"/>
              </a:spcBef>
              <a:spcAft>
                <a:spcPts val="0"/>
              </a:spcAft>
              <a:buSzPts val="1200"/>
              <a:buChar char="●"/>
            </a:pPr>
            <a:r>
              <a:rPr lang="en" sz="1200" dirty="0">
                <a:latin typeface="+mj-lt"/>
              </a:rPr>
              <a:t>Statewide program serving mothers and their babies lead healthier lives by providing home visitation services with a Direct Care Coordinator </a:t>
            </a:r>
            <a:endParaRPr sz="1200" dirty="0">
              <a:latin typeface="+mj-lt"/>
            </a:endParaRPr>
          </a:p>
          <a:p>
            <a:pPr marL="457200" lvl="0" indent="-304800" algn="l" rtl="0">
              <a:spcBef>
                <a:spcPts val="0"/>
              </a:spcBef>
              <a:spcAft>
                <a:spcPts val="0"/>
              </a:spcAft>
              <a:buSzPts val="1200"/>
              <a:buChar char="●"/>
            </a:pPr>
            <a:r>
              <a:rPr lang="en" sz="1200" dirty="0">
                <a:latin typeface="+mj-lt"/>
              </a:rPr>
              <a:t>Must be a WV resident, have a child under one year old and receive Medicaid </a:t>
            </a:r>
            <a:endParaRPr sz="1200" dirty="0">
              <a:latin typeface="+mj-lt"/>
            </a:endParaRPr>
          </a:p>
        </p:txBody>
      </p:sp>
      <p:sp>
        <p:nvSpPr>
          <p:cNvPr id="172" name="Google Shape;172;p30"/>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1700" b="1" dirty="0">
                <a:latin typeface="+mj-lt"/>
              </a:rPr>
              <a:t>Healthy Start/HAPI Program</a:t>
            </a:r>
            <a:endParaRPr sz="1700" b="1" dirty="0">
              <a:latin typeface="+mj-lt"/>
            </a:endParaRPr>
          </a:p>
          <a:p>
            <a:pPr marL="0" lvl="0" indent="0" algn="ctr" rtl="0">
              <a:spcBef>
                <a:spcPts val="1200"/>
              </a:spcBef>
              <a:spcAft>
                <a:spcPts val="0"/>
              </a:spcAft>
              <a:buNone/>
            </a:pPr>
            <a:r>
              <a:rPr lang="en" sz="1200" i="1" u="sng" dirty="0">
                <a:solidFill>
                  <a:schemeClr val="hlink"/>
                </a:solidFill>
                <a:latin typeface="+mj-lt"/>
                <a:hlinkClick r:id="rId4"/>
              </a:rPr>
              <a:t>https://bumfs.org/wv-healthy-start-hapi-project/</a:t>
            </a:r>
            <a:endParaRPr sz="1200" i="1" dirty="0">
              <a:latin typeface="+mj-lt"/>
            </a:endParaRPr>
          </a:p>
          <a:p>
            <a:pPr marL="457200" lvl="0" indent="-304800" algn="l" rtl="0">
              <a:spcBef>
                <a:spcPts val="1200"/>
              </a:spcBef>
              <a:spcAft>
                <a:spcPts val="0"/>
              </a:spcAft>
              <a:buSzPts val="1200"/>
              <a:buChar char="●"/>
            </a:pPr>
            <a:r>
              <a:rPr lang="en" sz="1200" dirty="0">
                <a:latin typeface="+mj-lt"/>
              </a:rPr>
              <a:t>Goal of HAPI project is to reduce infant mortality rates</a:t>
            </a:r>
            <a:endParaRPr sz="1200" dirty="0">
              <a:latin typeface="+mj-lt"/>
            </a:endParaRPr>
          </a:p>
          <a:p>
            <a:pPr marL="457200" lvl="0" indent="-304800" algn="l" rtl="0">
              <a:spcBef>
                <a:spcPts val="0"/>
              </a:spcBef>
              <a:spcAft>
                <a:spcPts val="0"/>
              </a:spcAft>
              <a:buSzPts val="1200"/>
              <a:buChar char="●"/>
            </a:pPr>
            <a:r>
              <a:rPr lang="en" sz="1200" dirty="0">
                <a:latin typeface="+mj-lt"/>
              </a:rPr>
              <a:t>Works with RFTS </a:t>
            </a:r>
            <a:endParaRPr sz="1200" dirty="0">
              <a:latin typeface="+mj-lt"/>
            </a:endParaRPr>
          </a:p>
          <a:p>
            <a:pPr marL="457200" lvl="0" indent="-304800" algn="l" rtl="0">
              <a:spcBef>
                <a:spcPts val="0"/>
              </a:spcBef>
              <a:spcAft>
                <a:spcPts val="0"/>
              </a:spcAft>
              <a:buSzPts val="1200"/>
              <a:buChar char="●"/>
            </a:pPr>
            <a:r>
              <a:rPr lang="en" sz="1200" dirty="0">
                <a:solidFill>
                  <a:srgbClr val="351417"/>
                </a:solidFill>
                <a:highlight>
                  <a:srgbClr val="FFFFFF"/>
                </a:highlight>
                <a:latin typeface="+mj-lt"/>
              </a:rPr>
              <a:t>HAPI offers a combination of home visits, office visits and phone calls offer education, resources and support to focus on the health and well-being of our clients and their babies.</a:t>
            </a:r>
            <a:endParaRPr sz="1200" dirty="0">
              <a:latin typeface="+mj-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31"/>
          <p:cNvSpPr txBox="1">
            <a:spLocks noGrp="1"/>
          </p:cNvSpPr>
          <p:nvPr>
            <p:ph type="title"/>
          </p:nvPr>
        </p:nvSpPr>
        <p:spPr>
          <a:xfrm>
            <a:off x="311300" y="1434350"/>
            <a:ext cx="3704400" cy="8088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endParaRPr dirty="0"/>
          </a:p>
          <a:p>
            <a:pPr marL="0" lvl="0" indent="0" algn="ctr" rtl="0">
              <a:spcBef>
                <a:spcPts val="0"/>
              </a:spcBef>
              <a:spcAft>
                <a:spcPts val="0"/>
              </a:spcAft>
              <a:buNone/>
            </a:pPr>
            <a:r>
              <a:rPr lang="en" sz="3133"/>
              <a:t>Gabriel Project</a:t>
            </a:r>
            <a:endParaRPr sz="3133" dirty="0"/>
          </a:p>
          <a:p>
            <a:pPr marL="0" lvl="0" indent="0" algn="ctr" rtl="0">
              <a:spcBef>
                <a:spcPts val="0"/>
              </a:spcBef>
              <a:spcAft>
                <a:spcPts val="0"/>
              </a:spcAft>
              <a:buNone/>
            </a:pPr>
            <a:r>
              <a:rPr lang="en" sz="1800"/>
              <a:t>of West Virginia, Inc.</a:t>
            </a:r>
            <a:endParaRPr sz="1800" dirty="0"/>
          </a:p>
        </p:txBody>
      </p:sp>
      <p:sp>
        <p:nvSpPr>
          <p:cNvPr id="178" name="Google Shape;178;p31"/>
          <p:cNvSpPr txBox="1">
            <a:spLocks noGrp="1"/>
          </p:cNvSpPr>
          <p:nvPr>
            <p:ph type="subTitle" idx="1"/>
          </p:nvPr>
        </p:nvSpPr>
        <p:spPr>
          <a:xfrm>
            <a:off x="467750" y="2639350"/>
            <a:ext cx="3391500" cy="393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1300" i="1"/>
              <a:t>www.gabrielwv.org</a:t>
            </a:r>
            <a:endParaRPr sz="1300" i="1" dirty="0"/>
          </a:p>
        </p:txBody>
      </p:sp>
      <p:sp>
        <p:nvSpPr>
          <p:cNvPr id="179" name="Google Shape;179;p31"/>
          <p:cNvSpPr txBox="1">
            <a:spLocks noGrp="1"/>
          </p:cNvSpPr>
          <p:nvPr>
            <p:ph type="body" idx="2"/>
          </p:nvPr>
        </p:nvSpPr>
        <p:spPr>
          <a:xfrm>
            <a:off x="4853750" y="1246550"/>
            <a:ext cx="3954000" cy="4111500"/>
          </a:xfrm>
          <a:prstGeom prst="rect">
            <a:avLst/>
          </a:prstGeom>
        </p:spPr>
        <p:txBody>
          <a:bodyPr spcFirstLastPara="1" wrap="square" lIns="91425" tIns="91425" rIns="91425" bIns="91425" anchor="t" anchorCtr="0">
            <a:normAutofit/>
          </a:bodyPr>
          <a:lstStyle/>
          <a:p>
            <a:pPr marL="457200" lvl="0" indent="-311150" algn="l" rtl="0">
              <a:spcBef>
                <a:spcPts val="0"/>
              </a:spcBef>
              <a:spcAft>
                <a:spcPts val="0"/>
              </a:spcAft>
              <a:buSzPts val="1300"/>
              <a:buChar char="●"/>
            </a:pPr>
            <a:r>
              <a:rPr lang="en" dirty="0">
                <a:latin typeface="+mj-lt"/>
              </a:rPr>
              <a:t>Benefits families without adequate financial resources to meet the tangible needs of a new baby</a:t>
            </a:r>
            <a:endParaRPr dirty="0">
              <a:latin typeface="+mj-lt"/>
            </a:endParaRPr>
          </a:p>
          <a:p>
            <a:pPr marL="457200" lvl="0" indent="-311150" algn="l" rtl="0">
              <a:spcBef>
                <a:spcPts val="0"/>
              </a:spcBef>
              <a:spcAft>
                <a:spcPts val="0"/>
              </a:spcAft>
              <a:buSzPts val="1300"/>
              <a:buChar char="●"/>
            </a:pPr>
            <a:r>
              <a:rPr lang="en" dirty="0">
                <a:latin typeface="+mj-lt"/>
              </a:rPr>
              <a:t>Helps provide for families with children under two years old</a:t>
            </a:r>
            <a:endParaRPr dirty="0">
              <a:latin typeface="+mj-lt"/>
            </a:endParaRPr>
          </a:p>
          <a:p>
            <a:pPr marL="457200" lvl="0" indent="-311150" algn="l" rtl="0">
              <a:spcBef>
                <a:spcPts val="0"/>
              </a:spcBef>
              <a:spcAft>
                <a:spcPts val="0"/>
              </a:spcAft>
              <a:buSzPts val="1300"/>
              <a:buChar char="●"/>
            </a:pPr>
            <a:r>
              <a:rPr lang="en" dirty="0">
                <a:latin typeface="+mj-lt"/>
              </a:rPr>
              <a:t>Serves single parents, wed and unwed couples, homeless, victims of domestic violence and more </a:t>
            </a:r>
            <a:endParaRPr dirty="0">
              <a:latin typeface="+mj-lt"/>
            </a:endParaRPr>
          </a:p>
          <a:p>
            <a:pPr marL="457200" lvl="0" indent="-311150" algn="l" rtl="0">
              <a:spcBef>
                <a:spcPts val="0"/>
              </a:spcBef>
              <a:spcAft>
                <a:spcPts val="0"/>
              </a:spcAft>
              <a:buSzPts val="1300"/>
              <a:buChar char="●"/>
            </a:pPr>
            <a:r>
              <a:rPr lang="en" dirty="0">
                <a:latin typeface="+mj-lt"/>
              </a:rPr>
              <a:t>Items provided include but are not limited to diapers, formula, cribs, clothes and carseats </a:t>
            </a:r>
            <a:endParaRPr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4"/>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IMPACT WV Efforts </a:t>
            </a:r>
            <a:endParaRPr dirty="0"/>
          </a:p>
        </p:txBody>
      </p:sp>
      <p:sp>
        <p:nvSpPr>
          <p:cNvPr id="73" name="Google Shape;73;p14"/>
          <p:cNvSpPr txBox="1">
            <a:spLocks noGrp="1"/>
          </p:cNvSpPr>
          <p:nvPr>
            <p:ph type="body" idx="1"/>
          </p:nvPr>
        </p:nvSpPr>
        <p:spPr>
          <a:xfrm>
            <a:off x="311700" y="1505700"/>
            <a:ext cx="8775300" cy="3076200"/>
          </a:xfrm>
          <a:prstGeom prst="rect">
            <a:avLst/>
          </a:prstGeom>
        </p:spPr>
        <p:txBody>
          <a:bodyPr spcFirstLastPara="1" wrap="square" lIns="91425" tIns="91425" rIns="91425" bIns="91425" anchor="t" anchorCtr="0">
            <a:normAutofit fontScale="32500" lnSpcReduction="20000"/>
          </a:bodyPr>
          <a:lstStyle/>
          <a:p>
            <a:pPr marL="0" lvl="0" indent="0" algn="l" rtl="0">
              <a:lnSpc>
                <a:spcPct val="95000"/>
              </a:lnSpc>
              <a:spcBef>
                <a:spcPts val="1000"/>
              </a:spcBef>
              <a:spcAft>
                <a:spcPts val="0"/>
              </a:spcAft>
              <a:buNone/>
            </a:pPr>
            <a:endParaRPr sz="1200" b="1" dirty="0">
              <a:solidFill>
                <a:srgbClr val="404040"/>
              </a:solidFill>
              <a:latin typeface="Arial"/>
              <a:ea typeface="Arial"/>
              <a:cs typeface="Arial"/>
              <a:sym typeface="Arial"/>
            </a:endParaRPr>
          </a:p>
          <a:p>
            <a:pPr marL="457200" lvl="0" indent="-308362" algn="l" rtl="0">
              <a:lnSpc>
                <a:spcPct val="95000"/>
              </a:lnSpc>
              <a:spcBef>
                <a:spcPts val="1000"/>
              </a:spcBef>
              <a:spcAft>
                <a:spcPts val="0"/>
              </a:spcAft>
              <a:buClr>
                <a:srgbClr val="404040"/>
              </a:buClr>
              <a:buSzPct val="100000"/>
              <a:buFont typeface="Arial"/>
              <a:buChar char="●"/>
            </a:pPr>
            <a:r>
              <a:rPr lang="en" sz="3864" dirty="0">
                <a:solidFill>
                  <a:srgbClr val="404040"/>
                </a:solidFill>
                <a:latin typeface="Arial"/>
                <a:ea typeface="Arial"/>
                <a:cs typeface="Arial"/>
                <a:sym typeface="Arial"/>
              </a:rPr>
              <a:t>IMPACT WV is working with communities to create opportunities and address needs of children diagnosed with Neonatal Abstinence Syndrome (NAS) or exposed to substances in utero.  </a:t>
            </a:r>
            <a:endParaRPr sz="3864" dirty="0">
              <a:solidFill>
                <a:srgbClr val="404040"/>
              </a:solidFill>
              <a:latin typeface="Arial"/>
              <a:ea typeface="Arial"/>
              <a:cs typeface="Arial"/>
              <a:sym typeface="Arial"/>
            </a:endParaRPr>
          </a:p>
          <a:p>
            <a:pPr marL="0" lvl="0" indent="0" algn="l" rtl="0">
              <a:lnSpc>
                <a:spcPct val="95000"/>
              </a:lnSpc>
              <a:spcBef>
                <a:spcPts val="1000"/>
              </a:spcBef>
              <a:spcAft>
                <a:spcPts val="0"/>
              </a:spcAft>
              <a:buNone/>
            </a:pPr>
            <a:endParaRPr sz="3864" dirty="0">
              <a:solidFill>
                <a:srgbClr val="404040"/>
              </a:solidFill>
              <a:latin typeface="Arial"/>
              <a:ea typeface="Arial"/>
              <a:cs typeface="Arial"/>
              <a:sym typeface="Arial"/>
            </a:endParaRPr>
          </a:p>
          <a:p>
            <a:pPr marL="0" lvl="0" indent="0" algn="l" rtl="0">
              <a:lnSpc>
                <a:spcPct val="95000"/>
              </a:lnSpc>
              <a:spcBef>
                <a:spcPts val="1000"/>
              </a:spcBef>
              <a:spcAft>
                <a:spcPts val="0"/>
              </a:spcAft>
              <a:buNone/>
            </a:pPr>
            <a:endParaRPr sz="3864" dirty="0">
              <a:solidFill>
                <a:srgbClr val="404040"/>
              </a:solidFill>
              <a:latin typeface="Arial"/>
              <a:ea typeface="Arial"/>
              <a:cs typeface="Arial"/>
              <a:sym typeface="Arial"/>
            </a:endParaRPr>
          </a:p>
          <a:p>
            <a:pPr marL="457200" lvl="0" indent="-308362" algn="l" rtl="0">
              <a:lnSpc>
                <a:spcPct val="95000"/>
              </a:lnSpc>
              <a:spcBef>
                <a:spcPts val="1000"/>
              </a:spcBef>
              <a:spcAft>
                <a:spcPts val="0"/>
              </a:spcAft>
              <a:buClr>
                <a:srgbClr val="404040"/>
              </a:buClr>
              <a:buSzPct val="100000"/>
              <a:buFont typeface="Arial"/>
              <a:buChar char="●"/>
            </a:pPr>
            <a:r>
              <a:rPr lang="en" sz="3864" dirty="0">
                <a:solidFill>
                  <a:srgbClr val="404040"/>
                </a:solidFill>
                <a:latin typeface="Arial"/>
                <a:ea typeface="Arial"/>
                <a:cs typeface="Arial"/>
                <a:sym typeface="Arial"/>
              </a:rPr>
              <a:t>The WVU Center for Excellence in Disabilities is collaborating with WV Home Visitation Providers, Burlington United Methodist Family Services, Wheeling Hospital and Court Appointed Special Advocates for Children, Inc. to provide services to families who enroll in the IMPACT WV study. </a:t>
            </a:r>
            <a:endParaRPr sz="3864" dirty="0">
              <a:solidFill>
                <a:srgbClr val="404040"/>
              </a:solidFill>
              <a:latin typeface="Arial"/>
              <a:ea typeface="Arial"/>
              <a:cs typeface="Arial"/>
              <a:sym typeface="Arial"/>
            </a:endParaRPr>
          </a:p>
          <a:p>
            <a:pPr marL="0" lvl="0" indent="0" algn="l" rtl="0">
              <a:lnSpc>
                <a:spcPct val="95000"/>
              </a:lnSpc>
              <a:spcBef>
                <a:spcPts val="1000"/>
              </a:spcBef>
              <a:spcAft>
                <a:spcPts val="0"/>
              </a:spcAft>
              <a:buNone/>
            </a:pPr>
            <a:endParaRPr sz="3864" dirty="0">
              <a:solidFill>
                <a:srgbClr val="EB3D9F"/>
              </a:solidFill>
              <a:latin typeface="Arial"/>
              <a:ea typeface="Arial"/>
              <a:cs typeface="Arial"/>
              <a:sym typeface="Arial"/>
            </a:endParaRPr>
          </a:p>
          <a:p>
            <a:pPr marL="0" lvl="0" indent="0" algn="l" rtl="0">
              <a:lnSpc>
                <a:spcPct val="95000"/>
              </a:lnSpc>
              <a:spcBef>
                <a:spcPts val="1000"/>
              </a:spcBef>
              <a:spcAft>
                <a:spcPts val="0"/>
              </a:spcAft>
              <a:buNone/>
            </a:pPr>
            <a:endParaRPr sz="3864" dirty="0">
              <a:solidFill>
                <a:srgbClr val="EB3D9F"/>
              </a:solidFill>
              <a:latin typeface="Arial"/>
              <a:ea typeface="Arial"/>
              <a:cs typeface="Arial"/>
              <a:sym typeface="Arial"/>
            </a:endParaRPr>
          </a:p>
          <a:p>
            <a:pPr marL="457200" lvl="0" indent="-308362" algn="l" rtl="0">
              <a:lnSpc>
                <a:spcPct val="95000"/>
              </a:lnSpc>
              <a:spcBef>
                <a:spcPts val="1000"/>
              </a:spcBef>
              <a:spcAft>
                <a:spcPts val="0"/>
              </a:spcAft>
              <a:buClr>
                <a:srgbClr val="404040"/>
              </a:buClr>
              <a:buSzPct val="100000"/>
              <a:buFont typeface="Arial"/>
              <a:buChar char="●"/>
            </a:pPr>
            <a:r>
              <a:rPr lang="en" sz="3864" dirty="0">
                <a:solidFill>
                  <a:srgbClr val="404040"/>
                </a:solidFill>
                <a:latin typeface="Arial"/>
                <a:ea typeface="Arial"/>
                <a:cs typeface="Arial"/>
                <a:sym typeface="Arial"/>
              </a:rPr>
              <a:t>The program’s goal is to improve the health and well-being of children diagnosed with NAS, women who were, or are, using substances, and their families who receive services from home visiting programs by implementing evidence-based, two-generational strategies. </a:t>
            </a:r>
            <a:endParaRPr sz="3864" dirty="0">
              <a:solidFill>
                <a:srgbClr val="404040"/>
              </a:solidFill>
              <a:latin typeface="Arial"/>
              <a:ea typeface="Arial"/>
              <a:cs typeface="Arial"/>
              <a:sym typeface="Arial"/>
            </a:endParaRPr>
          </a:p>
          <a:p>
            <a:pPr marL="0" lvl="0" indent="0" algn="l" rtl="0">
              <a:lnSpc>
                <a:spcPct val="95000"/>
              </a:lnSpc>
              <a:spcBef>
                <a:spcPts val="0"/>
              </a:spcBef>
              <a:spcAft>
                <a:spcPts val="1200"/>
              </a:spcAft>
              <a:buNone/>
            </a:pPr>
            <a:endParaRPr sz="12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2"/>
          <p:cNvSpPr txBox="1">
            <a:spLocks noGrp="1"/>
          </p:cNvSpPr>
          <p:nvPr>
            <p:ph type="title"/>
          </p:nvPr>
        </p:nvSpPr>
        <p:spPr>
          <a:xfrm>
            <a:off x="304800" y="1221250"/>
            <a:ext cx="3704400" cy="2049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West Virginia Woman, Infants and Children Program</a:t>
            </a:r>
            <a:endParaRPr dirty="0"/>
          </a:p>
        </p:txBody>
      </p:sp>
      <p:sp>
        <p:nvSpPr>
          <p:cNvPr id="185" name="Google Shape;185;p32"/>
          <p:cNvSpPr txBox="1">
            <a:spLocks noGrp="1"/>
          </p:cNvSpPr>
          <p:nvPr>
            <p:ph type="subTitle" idx="1"/>
          </p:nvPr>
        </p:nvSpPr>
        <p:spPr>
          <a:xfrm>
            <a:off x="304800" y="3081675"/>
            <a:ext cx="3704400" cy="926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1400" i="1"/>
              <a:t>www.dhhr.wv.gov/WIC/Pages.default.aspx</a:t>
            </a:r>
            <a:endParaRPr sz="1300" i="1" dirty="0"/>
          </a:p>
        </p:txBody>
      </p:sp>
      <p:sp>
        <p:nvSpPr>
          <p:cNvPr id="186" name="Google Shape;186;p32"/>
          <p:cNvSpPr txBox="1">
            <a:spLocks noGrp="1"/>
          </p:cNvSpPr>
          <p:nvPr>
            <p:ph type="body" idx="2"/>
          </p:nvPr>
        </p:nvSpPr>
        <p:spPr>
          <a:xfrm>
            <a:off x="4891650" y="516000"/>
            <a:ext cx="3954000" cy="4111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dirty="0"/>
          </a:p>
          <a:p>
            <a:pPr marL="0" lvl="0" indent="0" algn="l" rtl="0">
              <a:spcBef>
                <a:spcPts val="1200"/>
              </a:spcBef>
              <a:spcAft>
                <a:spcPts val="0"/>
              </a:spcAft>
              <a:buNone/>
            </a:pPr>
            <a:endParaRPr dirty="0"/>
          </a:p>
          <a:p>
            <a:pPr marL="0" lvl="0" indent="0" algn="l" rtl="0">
              <a:spcBef>
                <a:spcPts val="1200"/>
              </a:spcBef>
              <a:spcAft>
                <a:spcPts val="0"/>
              </a:spcAft>
              <a:buNone/>
            </a:pPr>
            <a:endParaRPr dirty="0"/>
          </a:p>
          <a:p>
            <a:pPr marL="457200" lvl="0" indent="-311150" algn="l" rtl="0">
              <a:spcBef>
                <a:spcPts val="1200"/>
              </a:spcBef>
              <a:spcAft>
                <a:spcPts val="0"/>
              </a:spcAft>
              <a:buSzPts val="1300"/>
              <a:buChar char="●"/>
            </a:pPr>
            <a:r>
              <a:rPr lang="en" dirty="0">
                <a:latin typeface="+mj-lt"/>
              </a:rPr>
              <a:t>Nutrition counseling</a:t>
            </a:r>
            <a:endParaRPr dirty="0">
              <a:latin typeface="+mj-lt"/>
            </a:endParaRPr>
          </a:p>
          <a:p>
            <a:pPr marL="457200" lvl="0" indent="-311150" algn="l" rtl="0">
              <a:spcBef>
                <a:spcPts val="0"/>
              </a:spcBef>
              <a:spcAft>
                <a:spcPts val="0"/>
              </a:spcAft>
              <a:buSzPts val="1300"/>
              <a:buChar char="●"/>
            </a:pPr>
            <a:r>
              <a:rPr lang="en" dirty="0">
                <a:latin typeface="+mj-lt"/>
              </a:rPr>
              <a:t>Parenting advice</a:t>
            </a:r>
            <a:endParaRPr dirty="0">
              <a:latin typeface="+mj-lt"/>
            </a:endParaRPr>
          </a:p>
          <a:p>
            <a:pPr marL="457200" lvl="0" indent="-311150" algn="l" rtl="0">
              <a:spcBef>
                <a:spcPts val="0"/>
              </a:spcBef>
              <a:spcAft>
                <a:spcPts val="0"/>
              </a:spcAft>
              <a:buSzPts val="1300"/>
              <a:buChar char="●"/>
            </a:pPr>
            <a:r>
              <a:rPr lang="en" dirty="0">
                <a:latin typeface="+mj-lt"/>
              </a:rPr>
              <a:t>Breastfeeding support</a:t>
            </a:r>
            <a:endParaRPr dirty="0">
              <a:latin typeface="+mj-lt"/>
            </a:endParaRPr>
          </a:p>
          <a:p>
            <a:pPr marL="457200" lvl="0" indent="-311150" algn="l" rtl="0">
              <a:spcBef>
                <a:spcPts val="0"/>
              </a:spcBef>
              <a:spcAft>
                <a:spcPts val="0"/>
              </a:spcAft>
              <a:buSzPts val="1300"/>
              <a:buChar char="●"/>
            </a:pPr>
            <a:r>
              <a:rPr lang="en" dirty="0">
                <a:latin typeface="+mj-lt"/>
              </a:rPr>
              <a:t>Food and formula assistance</a:t>
            </a:r>
            <a:endParaRPr dirty="0">
              <a:latin typeface="+mj-lt"/>
            </a:endParaRPr>
          </a:p>
          <a:p>
            <a:pPr marL="0" lvl="0" indent="0" algn="l" rtl="0">
              <a:spcBef>
                <a:spcPts val="1200"/>
              </a:spcBef>
              <a:spcAft>
                <a:spcPts val="1200"/>
              </a:spcAft>
              <a:buNone/>
            </a:pP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33"/>
          <p:cNvSpPr txBox="1">
            <a:spLocks noGrp="1"/>
          </p:cNvSpPr>
          <p:nvPr>
            <p:ph type="title"/>
          </p:nvPr>
        </p:nvSpPr>
        <p:spPr>
          <a:xfrm>
            <a:off x="299100" y="129577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Local Resources</a:t>
            </a:r>
            <a:endParaRPr dirty="0"/>
          </a:p>
        </p:txBody>
      </p:sp>
      <p:sp>
        <p:nvSpPr>
          <p:cNvPr id="192" name="Google Shape;192;p33"/>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b="1" dirty="0">
                <a:latin typeface="+mj-lt"/>
              </a:rPr>
              <a:t>West Virginia Family Resource Networks</a:t>
            </a:r>
            <a:endParaRPr b="1" dirty="0">
              <a:latin typeface="+mj-lt"/>
            </a:endParaRPr>
          </a:p>
          <a:p>
            <a:pPr marL="0" lvl="0" indent="0" algn="ctr" rtl="0">
              <a:spcBef>
                <a:spcPts val="1200"/>
              </a:spcBef>
              <a:spcAft>
                <a:spcPts val="0"/>
              </a:spcAft>
              <a:buNone/>
            </a:pPr>
            <a:r>
              <a:rPr lang="en" u="sng" dirty="0">
                <a:solidFill>
                  <a:schemeClr val="hlink"/>
                </a:solidFill>
                <a:latin typeface="+mj-lt"/>
                <a:hlinkClick r:id="rId3"/>
              </a:rPr>
              <a:t>http://wvfrn.org/</a:t>
            </a:r>
            <a:endParaRPr dirty="0">
              <a:latin typeface="+mj-lt"/>
            </a:endParaRPr>
          </a:p>
          <a:p>
            <a:pPr marL="457200" lvl="0" indent="-311150" algn="l" rtl="0">
              <a:spcBef>
                <a:spcPts val="1200"/>
              </a:spcBef>
              <a:spcAft>
                <a:spcPts val="0"/>
              </a:spcAft>
              <a:buSzPts val="1300"/>
              <a:buChar char="●"/>
            </a:pPr>
            <a:r>
              <a:rPr lang="en" dirty="0">
                <a:latin typeface="+mj-lt"/>
              </a:rPr>
              <a:t>FRNs are organizations that respond to the needs and opportunities of the community</a:t>
            </a:r>
            <a:endParaRPr dirty="0">
              <a:latin typeface="+mj-lt"/>
            </a:endParaRPr>
          </a:p>
          <a:p>
            <a:pPr marL="457200" lvl="0" indent="-311150" algn="l" rtl="0">
              <a:spcBef>
                <a:spcPts val="0"/>
              </a:spcBef>
              <a:spcAft>
                <a:spcPts val="0"/>
              </a:spcAft>
              <a:buSzPts val="1300"/>
              <a:buChar char="●"/>
            </a:pPr>
            <a:r>
              <a:rPr lang="en" dirty="0">
                <a:latin typeface="+mj-lt"/>
              </a:rPr>
              <a:t>Can find your local community resource guide on their websites</a:t>
            </a:r>
            <a:endParaRPr dirty="0">
              <a:latin typeface="+mj-lt"/>
            </a:endParaRPr>
          </a:p>
          <a:p>
            <a:pPr marL="0" lvl="0" indent="0" algn="ctr" rtl="0">
              <a:spcBef>
                <a:spcPts val="1200"/>
              </a:spcBef>
              <a:spcAft>
                <a:spcPts val="0"/>
              </a:spcAft>
              <a:buNone/>
            </a:pPr>
            <a:r>
              <a:rPr lang="en" b="1" dirty="0">
                <a:latin typeface="+mj-lt"/>
              </a:rPr>
              <a:t>West Virginia 211</a:t>
            </a:r>
            <a:endParaRPr b="1" dirty="0">
              <a:latin typeface="+mj-lt"/>
            </a:endParaRPr>
          </a:p>
          <a:p>
            <a:pPr marL="0" lvl="0" indent="0" algn="ctr" rtl="0">
              <a:spcBef>
                <a:spcPts val="1200"/>
              </a:spcBef>
              <a:spcAft>
                <a:spcPts val="0"/>
              </a:spcAft>
              <a:buNone/>
            </a:pPr>
            <a:r>
              <a:rPr lang="en" u="sng" dirty="0">
                <a:solidFill>
                  <a:schemeClr val="hlink"/>
                </a:solidFill>
                <a:latin typeface="+mj-lt"/>
                <a:hlinkClick r:id="rId4"/>
              </a:rPr>
              <a:t>https://wv211.org/</a:t>
            </a:r>
            <a:endParaRPr dirty="0">
              <a:latin typeface="+mj-lt"/>
            </a:endParaRPr>
          </a:p>
          <a:p>
            <a:pPr marL="457200" lvl="0" indent="-311150" algn="l" rtl="0">
              <a:spcBef>
                <a:spcPts val="1200"/>
              </a:spcBef>
              <a:spcAft>
                <a:spcPts val="0"/>
              </a:spcAft>
              <a:buSzPts val="1300"/>
              <a:buChar char="●"/>
            </a:pPr>
            <a:r>
              <a:rPr lang="en" dirty="0">
                <a:latin typeface="+mj-lt"/>
              </a:rPr>
              <a:t>WV211 keeps an accurate database to find health and human resources to fit your needs</a:t>
            </a:r>
            <a:endParaRPr dirty="0">
              <a:latin typeface="+mj-lt"/>
            </a:endParaRPr>
          </a:p>
          <a:p>
            <a:pPr marL="457200" lvl="0" indent="-311150" algn="l" rtl="0">
              <a:spcBef>
                <a:spcPts val="0"/>
              </a:spcBef>
              <a:spcAft>
                <a:spcPts val="0"/>
              </a:spcAft>
              <a:buSzPts val="1300"/>
              <a:buChar char="●"/>
            </a:pPr>
            <a:r>
              <a:rPr lang="en" dirty="0">
                <a:latin typeface="+mj-lt"/>
              </a:rPr>
              <a:t>Call, text or chat online 24/7</a:t>
            </a:r>
            <a:endParaRPr dirty="0">
              <a:latin typeface="+mj-lt"/>
            </a:endParaRPr>
          </a:p>
          <a:p>
            <a:pPr marL="0" lvl="0" indent="0" algn="l" rtl="0">
              <a:spcBef>
                <a:spcPts val="1200"/>
              </a:spcBef>
              <a:spcAft>
                <a:spcPts val="1200"/>
              </a:spcAft>
              <a:buNone/>
            </a:pP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4"/>
          <p:cNvSpPr txBox="1">
            <a:spLocks noGrp="1"/>
          </p:cNvSpPr>
          <p:nvPr>
            <p:ph type="title"/>
          </p:nvPr>
        </p:nvSpPr>
        <p:spPr>
          <a:xfrm>
            <a:off x="311675" y="798600"/>
            <a:ext cx="6247800" cy="35463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a:t>THE IMPORTANCE AND UNDERSTANDING OF PROFESSIONAL SUPPORT </a:t>
            </a: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5"/>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Professional Support for Mom</a:t>
            </a:r>
            <a:endParaRPr dirty="0"/>
          </a:p>
        </p:txBody>
      </p:sp>
      <p:sp>
        <p:nvSpPr>
          <p:cNvPr id="203" name="Google Shape;203;p35"/>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800"/>
              <a:t>OBGYN</a:t>
            </a:r>
            <a:endParaRPr sz="3800" dirty="0"/>
          </a:p>
        </p:txBody>
      </p:sp>
      <p:sp>
        <p:nvSpPr>
          <p:cNvPr id="204" name="Google Shape;204;p35"/>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fontScale="70000" lnSpcReduction="20000"/>
          </a:bodyPr>
          <a:lstStyle/>
          <a:p>
            <a:pPr marL="457200" lvl="0" indent="-317500" algn="l" rtl="0">
              <a:lnSpc>
                <a:spcPct val="120000"/>
              </a:lnSpc>
              <a:spcBef>
                <a:spcPts val="0"/>
              </a:spcBef>
              <a:spcAft>
                <a:spcPts val="0"/>
              </a:spcAft>
              <a:buClr>
                <a:srgbClr val="3F3F3F"/>
              </a:buClr>
              <a:buSzPct val="100000"/>
              <a:buFont typeface="Trebuchet MS"/>
              <a:buChar char="●"/>
            </a:pPr>
            <a:r>
              <a:rPr lang="en" sz="2000" b="1" u="sng" dirty="0">
                <a:solidFill>
                  <a:srgbClr val="3F3F3F"/>
                </a:solidFill>
                <a:highlight>
                  <a:srgbClr val="FFFFFF"/>
                </a:highlight>
                <a:latin typeface="+mn-lt"/>
                <a:ea typeface="Trebuchet MS"/>
                <a:cs typeface="Trebuchet MS"/>
                <a:sym typeface="Trebuchet MS"/>
              </a:rPr>
              <a:t>Postpartum</a:t>
            </a:r>
            <a:r>
              <a:rPr lang="en" sz="2000" dirty="0">
                <a:solidFill>
                  <a:srgbClr val="3F3F3F"/>
                </a:solidFill>
                <a:highlight>
                  <a:srgbClr val="FFFFFF"/>
                </a:highlight>
                <a:latin typeface="+mn-lt"/>
                <a:ea typeface="Trebuchet MS"/>
                <a:cs typeface="Trebuchet MS"/>
                <a:sym typeface="Trebuchet MS"/>
              </a:rPr>
              <a:t> checkup is a medical checkup you get after having a baby to make sure you’re recovering well from labor and birth.</a:t>
            </a:r>
            <a:endParaRPr sz="2000" dirty="0">
              <a:solidFill>
                <a:srgbClr val="3F3F3F"/>
              </a:solidFill>
              <a:highlight>
                <a:srgbClr val="FFFFFF"/>
              </a:highlight>
              <a:latin typeface="+mn-lt"/>
              <a:ea typeface="Trebuchet MS"/>
              <a:cs typeface="Trebuchet MS"/>
              <a:sym typeface="Trebuchet MS"/>
            </a:endParaRPr>
          </a:p>
          <a:p>
            <a:pPr marL="457200" lvl="0" indent="0" algn="l" rtl="0">
              <a:lnSpc>
                <a:spcPct val="120000"/>
              </a:lnSpc>
              <a:spcBef>
                <a:spcPts val="0"/>
              </a:spcBef>
              <a:spcAft>
                <a:spcPts val="0"/>
              </a:spcAft>
              <a:buNone/>
            </a:pPr>
            <a:endParaRPr sz="2000" dirty="0">
              <a:solidFill>
                <a:srgbClr val="3F3F3F"/>
              </a:solidFill>
              <a:highlight>
                <a:srgbClr val="FFFFFF"/>
              </a:highlight>
              <a:latin typeface="+mn-lt"/>
              <a:ea typeface="Trebuchet MS"/>
              <a:cs typeface="Trebuchet MS"/>
              <a:sym typeface="Trebuchet MS"/>
            </a:endParaRPr>
          </a:p>
          <a:p>
            <a:pPr marL="457200" lvl="0" indent="-317500" algn="l" rtl="0">
              <a:lnSpc>
                <a:spcPct val="120000"/>
              </a:lnSpc>
              <a:spcBef>
                <a:spcPts val="0"/>
              </a:spcBef>
              <a:spcAft>
                <a:spcPts val="0"/>
              </a:spcAft>
              <a:buClr>
                <a:srgbClr val="3F3F3F"/>
              </a:buClr>
              <a:buSzPct val="100000"/>
              <a:buFont typeface="Trebuchet MS"/>
              <a:buChar char="●"/>
            </a:pPr>
            <a:r>
              <a:rPr lang="en" sz="2000" dirty="0">
                <a:solidFill>
                  <a:srgbClr val="3F3F3F"/>
                </a:solidFill>
                <a:highlight>
                  <a:srgbClr val="FFFFFF"/>
                </a:highlight>
                <a:latin typeface="+mn-lt"/>
                <a:ea typeface="Trebuchet MS"/>
                <a:cs typeface="Trebuchet MS"/>
                <a:sym typeface="Trebuchet MS"/>
              </a:rPr>
              <a:t>Most women have a postpartum checkup 4 to 6 weeks after giving birth.</a:t>
            </a:r>
            <a:endParaRPr sz="2000" dirty="0">
              <a:solidFill>
                <a:srgbClr val="3F3F3F"/>
              </a:solidFill>
              <a:highlight>
                <a:srgbClr val="FFFFFF"/>
              </a:highlight>
              <a:latin typeface="+mn-lt"/>
              <a:ea typeface="Trebuchet MS"/>
              <a:cs typeface="Trebuchet MS"/>
              <a:sym typeface="Trebuchet MS"/>
            </a:endParaRPr>
          </a:p>
          <a:p>
            <a:pPr marL="457200" lvl="0" indent="0" algn="l" rtl="0">
              <a:lnSpc>
                <a:spcPct val="120000"/>
              </a:lnSpc>
              <a:spcBef>
                <a:spcPts val="0"/>
              </a:spcBef>
              <a:spcAft>
                <a:spcPts val="0"/>
              </a:spcAft>
              <a:buNone/>
            </a:pPr>
            <a:endParaRPr sz="2000" dirty="0">
              <a:solidFill>
                <a:srgbClr val="3F3F3F"/>
              </a:solidFill>
              <a:highlight>
                <a:srgbClr val="FFFFFF"/>
              </a:highlight>
              <a:latin typeface="+mn-lt"/>
              <a:ea typeface="Trebuchet MS"/>
              <a:cs typeface="Trebuchet MS"/>
              <a:sym typeface="Trebuchet MS"/>
            </a:endParaRPr>
          </a:p>
          <a:p>
            <a:pPr marL="457200" lvl="0" indent="-317500" algn="l" rtl="0">
              <a:lnSpc>
                <a:spcPct val="120000"/>
              </a:lnSpc>
              <a:spcBef>
                <a:spcPts val="0"/>
              </a:spcBef>
              <a:spcAft>
                <a:spcPts val="0"/>
              </a:spcAft>
              <a:buClr>
                <a:srgbClr val="3F3F3F"/>
              </a:buClr>
              <a:buSzPct val="100000"/>
              <a:buFont typeface="Trebuchet MS"/>
              <a:buChar char="●"/>
            </a:pPr>
            <a:r>
              <a:rPr lang="en" sz="2000" b="1" dirty="0">
                <a:solidFill>
                  <a:srgbClr val="3F3F3F"/>
                </a:solidFill>
                <a:highlight>
                  <a:srgbClr val="FFFFFF"/>
                </a:highlight>
                <a:latin typeface="+mn-lt"/>
                <a:ea typeface="Trebuchet MS"/>
                <a:cs typeface="Trebuchet MS"/>
                <a:sym typeface="Trebuchet MS"/>
              </a:rPr>
              <a:t>Postpartum depression (also called PPD) and other mental health conditions after pregnancy.</a:t>
            </a:r>
            <a:r>
              <a:rPr lang="en" sz="2000" dirty="0">
                <a:solidFill>
                  <a:srgbClr val="3F3F3F"/>
                </a:solidFill>
                <a:highlight>
                  <a:srgbClr val="FFFFFF"/>
                </a:highlight>
                <a:latin typeface="+mn-lt"/>
                <a:ea typeface="Trebuchet MS"/>
                <a:cs typeface="Trebuchet MS"/>
                <a:sym typeface="Trebuchet MS"/>
              </a:rPr>
              <a:t> Postpartum depression is a kind of depression that some women get after having a baby. It’s strong feelings of sadness, anxiety (worry) and tiredness that last for a long time after giving birth.</a:t>
            </a:r>
            <a:endParaRPr sz="2000" dirty="0">
              <a:solidFill>
                <a:srgbClr val="3F3F3F"/>
              </a:solidFill>
              <a:highlight>
                <a:srgbClr val="FFFFFF"/>
              </a:highlight>
              <a:latin typeface="+mn-lt"/>
              <a:ea typeface="Trebuchet MS"/>
              <a:cs typeface="Trebuchet MS"/>
              <a:sym typeface="Trebuchet MS"/>
            </a:endParaRPr>
          </a:p>
          <a:p>
            <a:pPr marL="0" lvl="0" indent="0" algn="l" rtl="0">
              <a:spcBef>
                <a:spcPts val="0"/>
              </a:spcBef>
              <a:spcAft>
                <a:spcPts val="1200"/>
              </a:spcAft>
              <a:buNone/>
            </a:pP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6"/>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MOM SUPPORT</a:t>
            </a:r>
            <a:endParaRPr dirty="0"/>
          </a:p>
        </p:txBody>
      </p:sp>
      <p:sp>
        <p:nvSpPr>
          <p:cNvPr id="210" name="Google Shape;210;p36"/>
          <p:cNvSpPr txBox="1">
            <a:spLocks noGrp="1"/>
          </p:cNvSpPr>
          <p:nvPr>
            <p:ph type="subTitle" idx="1"/>
          </p:nvPr>
        </p:nvSpPr>
        <p:spPr>
          <a:xfrm>
            <a:off x="391550" y="1623825"/>
            <a:ext cx="3704400" cy="92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600"/>
              <a:t>FUNCTIONAL MEDICINE PRACTITIONER</a:t>
            </a:r>
            <a:endParaRPr sz="2600" dirty="0"/>
          </a:p>
        </p:txBody>
      </p:sp>
      <p:sp>
        <p:nvSpPr>
          <p:cNvPr id="211" name="Google Shape;211;p36"/>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a:bodyPr>
          <a:lstStyle/>
          <a:p>
            <a:pPr marL="0" lvl="0" indent="0" algn="ctr" rtl="0">
              <a:lnSpc>
                <a:spcPct val="120000"/>
              </a:lnSpc>
              <a:spcBef>
                <a:spcPts val="0"/>
              </a:spcBef>
              <a:spcAft>
                <a:spcPts val="0"/>
              </a:spcAft>
              <a:buNone/>
            </a:pPr>
            <a:r>
              <a:rPr lang="en" sz="1400" dirty="0">
                <a:solidFill>
                  <a:srgbClr val="3F3F3F"/>
                </a:solidFill>
                <a:highlight>
                  <a:srgbClr val="FFFFFF"/>
                </a:highlight>
                <a:latin typeface="+mj-lt"/>
                <a:ea typeface="Trebuchet MS"/>
                <a:cs typeface="Trebuchet MS"/>
                <a:sym typeface="Trebuchet MS"/>
              </a:rPr>
              <a:t>Personalized Care Plan</a:t>
            </a:r>
            <a:endParaRPr sz="1400" dirty="0">
              <a:solidFill>
                <a:srgbClr val="3F3F3F"/>
              </a:solidFill>
              <a:highlight>
                <a:srgbClr val="FFFFFF"/>
              </a:highlight>
              <a:latin typeface="+mj-lt"/>
              <a:ea typeface="Trebuchet MS"/>
              <a:cs typeface="Trebuchet MS"/>
              <a:sym typeface="Trebuchet MS"/>
            </a:endParaRPr>
          </a:p>
          <a:p>
            <a:pPr marL="0" lvl="0" indent="0" algn="ctr" rtl="0">
              <a:lnSpc>
                <a:spcPct val="120000"/>
              </a:lnSpc>
              <a:spcBef>
                <a:spcPts val="0"/>
              </a:spcBef>
              <a:spcAft>
                <a:spcPts val="0"/>
              </a:spcAft>
              <a:buNone/>
            </a:pPr>
            <a:r>
              <a:rPr lang="en" sz="1400" dirty="0">
                <a:solidFill>
                  <a:srgbClr val="3F3F3F"/>
                </a:solidFill>
                <a:highlight>
                  <a:srgbClr val="FFFFFF"/>
                </a:highlight>
                <a:latin typeface="+mj-lt"/>
                <a:ea typeface="Trebuchet MS"/>
                <a:cs typeface="Trebuchet MS"/>
                <a:sym typeface="Trebuchet MS"/>
              </a:rPr>
              <a:t>that will focus on your:</a:t>
            </a:r>
            <a:endParaRPr sz="1400" dirty="0">
              <a:solidFill>
                <a:srgbClr val="3F3F3F"/>
              </a:solidFill>
              <a:highlight>
                <a:srgbClr val="FFFFFF"/>
              </a:highlight>
              <a:latin typeface="+mj-lt"/>
              <a:ea typeface="Trebuchet MS"/>
              <a:cs typeface="Trebuchet MS"/>
              <a:sym typeface="Trebuchet MS"/>
            </a:endParaRPr>
          </a:p>
          <a:p>
            <a:pPr marL="0" lvl="0" indent="0" algn="l" rtl="0">
              <a:lnSpc>
                <a:spcPct val="120000"/>
              </a:lnSpc>
              <a:spcBef>
                <a:spcPts val="0"/>
              </a:spcBef>
              <a:spcAft>
                <a:spcPts val="0"/>
              </a:spcAft>
              <a:buNone/>
            </a:pPr>
            <a:r>
              <a:rPr lang="en" sz="1400" dirty="0">
                <a:solidFill>
                  <a:srgbClr val="3F3F3F"/>
                </a:solidFill>
                <a:highlight>
                  <a:srgbClr val="FFFFFF"/>
                </a:highlight>
                <a:latin typeface="+mj-lt"/>
                <a:ea typeface="Trebuchet MS"/>
                <a:cs typeface="Trebuchet MS"/>
                <a:sym typeface="Trebuchet MS"/>
              </a:rPr>
              <a:t>        </a:t>
            </a:r>
            <a:endParaRPr sz="1400" dirty="0">
              <a:solidFill>
                <a:srgbClr val="3F3F3F"/>
              </a:solidFill>
              <a:highlight>
                <a:srgbClr val="FFFFFF"/>
              </a:highlight>
              <a:latin typeface="+mj-lt"/>
              <a:ea typeface="Trebuchet MS"/>
              <a:cs typeface="Trebuchet MS"/>
              <a:sym typeface="Trebuchet MS"/>
            </a:endParaRPr>
          </a:p>
          <a:p>
            <a:pPr marL="457200" lvl="0" indent="-317500" algn="l" rtl="0">
              <a:lnSpc>
                <a:spcPct val="120000"/>
              </a:lnSpc>
              <a:spcBef>
                <a:spcPts val="0"/>
              </a:spcBef>
              <a:spcAft>
                <a:spcPts val="0"/>
              </a:spcAft>
              <a:buClr>
                <a:srgbClr val="3F3F3F"/>
              </a:buClr>
              <a:buSzPts val="1400"/>
              <a:buFont typeface="Trebuchet MS"/>
              <a:buChar char="●"/>
            </a:pPr>
            <a:r>
              <a:rPr lang="en" sz="1400" dirty="0">
                <a:solidFill>
                  <a:srgbClr val="3F3F3F"/>
                </a:solidFill>
                <a:highlight>
                  <a:srgbClr val="FFFFFF"/>
                </a:highlight>
                <a:latin typeface="+mj-lt"/>
                <a:ea typeface="Trebuchet MS"/>
                <a:cs typeface="Trebuchet MS"/>
                <a:sym typeface="Trebuchet MS"/>
              </a:rPr>
              <a:t> Nutrition</a:t>
            </a:r>
            <a:endParaRPr sz="1400" dirty="0">
              <a:solidFill>
                <a:srgbClr val="3F3F3F"/>
              </a:solidFill>
              <a:highlight>
                <a:srgbClr val="FFFFFF"/>
              </a:highlight>
              <a:latin typeface="+mj-lt"/>
              <a:ea typeface="Trebuchet MS"/>
              <a:cs typeface="Trebuchet MS"/>
              <a:sym typeface="Trebuchet MS"/>
            </a:endParaRPr>
          </a:p>
          <a:p>
            <a:pPr marL="457200" lvl="0" indent="-317500" algn="l" rtl="0">
              <a:lnSpc>
                <a:spcPct val="120000"/>
              </a:lnSpc>
              <a:spcBef>
                <a:spcPts val="0"/>
              </a:spcBef>
              <a:spcAft>
                <a:spcPts val="0"/>
              </a:spcAft>
              <a:buClr>
                <a:srgbClr val="3F3F3F"/>
              </a:buClr>
              <a:buSzPts val="1400"/>
              <a:buFont typeface="Trebuchet MS"/>
              <a:buChar char="●"/>
            </a:pPr>
            <a:r>
              <a:rPr lang="en" sz="1400" dirty="0">
                <a:solidFill>
                  <a:srgbClr val="3F3F3F"/>
                </a:solidFill>
                <a:highlight>
                  <a:srgbClr val="FFFFFF"/>
                </a:highlight>
                <a:latin typeface="+mj-lt"/>
                <a:ea typeface="Trebuchet MS"/>
                <a:cs typeface="Trebuchet MS"/>
                <a:sym typeface="Trebuchet MS"/>
              </a:rPr>
              <a:t>Diet</a:t>
            </a:r>
            <a:endParaRPr sz="1400" dirty="0">
              <a:solidFill>
                <a:srgbClr val="3F3F3F"/>
              </a:solidFill>
              <a:highlight>
                <a:srgbClr val="FFFFFF"/>
              </a:highlight>
              <a:latin typeface="+mj-lt"/>
              <a:ea typeface="Trebuchet MS"/>
              <a:cs typeface="Trebuchet MS"/>
              <a:sym typeface="Trebuchet MS"/>
            </a:endParaRPr>
          </a:p>
          <a:p>
            <a:pPr marL="457200" lvl="0" indent="-317500" algn="l" rtl="0">
              <a:lnSpc>
                <a:spcPct val="120000"/>
              </a:lnSpc>
              <a:spcBef>
                <a:spcPts val="0"/>
              </a:spcBef>
              <a:spcAft>
                <a:spcPts val="0"/>
              </a:spcAft>
              <a:buClr>
                <a:srgbClr val="3F3F3F"/>
              </a:buClr>
              <a:buSzPts val="1400"/>
              <a:buFont typeface="Trebuchet MS"/>
              <a:buChar char="●"/>
            </a:pPr>
            <a:r>
              <a:rPr lang="en" sz="1400" dirty="0">
                <a:solidFill>
                  <a:srgbClr val="3F3F3F"/>
                </a:solidFill>
                <a:highlight>
                  <a:srgbClr val="FFFFFF"/>
                </a:highlight>
                <a:latin typeface="+mj-lt"/>
                <a:ea typeface="Trebuchet MS"/>
                <a:cs typeface="Trebuchet MS"/>
                <a:sym typeface="Trebuchet MS"/>
              </a:rPr>
              <a:t>Exercise</a:t>
            </a:r>
            <a:endParaRPr sz="1400" dirty="0">
              <a:solidFill>
                <a:srgbClr val="3F3F3F"/>
              </a:solidFill>
              <a:highlight>
                <a:srgbClr val="FFFFFF"/>
              </a:highlight>
              <a:latin typeface="+mj-lt"/>
              <a:ea typeface="Trebuchet MS"/>
              <a:cs typeface="Trebuchet MS"/>
              <a:sym typeface="Trebuchet MS"/>
            </a:endParaRPr>
          </a:p>
          <a:p>
            <a:pPr marL="457200" lvl="0" indent="-317500" algn="l" rtl="0">
              <a:lnSpc>
                <a:spcPct val="120000"/>
              </a:lnSpc>
              <a:spcBef>
                <a:spcPts val="0"/>
              </a:spcBef>
              <a:spcAft>
                <a:spcPts val="0"/>
              </a:spcAft>
              <a:buClr>
                <a:srgbClr val="3F3F3F"/>
              </a:buClr>
              <a:buSzPts val="1400"/>
              <a:buFont typeface="Trebuchet MS"/>
              <a:buChar char="●"/>
            </a:pPr>
            <a:r>
              <a:rPr lang="en" sz="1400" dirty="0">
                <a:solidFill>
                  <a:srgbClr val="3F3F3F"/>
                </a:solidFill>
                <a:highlight>
                  <a:srgbClr val="FFFFFF"/>
                </a:highlight>
                <a:latin typeface="+mj-lt"/>
                <a:ea typeface="Trebuchet MS"/>
                <a:cs typeface="Trebuchet MS"/>
                <a:sym typeface="Trebuchet MS"/>
              </a:rPr>
              <a:t>Herbs</a:t>
            </a:r>
            <a:endParaRPr sz="1400" dirty="0">
              <a:solidFill>
                <a:srgbClr val="3F3F3F"/>
              </a:solidFill>
              <a:highlight>
                <a:srgbClr val="FFFFFF"/>
              </a:highlight>
              <a:latin typeface="+mj-lt"/>
              <a:ea typeface="Trebuchet MS"/>
              <a:cs typeface="Trebuchet MS"/>
              <a:sym typeface="Trebuchet MS"/>
            </a:endParaRPr>
          </a:p>
          <a:p>
            <a:pPr marL="457200" lvl="0" indent="-317500" algn="l" rtl="0">
              <a:lnSpc>
                <a:spcPct val="120000"/>
              </a:lnSpc>
              <a:spcBef>
                <a:spcPts val="0"/>
              </a:spcBef>
              <a:spcAft>
                <a:spcPts val="0"/>
              </a:spcAft>
              <a:buClr>
                <a:srgbClr val="3F3F3F"/>
              </a:buClr>
              <a:buSzPts val="1400"/>
              <a:buFont typeface="Trebuchet MS"/>
              <a:buChar char="●"/>
            </a:pPr>
            <a:r>
              <a:rPr lang="en" sz="1400" dirty="0">
                <a:solidFill>
                  <a:srgbClr val="3F3F3F"/>
                </a:solidFill>
                <a:highlight>
                  <a:srgbClr val="FFFFFF"/>
                </a:highlight>
                <a:latin typeface="+mj-lt"/>
                <a:ea typeface="Trebuchet MS"/>
                <a:cs typeface="Trebuchet MS"/>
                <a:sym typeface="Trebuchet MS"/>
              </a:rPr>
              <a:t>Supplements</a:t>
            </a:r>
            <a:endParaRPr sz="1400" dirty="0">
              <a:solidFill>
                <a:srgbClr val="3F3F3F"/>
              </a:solidFill>
              <a:highlight>
                <a:srgbClr val="FFFFFF"/>
              </a:highlight>
              <a:latin typeface="+mj-lt"/>
              <a:ea typeface="Trebuchet MS"/>
              <a:cs typeface="Trebuchet MS"/>
              <a:sym typeface="Trebuchet MS"/>
            </a:endParaRPr>
          </a:p>
          <a:p>
            <a:pPr marL="0" lvl="0" indent="0" algn="ctr" rtl="0">
              <a:spcBef>
                <a:spcPts val="0"/>
              </a:spcBef>
              <a:spcAft>
                <a:spcPts val="1200"/>
              </a:spcAft>
              <a:buNone/>
            </a:pPr>
            <a:endParaRPr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7"/>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dirty="0"/>
          </a:p>
          <a:p>
            <a:pPr marL="0" lvl="0" indent="0" algn="ctr" rtl="0">
              <a:spcBef>
                <a:spcPts val="0"/>
              </a:spcBef>
              <a:spcAft>
                <a:spcPts val="0"/>
              </a:spcAft>
              <a:buNone/>
            </a:pPr>
            <a:r>
              <a:rPr lang="en" sz="3600"/>
              <a:t>MOM SUPPORT</a:t>
            </a:r>
            <a:endParaRPr sz="3600" dirty="0"/>
          </a:p>
        </p:txBody>
      </p:sp>
      <p:sp>
        <p:nvSpPr>
          <p:cNvPr id="217" name="Google Shape;217;p37"/>
          <p:cNvSpPr txBox="1">
            <a:spLocks noGrp="1"/>
          </p:cNvSpPr>
          <p:nvPr>
            <p:ph type="subTitle" idx="1"/>
          </p:nvPr>
        </p:nvSpPr>
        <p:spPr>
          <a:xfrm>
            <a:off x="311300" y="2093325"/>
            <a:ext cx="3704400" cy="92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300"/>
              <a:t>LACTATION CONSULTANT</a:t>
            </a:r>
            <a:endParaRPr sz="3300" dirty="0"/>
          </a:p>
        </p:txBody>
      </p:sp>
      <p:sp>
        <p:nvSpPr>
          <p:cNvPr id="218" name="Google Shape;218;p37"/>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fontScale="85000" lnSpcReduction="20000"/>
          </a:bodyPr>
          <a:lstStyle/>
          <a:p>
            <a:pPr marL="342900" lvl="0" indent="-342900" algn="l" rtl="0">
              <a:lnSpc>
                <a:spcPct val="120000"/>
              </a:lnSpc>
              <a:spcBef>
                <a:spcPts val="0"/>
              </a:spcBef>
              <a:spcAft>
                <a:spcPts val="0"/>
              </a:spcAft>
              <a:buNone/>
            </a:pPr>
            <a:r>
              <a:rPr lang="en" sz="1800" dirty="0">
                <a:solidFill>
                  <a:srgbClr val="3F3F3F"/>
                </a:solidFill>
                <a:highlight>
                  <a:srgbClr val="FFFFFF"/>
                </a:highlight>
                <a:latin typeface="+mj-lt"/>
                <a:ea typeface="Trebuchet MS"/>
                <a:cs typeface="Trebuchet MS"/>
                <a:sym typeface="Trebuchet MS"/>
              </a:rPr>
              <a:t>Certified members of the health team who can provide knowledge and counseling in regards to breastfeeding.</a:t>
            </a:r>
            <a:endParaRPr sz="1800" dirty="0">
              <a:solidFill>
                <a:srgbClr val="3F3F3F"/>
              </a:solidFill>
              <a:highlight>
                <a:srgbClr val="FFFFFF"/>
              </a:highlight>
              <a:latin typeface="+mj-lt"/>
              <a:ea typeface="Trebuchet MS"/>
              <a:cs typeface="Trebuchet MS"/>
              <a:sym typeface="Trebuchet MS"/>
            </a:endParaRPr>
          </a:p>
          <a:p>
            <a:pPr marL="342900" lvl="0" indent="-342900" algn="l" rtl="0">
              <a:lnSpc>
                <a:spcPct val="120000"/>
              </a:lnSpc>
              <a:spcBef>
                <a:spcPts val="0"/>
              </a:spcBef>
              <a:spcAft>
                <a:spcPts val="0"/>
              </a:spcAft>
              <a:buNone/>
            </a:pPr>
            <a:endParaRPr sz="1800" dirty="0">
              <a:solidFill>
                <a:srgbClr val="3F3F3F"/>
              </a:solidFill>
              <a:highlight>
                <a:srgbClr val="FFFFFF"/>
              </a:highlight>
              <a:latin typeface="+mj-lt"/>
              <a:ea typeface="Trebuchet MS"/>
              <a:cs typeface="Trebuchet MS"/>
              <a:sym typeface="Trebuchet MS"/>
            </a:endParaRPr>
          </a:p>
          <a:p>
            <a:pPr marL="342900" lvl="0" indent="-342900" algn="l" rtl="0">
              <a:lnSpc>
                <a:spcPct val="120000"/>
              </a:lnSpc>
              <a:spcBef>
                <a:spcPts val="0"/>
              </a:spcBef>
              <a:spcAft>
                <a:spcPts val="0"/>
              </a:spcAft>
              <a:buNone/>
            </a:pPr>
            <a:r>
              <a:rPr lang="en" sz="1800" dirty="0">
                <a:solidFill>
                  <a:srgbClr val="3F3F3F"/>
                </a:solidFill>
                <a:highlight>
                  <a:srgbClr val="FFFFFF"/>
                </a:highlight>
                <a:latin typeface="+mj-lt"/>
                <a:ea typeface="Trebuchet MS"/>
                <a:cs typeface="Trebuchet MS"/>
                <a:sym typeface="Trebuchet MS"/>
              </a:rPr>
              <a:t>Access them through your local birthing center or even their own private practice.</a:t>
            </a:r>
            <a:endParaRPr sz="1800" dirty="0">
              <a:solidFill>
                <a:srgbClr val="3F3F3F"/>
              </a:solidFill>
              <a:highlight>
                <a:srgbClr val="FFFFFF"/>
              </a:highlight>
              <a:latin typeface="+mj-lt"/>
              <a:ea typeface="Trebuchet MS"/>
              <a:cs typeface="Trebuchet MS"/>
              <a:sym typeface="Trebuchet MS"/>
            </a:endParaRPr>
          </a:p>
          <a:p>
            <a:pPr marL="342900" lvl="0" indent="-342900" algn="l" rtl="0">
              <a:lnSpc>
                <a:spcPct val="120000"/>
              </a:lnSpc>
              <a:spcBef>
                <a:spcPts val="0"/>
              </a:spcBef>
              <a:spcAft>
                <a:spcPts val="0"/>
              </a:spcAft>
              <a:buNone/>
            </a:pPr>
            <a:endParaRPr sz="1800" dirty="0">
              <a:solidFill>
                <a:srgbClr val="3F3F3F"/>
              </a:solidFill>
              <a:highlight>
                <a:srgbClr val="FFFFFF"/>
              </a:highlight>
              <a:latin typeface="+mj-lt"/>
              <a:ea typeface="Trebuchet MS"/>
              <a:cs typeface="Trebuchet MS"/>
              <a:sym typeface="Trebuchet MS"/>
            </a:endParaRPr>
          </a:p>
          <a:p>
            <a:pPr marL="342900" lvl="0" indent="-342900" algn="l" rtl="0">
              <a:lnSpc>
                <a:spcPct val="120000"/>
              </a:lnSpc>
              <a:spcBef>
                <a:spcPts val="0"/>
              </a:spcBef>
              <a:spcAft>
                <a:spcPts val="0"/>
              </a:spcAft>
              <a:buNone/>
            </a:pPr>
            <a:r>
              <a:rPr lang="en" sz="1800" dirty="0">
                <a:solidFill>
                  <a:srgbClr val="3F3F3F"/>
                </a:solidFill>
                <a:highlight>
                  <a:srgbClr val="FFFFFF"/>
                </a:highlight>
                <a:latin typeface="+mj-lt"/>
                <a:ea typeface="Trebuchet MS"/>
                <a:cs typeface="Trebuchet MS"/>
                <a:sym typeface="Trebuchet MS"/>
              </a:rPr>
              <a:t>They will assist the mother with any issues/concerns she has with herself or the baby such as:</a:t>
            </a:r>
            <a:endParaRPr sz="1800" dirty="0">
              <a:solidFill>
                <a:srgbClr val="3F3F3F"/>
              </a:solidFill>
              <a:highlight>
                <a:srgbClr val="FFFFFF"/>
              </a:highlight>
              <a:latin typeface="+mj-lt"/>
              <a:ea typeface="Trebuchet MS"/>
              <a:cs typeface="Trebuchet MS"/>
              <a:sym typeface="Trebuchet MS"/>
            </a:endParaRPr>
          </a:p>
          <a:p>
            <a:pPr marL="457200" lvl="0" indent="-317182" algn="l" rtl="0">
              <a:lnSpc>
                <a:spcPct val="120000"/>
              </a:lnSpc>
              <a:spcBef>
                <a:spcPts val="0"/>
              </a:spcBef>
              <a:spcAft>
                <a:spcPts val="0"/>
              </a:spcAft>
              <a:buClr>
                <a:srgbClr val="3F3F3F"/>
              </a:buClr>
              <a:buSzPct val="100000"/>
              <a:buFont typeface="Trebuchet MS"/>
              <a:buChar char="●"/>
            </a:pPr>
            <a:r>
              <a:rPr lang="en" sz="1800" dirty="0">
                <a:solidFill>
                  <a:srgbClr val="3F3F3F"/>
                </a:solidFill>
                <a:highlight>
                  <a:srgbClr val="FFFFFF"/>
                </a:highlight>
                <a:latin typeface="+mj-lt"/>
                <a:ea typeface="Trebuchet MS"/>
                <a:cs typeface="Trebuchet MS"/>
                <a:sym typeface="Trebuchet MS"/>
              </a:rPr>
              <a:t>Sore nipples</a:t>
            </a:r>
            <a:endParaRPr sz="1800" dirty="0">
              <a:solidFill>
                <a:srgbClr val="3F3F3F"/>
              </a:solidFill>
              <a:highlight>
                <a:srgbClr val="FFFFFF"/>
              </a:highlight>
              <a:latin typeface="+mj-lt"/>
              <a:ea typeface="Trebuchet MS"/>
              <a:cs typeface="Trebuchet MS"/>
              <a:sym typeface="Trebuchet MS"/>
            </a:endParaRPr>
          </a:p>
          <a:p>
            <a:pPr marL="457200" lvl="0" indent="-317182" algn="l" rtl="0">
              <a:lnSpc>
                <a:spcPct val="120000"/>
              </a:lnSpc>
              <a:spcBef>
                <a:spcPts val="0"/>
              </a:spcBef>
              <a:spcAft>
                <a:spcPts val="0"/>
              </a:spcAft>
              <a:buClr>
                <a:srgbClr val="3F3F3F"/>
              </a:buClr>
              <a:buSzPct val="100000"/>
              <a:buFont typeface="Trebuchet MS"/>
              <a:buChar char="●"/>
            </a:pPr>
            <a:r>
              <a:rPr lang="en" sz="1800" dirty="0">
                <a:solidFill>
                  <a:srgbClr val="3F3F3F"/>
                </a:solidFill>
                <a:highlight>
                  <a:srgbClr val="FFFFFF"/>
                </a:highlight>
                <a:latin typeface="+mj-lt"/>
                <a:ea typeface="Trebuchet MS"/>
                <a:cs typeface="Trebuchet MS"/>
                <a:sym typeface="Trebuchet MS"/>
              </a:rPr>
              <a:t>Plugged ducts</a:t>
            </a:r>
            <a:endParaRPr sz="1800" dirty="0">
              <a:solidFill>
                <a:srgbClr val="3F3F3F"/>
              </a:solidFill>
              <a:highlight>
                <a:srgbClr val="FFFFFF"/>
              </a:highlight>
              <a:latin typeface="+mj-lt"/>
              <a:ea typeface="Trebuchet MS"/>
              <a:cs typeface="Trebuchet MS"/>
              <a:sym typeface="Trebuchet MS"/>
            </a:endParaRPr>
          </a:p>
          <a:p>
            <a:pPr marL="457200" lvl="0" indent="-317182" algn="l" rtl="0">
              <a:lnSpc>
                <a:spcPct val="120000"/>
              </a:lnSpc>
              <a:spcBef>
                <a:spcPts val="0"/>
              </a:spcBef>
              <a:spcAft>
                <a:spcPts val="0"/>
              </a:spcAft>
              <a:buClr>
                <a:srgbClr val="3F3F3F"/>
              </a:buClr>
              <a:buSzPct val="100000"/>
              <a:buFont typeface="Trebuchet MS"/>
              <a:buChar char="●"/>
            </a:pPr>
            <a:r>
              <a:rPr lang="en" sz="1800" dirty="0">
                <a:solidFill>
                  <a:srgbClr val="3F3F3F"/>
                </a:solidFill>
                <a:highlight>
                  <a:srgbClr val="FFFFFF"/>
                </a:highlight>
                <a:latin typeface="+mj-lt"/>
                <a:ea typeface="Trebuchet MS"/>
                <a:cs typeface="Trebuchet MS"/>
                <a:sym typeface="Trebuchet MS"/>
              </a:rPr>
              <a:t>Milk supply</a:t>
            </a:r>
            <a:endParaRPr sz="1800" dirty="0">
              <a:solidFill>
                <a:srgbClr val="3F3F3F"/>
              </a:solidFill>
              <a:highlight>
                <a:srgbClr val="FFFFFF"/>
              </a:highlight>
              <a:latin typeface="+mj-lt"/>
              <a:ea typeface="Trebuchet MS"/>
              <a:cs typeface="Trebuchet MS"/>
              <a:sym typeface="Trebuchet MS"/>
            </a:endParaRPr>
          </a:p>
          <a:p>
            <a:pPr marL="457200" lvl="0" indent="-317182" algn="l" rtl="0">
              <a:lnSpc>
                <a:spcPct val="120000"/>
              </a:lnSpc>
              <a:spcBef>
                <a:spcPts val="0"/>
              </a:spcBef>
              <a:spcAft>
                <a:spcPts val="0"/>
              </a:spcAft>
              <a:buClr>
                <a:srgbClr val="3F3F3F"/>
              </a:buClr>
              <a:buSzPct val="100000"/>
              <a:buFont typeface="Trebuchet MS"/>
              <a:buChar char="●"/>
            </a:pPr>
            <a:r>
              <a:rPr lang="en" sz="1800" dirty="0">
                <a:solidFill>
                  <a:srgbClr val="3F3F3F"/>
                </a:solidFill>
                <a:highlight>
                  <a:srgbClr val="FFFFFF"/>
                </a:highlight>
                <a:latin typeface="+mj-lt"/>
                <a:ea typeface="Trebuchet MS"/>
                <a:cs typeface="Trebuchet MS"/>
                <a:sym typeface="Trebuchet MS"/>
              </a:rPr>
              <a:t>Pumping</a:t>
            </a:r>
            <a:endParaRPr sz="1800" dirty="0">
              <a:solidFill>
                <a:srgbClr val="3F3F3F"/>
              </a:solidFill>
              <a:highlight>
                <a:srgbClr val="FFFFFF"/>
              </a:highlight>
              <a:latin typeface="+mj-lt"/>
              <a:ea typeface="Trebuchet MS"/>
              <a:cs typeface="Trebuchet MS"/>
              <a:sym typeface="Trebuchet MS"/>
            </a:endParaRPr>
          </a:p>
          <a:p>
            <a:pPr marL="457200" lvl="0" indent="-317182" algn="l" rtl="0">
              <a:lnSpc>
                <a:spcPct val="120000"/>
              </a:lnSpc>
              <a:spcBef>
                <a:spcPts val="0"/>
              </a:spcBef>
              <a:spcAft>
                <a:spcPts val="0"/>
              </a:spcAft>
              <a:buClr>
                <a:srgbClr val="3F3F3F"/>
              </a:buClr>
              <a:buSzPct val="100000"/>
              <a:buFont typeface="Trebuchet MS"/>
              <a:buChar char="●"/>
            </a:pPr>
            <a:r>
              <a:rPr lang="en" sz="1800" dirty="0">
                <a:solidFill>
                  <a:srgbClr val="3F3F3F"/>
                </a:solidFill>
                <a:highlight>
                  <a:srgbClr val="FFFFFF"/>
                </a:highlight>
                <a:latin typeface="+mj-lt"/>
                <a:ea typeface="Trebuchet MS"/>
                <a:cs typeface="Trebuchet MS"/>
                <a:sym typeface="Trebuchet MS"/>
              </a:rPr>
              <a:t>Nursing Position</a:t>
            </a:r>
            <a:endParaRPr sz="1800" dirty="0">
              <a:solidFill>
                <a:srgbClr val="3F3F3F"/>
              </a:solidFill>
              <a:highlight>
                <a:srgbClr val="FFFFFF"/>
              </a:highlight>
              <a:latin typeface="+mj-lt"/>
              <a:ea typeface="Trebuchet MS"/>
              <a:cs typeface="Trebuchet MS"/>
              <a:sym typeface="Trebuchet MS"/>
            </a:endParaRPr>
          </a:p>
          <a:p>
            <a:pPr marL="457200" lvl="0" indent="-317182" algn="l" rtl="0">
              <a:lnSpc>
                <a:spcPct val="120000"/>
              </a:lnSpc>
              <a:spcBef>
                <a:spcPts val="0"/>
              </a:spcBef>
              <a:spcAft>
                <a:spcPts val="0"/>
              </a:spcAft>
              <a:buClr>
                <a:srgbClr val="3F3F3F"/>
              </a:buClr>
              <a:buSzPct val="100000"/>
              <a:buFont typeface="Trebuchet MS"/>
              <a:buChar char="●"/>
            </a:pPr>
            <a:r>
              <a:rPr lang="en" sz="1800" dirty="0">
                <a:solidFill>
                  <a:srgbClr val="3F3F3F"/>
                </a:solidFill>
                <a:highlight>
                  <a:srgbClr val="FFFFFF"/>
                </a:highlight>
                <a:latin typeface="+mj-lt"/>
                <a:ea typeface="Trebuchet MS"/>
                <a:cs typeface="Trebuchet MS"/>
                <a:sym typeface="Trebuchet MS"/>
              </a:rPr>
              <a:t>Latching</a:t>
            </a:r>
            <a:endParaRPr sz="1800" dirty="0">
              <a:solidFill>
                <a:srgbClr val="3F3F3F"/>
              </a:solidFill>
              <a:highlight>
                <a:srgbClr val="FFFFFF"/>
              </a:highlight>
              <a:latin typeface="+mj-lt"/>
              <a:ea typeface="Trebuchet MS"/>
              <a:cs typeface="Trebuchet MS"/>
              <a:sym typeface="Trebuchet MS"/>
            </a:endParaRPr>
          </a:p>
          <a:p>
            <a:pPr marL="0" lvl="0" indent="0" algn="l" rtl="0">
              <a:spcBef>
                <a:spcPts val="0"/>
              </a:spcBef>
              <a:spcAft>
                <a:spcPts val="1200"/>
              </a:spcAft>
              <a:buNone/>
            </a:pP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38"/>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900"/>
              <a:t>MOM and CAREGIVER SUPPORT</a:t>
            </a:r>
            <a:endParaRPr sz="3900" dirty="0"/>
          </a:p>
        </p:txBody>
      </p:sp>
      <p:sp>
        <p:nvSpPr>
          <p:cNvPr id="224" name="Google Shape;224;p38"/>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100"/>
              <a:t>MAT/ COUNSELING</a:t>
            </a:r>
            <a:endParaRPr sz="3100" dirty="0"/>
          </a:p>
        </p:txBody>
      </p:sp>
      <p:sp>
        <p:nvSpPr>
          <p:cNvPr id="225" name="Google Shape;225;p38"/>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fontScale="85000" lnSpcReduction="20000"/>
          </a:bodyPr>
          <a:lstStyle/>
          <a:p>
            <a:pPr marL="342900" lvl="0" indent="-342900" algn="l" rtl="0">
              <a:lnSpc>
                <a:spcPct val="120000"/>
              </a:lnSpc>
              <a:spcBef>
                <a:spcPts val="0"/>
              </a:spcBef>
              <a:spcAft>
                <a:spcPts val="0"/>
              </a:spcAft>
              <a:buNone/>
            </a:pPr>
            <a:r>
              <a:rPr lang="en" sz="1800" dirty="0">
                <a:solidFill>
                  <a:srgbClr val="3F3F3F"/>
                </a:solidFill>
                <a:highlight>
                  <a:srgbClr val="FFFFFF"/>
                </a:highlight>
                <a:latin typeface="+mj-lt"/>
                <a:ea typeface="Trebuchet MS"/>
                <a:cs typeface="Trebuchet MS"/>
                <a:sym typeface="Trebuchet MS"/>
              </a:rPr>
              <a:t>Post Delivery MAT:</a:t>
            </a:r>
            <a:endParaRPr sz="1800" dirty="0">
              <a:solidFill>
                <a:srgbClr val="3F3F3F"/>
              </a:solidFill>
              <a:highlight>
                <a:srgbClr val="FFFFFF"/>
              </a:highlight>
              <a:latin typeface="+mj-lt"/>
              <a:ea typeface="Trebuchet MS"/>
              <a:cs typeface="Trebuchet MS"/>
              <a:sym typeface="Trebuchet MS"/>
            </a:endParaRPr>
          </a:p>
          <a:p>
            <a:pPr marL="457200" lvl="0" indent="-317182" algn="l" rtl="0">
              <a:lnSpc>
                <a:spcPct val="120000"/>
              </a:lnSpc>
              <a:spcBef>
                <a:spcPts val="0"/>
              </a:spcBef>
              <a:spcAft>
                <a:spcPts val="0"/>
              </a:spcAft>
              <a:buClr>
                <a:srgbClr val="3F3F3F"/>
              </a:buClr>
              <a:buSzPct val="100000"/>
              <a:buFont typeface="Trebuchet MS"/>
              <a:buChar char="●"/>
            </a:pPr>
            <a:r>
              <a:rPr lang="en" sz="1800" dirty="0">
                <a:solidFill>
                  <a:srgbClr val="3F3F3F"/>
                </a:solidFill>
                <a:highlight>
                  <a:srgbClr val="FFFFFF"/>
                </a:highlight>
                <a:latin typeface="+mj-lt"/>
                <a:ea typeface="Trebuchet MS"/>
                <a:cs typeface="Trebuchet MS"/>
                <a:sym typeface="Trebuchet MS"/>
              </a:rPr>
              <a:t>Methadone:  Patient continues daily transfer to NTP, or depending on local arrangements unit dosing may be provided by NTP for onsite daily administration; Addiction Specialist may consider changing to buprenorphine after delivery</a:t>
            </a:r>
            <a:endParaRPr sz="1800" dirty="0">
              <a:solidFill>
                <a:srgbClr val="3F3F3F"/>
              </a:solidFill>
              <a:highlight>
                <a:srgbClr val="FFFFFF"/>
              </a:highlight>
              <a:latin typeface="+mj-lt"/>
              <a:ea typeface="Trebuchet MS"/>
              <a:cs typeface="Trebuchet MS"/>
              <a:sym typeface="Trebuchet MS"/>
            </a:endParaRPr>
          </a:p>
          <a:p>
            <a:pPr marL="914400" lvl="0" indent="0" algn="l" rtl="0">
              <a:lnSpc>
                <a:spcPct val="120000"/>
              </a:lnSpc>
              <a:spcBef>
                <a:spcPts val="0"/>
              </a:spcBef>
              <a:spcAft>
                <a:spcPts val="0"/>
              </a:spcAft>
              <a:buNone/>
            </a:pPr>
            <a:endParaRPr sz="1800" dirty="0">
              <a:solidFill>
                <a:srgbClr val="3F3F3F"/>
              </a:solidFill>
              <a:highlight>
                <a:srgbClr val="FFFFFF"/>
              </a:highlight>
              <a:latin typeface="+mj-lt"/>
              <a:ea typeface="Trebuchet MS"/>
              <a:cs typeface="Trebuchet MS"/>
              <a:sym typeface="Trebuchet MS"/>
            </a:endParaRPr>
          </a:p>
          <a:p>
            <a:pPr marL="457200" lvl="0" indent="-317182" algn="l" rtl="0">
              <a:lnSpc>
                <a:spcPct val="120000"/>
              </a:lnSpc>
              <a:spcBef>
                <a:spcPts val="0"/>
              </a:spcBef>
              <a:spcAft>
                <a:spcPts val="0"/>
              </a:spcAft>
              <a:buClr>
                <a:srgbClr val="3F3F3F"/>
              </a:buClr>
              <a:buSzPct val="100000"/>
              <a:buFont typeface="Trebuchet MS"/>
              <a:buChar char="●"/>
            </a:pPr>
            <a:r>
              <a:rPr lang="en" sz="1800" dirty="0">
                <a:solidFill>
                  <a:srgbClr val="3F3F3F"/>
                </a:solidFill>
                <a:highlight>
                  <a:srgbClr val="FFFFFF"/>
                </a:highlight>
                <a:latin typeface="+mj-lt"/>
                <a:ea typeface="Trebuchet MS"/>
                <a:cs typeface="Trebuchet MS"/>
                <a:sym typeface="Trebuchet MS"/>
              </a:rPr>
              <a:t>Buprenorphine: Addiction Specialist prescribes buprenorphine and transitions to buprenorphine/naloxone</a:t>
            </a:r>
            <a:endParaRPr sz="1800" dirty="0">
              <a:solidFill>
                <a:srgbClr val="3F3F3F"/>
              </a:solidFill>
              <a:highlight>
                <a:srgbClr val="FFFFFF"/>
              </a:highlight>
              <a:latin typeface="+mj-lt"/>
              <a:ea typeface="Trebuchet MS"/>
              <a:cs typeface="Trebuchet MS"/>
              <a:sym typeface="Trebuchet MS"/>
            </a:endParaRPr>
          </a:p>
          <a:p>
            <a:pPr marL="914400" lvl="0" indent="0" algn="l" rtl="0">
              <a:lnSpc>
                <a:spcPct val="120000"/>
              </a:lnSpc>
              <a:spcBef>
                <a:spcPts val="0"/>
              </a:spcBef>
              <a:spcAft>
                <a:spcPts val="0"/>
              </a:spcAft>
              <a:buNone/>
            </a:pPr>
            <a:endParaRPr sz="1800" dirty="0">
              <a:solidFill>
                <a:srgbClr val="3F3F3F"/>
              </a:solidFill>
              <a:highlight>
                <a:srgbClr val="FFFFFF"/>
              </a:highlight>
              <a:latin typeface="+mj-lt"/>
              <a:ea typeface="Trebuchet MS"/>
              <a:cs typeface="Trebuchet MS"/>
              <a:sym typeface="Trebuchet MS"/>
            </a:endParaRPr>
          </a:p>
          <a:p>
            <a:pPr marL="457200" lvl="0" indent="-317182" algn="l" rtl="0">
              <a:lnSpc>
                <a:spcPct val="120000"/>
              </a:lnSpc>
              <a:spcBef>
                <a:spcPts val="0"/>
              </a:spcBef>
              <a:spcAft>
                <a:spcPts val="0"/>
              </a:spcAft>
              <a:buClr>
                <a:srgbClr val="3F3F3F"/>
              </a:buClr>
              <a:buSzPct val="100000"/>
              <a:buFont typeface="Trebuchet MS"/>
              <a:buChar char="●"/>
            </a:pPr>
            <a:r>
              <a:rPr lang="en" sz="1800" dirty="0">
                <a:solidFill>
                  <a:srgbClr val="3F3F3F"/>
                </a:solidFill>
                <a:highlight>
                  <a:srgbClr val="FFFFFF"/>
                </a:highlight>
                <a:latin typeface="+mj-lt"/>
                <a:ea typeface="Trebuchet MS"/>
                <a:cs typeface="Trebuchet MS"/>
                <a:sym typeface="Trebuchet MS"/>
              </a:rPr>
              <a:t>Maintain PREGNANCY Medical Classification Chrono (MCC) for 6 weeks</a:t>
            </a:r>
            <a:endParaRPr sz="1800" dirty="0">
              <a:solidFill>
                <a:srgbClr val="3F3F3F"/>
              </a:solidFill>
              <a:highlight>
                <a:srgbClr val="FFFFFF"/>
              </a:highlight>
              <a:latin typeface="+mj-lt"/>
              <a:ea typeface="Trebuchet MS"/>
              <a:cs typeface="Trebuchet MS"/>
              <a:sym typeface="Trebuchet MS"/>
            </a:endParaRPr>
          </a:p>
          <a:p>
            <a:pPr marL="0" lvl="0" indent="0" algn="l" rtl="0">
              <a:spcBef>
                <a:spcPts val="0"/>
              </a:spcBef>
              <a:spcAft>
                <a:spcPts val="1200"/>
              </a:spcAft>
              <a:buNone/>
            </a:pP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39"/>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000"/>
              <a:t>CAREGIVER SUPPORT</a:t>
            </a:r>
            <a:endParaRPr sz="4000" dirty="0"/>
          </a:p>
        </p:txBody>
      </p:sp>
      <p:sp>
        <p:nvSpPr>
          <p:cNvPr id="231" name="Google Shape;231;p39"/>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900"/>
              <a:t>FOSTER CARE/ ADOPTION AGENCY</a:t>
            </a:r>
            <a:endParaRPr sz="2900" dirty="0"/>
          </a:p>
        </p:txBody>
      </p:sp>
      <p:sp>
        <p:nvSpPr>
          <p:cNvPr id="232" name="Google Shape;232;p39"/>
          <p:cNvSpPr txBox="1">
            <a:spLocks noGrp="1"/>
          </p:cNvSpPr>
          <p:nvPr>
            <p:ph type="body" idx="2"/>
          </p:nvPr>
        </p:nvSpPr>
        <p:spPr>
          <a:xfrm>
            <a:off x="5574200" y="1814700"/>
            <a:ext cx="3954000" cy="41115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sz="1800" dirty="0">
                <a:latin typeface="+mj-lt"/>
              </a:rPr>
              <a:t>Financial Assistance</a:t>
            </a:r>
            <a:endParaRPr sz="1800" dirty="0">
              <a:latin typeface="+mj-lt"/>
            </a:endParaRPr>
          </a:p>
          <a:p>
            <a:pPr marL="457200" lvl="0" indent="-342900" algn="l" rtl="0">
              <a:spcBef>
                <a:spcPts val="0"/>
              </a:spcBef>
              <a:spcAft>
                <a:spcPts val="0"/>
              </a:spcAft>
              <a:buSzPts val="1800"/>
              <a:buChar char="●"/>
            </a:pPr>
            <a:r>
              <a:rPr lang="en" sz="1800" dirty="0">
                <a:latin typeface="+mj-lt"/>
              </a:rPr>
              <a:t>Medical Assistance </a:t>
            </a:r>
            <a:endParaRPr sz="1800" dirty="0">
              <a:latin typeface="+mj-lt"/>
            </a:endParaRPr>
          </a:p>
          <a:p>
            <a:pPr marL="457200" lvl="0" indent="-342900" algn="l" rtl="0">
              <a:spcBef>
                <a:spcPts val="0"/>
              </a:spcBef>
              <a:spcAft>
                <a:spcPts val="0"/>
              </a:spcAft>
              <a:buSzPts val="1800"/>
              <a:buChar char="●"/>
            </a:pPr>
            <a:r>
              <a:rPr lang="en" sz="1800" dirty="0">
                <a:latin typeface="+mj-lt"/>
              </a:rPr>
              <a:t>Respite Care</a:t>
            </a:r>
            <a:endParaRPr sz="1800" dirty="0">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40"/>
          <p:cNvSpPr txBox="1">
            <a:spLocks noGrp="1"/>
          </p:cNvSpPr>
          <p:nvPr>
            <p:ph type="title"/>
          </p:nvPr>
        </p:nvSpPr>
        <p:spPr>
          <a:xfrm>
            <a:off x="222350" y="996675"/>
            <a:ext cx="3704400" cy="2049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500"/>
              <a:t>INFANT SUPPORT</a:t>
            </a:r>
            <a:r>
              <a:rPr lang="en" sz="4500"/>
              <a:t> </a:t>
            </a:r>
            <a:endParaRPr sz="4500" dirty="0"/>
          </a:p>
        </p:txBody>
      </p:sp>
      <p:sp>
        <p:nvSpPr>
          <p:cNvPr id="238" name="Google Shape;238;p40"/>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000"/>
              <a:t>PEDIATRICIAN</a:t>
            </a:r>
            <a:endParaRPr sz="3000" dirty="0"/>
          </a:p>
        </p:txBody>
      </p:sp>
      <p:sp>
        <p:nvSpPr>
          <p:cNvPr id="239" name="Google Shape;239;p40"/>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fontScale="70000" lnSpcReduction="20000"/>
          </a:bodyPr>
          <a:lstStyle/>
          <a:p>
            <a:pPr marL="457200" lvl="0" indent="-317500" algn="l" rtl="0">
              <a:lnSpc>
                <a:spcPct val="120000"/>
              </a:lnSpc>
              <a:spcBef>
                <a:spcPts val="0"/>
              </a:spcBef>
              <a:spcAft>
                <a:spcPts val="0"/>
              </a:spcAft>
              <a:buClr>
                <a:srgbClr val="3F3F3F"/>
              </a:buClr>
              <a:buSzPct val="100000"/>
              <a:buFont typeface="Trebuchet MS"/>
              <a:buChar char="●"/>
            </a:pPr>
            <a:r>
              <a:rPr lang="en" sz="2000" dirty="0">
                <a:solidFill>
                  <a:srgbClr val="3F3F3F"/>
                </a:solidFill>
                <a:highlight>
                  <a:srgbClr val="FFFFFF"/>
                </a:highlight>
                <a:latin typeface="+mj-lt"/>
                <a:ea typeface="Trebuchet MS"/>
                <a:cs typeface="Trebuchet MS"/>
                <a:sym typeface="Trebuchet MS"/>
              </a:rPr>
              <a:t>Infant should have a follow up appointment within the 1st week after discharge from the hospital</a:t>
            </a:r>
            <a:endParaRPr sz="2000" dirty="0">
              <a:solidFill>
                <a:srgbClr val="3F3F3F"/>
              </a:solidFill>
              <a:highlight>
                <a:srgbClr val="FFFFFF"/>
              </a:highlight>
              <a:latin typeface="+mj-lt"/>
              <a:ea typeface="Trebuchet MS"/>
              <a:cs typeface="Trebuchet MS"/>
              <a:sym typeface="Trebuchet MS"/>
            </a:endParaRPr>
          </a:p>
          <a:p>
            <a:pPr marL="457200" lvl="0" indent="0" algn="l" rtl="0">
              <a:lnSpc>
                <a:spcPct val="120000"/>
              </a:lnSpc>
              <a:spcBef>
                <a:spcPts val="0"/>
              </a:spcBef>
              <a:spcAft>
                <a:spcPts val="0"/>
              </a:spcAft>
              <a:buNone/>
            </a:pPr>
            <a:endParaRPr sz="2000" dirty="0">
              <a:solidFill>
                <a:srgbClr val="3F3F3F"/>
              </a:solidFill>
              <a:highlight>
                <a:srgbClr val="FFFFFF"/>
              </a:highlight>
              <a:latin typeface="+mj-lt"/>
              <a:ea typeface="Trebuchet MS"/>
              <a:cs typeface="Trebuchet MS"/>
              <a:sym typeface="Trebuchet MS"/>
            </a:endParaRPr>
          </a:p>
          <a:p>
            <a:pPr marL="457200" lvl="0" indent="-317500" algn="l" rtl="0">
              <a:lnSpc>
                <a:spcPct val="120000"/>
              </a:lnSpc>
              <a:spcBef>
                <a:spcPts val="0"/>
              </a:spcBef>
              <a:spcAft>
                <a:spcPts val="0"/>
              </a:spcAft>
              <a:buClr>
                <a:srgbClr val="3F3F3F"/>
              </a:buClr>
              <a:buSzPct val="100000"/>
              <a:buFont typeface="Trebuchet MS"/>
              <a:buChar char="●"/>
            </a:pPr>
            <a:r>
              <a:rPr lang="en" sz="2000" dirty="0">
                <a:solidFill>
                  <a:srgbClr val="3F3F3F"/>
                </a:solidFill>
                <a:highlight>
                  <a:srgbClr val="FFFFFF"/>
                </a:highlight>
                <a:latin typeface="+mj-lt"/>
                <a:ea typeface="Trebuchet MS"/>
                <a:cs typeface="Trebuchet MS"/>
                <a:sym typeface="Trebuchet MS"/>
              </a:rPr>
              <a:t>Follow up check up:</a:t>
            </a:r>
            <a:endParaRPr sz="2000" dirty="0">
              <a:solidFill>
                <a:srgbClr val="3F3F3F"/>
              </a:solidFill>
              <a:highlight>
                <a:srgbClr val="FFFFFF"/>
              </a:highlight>
              <a:latin typeface="+mj-lt"/>
              <a:ea typeface="Trebuchet MS"/>
              <a:cs typeface="Trebuchet MS"/>
              <a:sym typeface="Trebuchet MS"/>
            </a:endParaRPr>
          </a:p>
          <a:p>
            <a:pPr marL="457200" lvl="0" indent="0" algn="l" rtl="0">
              <a:lnSpc>
                <a:spcPct val="120000"/>
              </a:lnSpc>
              <a:spcBef>
                <a:spcPts val="0"/>
              </a:spcBef>
              <a:spcAft>
                <a:spcPts val="0"/>
              </a:spcAft>
              <a:buNone/>
            </a:pPr>
            <a:r>
              <a:rPr lang="en" sz="2000" dirty="0">
                <a:solidFill>
                  <a:srgbClr val="3F3F3F"/>
                </a:solidFill>
                <a:highlight>
                  <a:srgbClr val="FFFFFF"/>
                </a:highlight>
                <a:latin typeface="+mj-lt"/>
                <a:ea typeface="Trebuchet MS"/>
                <a:cs typeface="Trebuchet MS"/>
                <a:sym typeface="Trebuchet MS"/>
              </a:rPr>
              <a:t>Weight, length, and head circumference</a:t>
            </a:r>
            <a:endParaRPr sz="2000" dirty="0">
              <a:solidFill>
                <a:srgbClr val="3F3F3F"/>
              </a:solidFill>
              <a:highlight>
                <a:srgbClr val="FFFFFF"/>
              </a:highlight>
              <a:latin typeface="+mj-lt"/>
              <a:ea typeface="Trebuchet MS"/>
              <a:cs typeface="Trebuchet MS"/>
              <a:sym typeface="Trebuchet MS"/>
            </a:endParaRPr>
          </a:p>
          <a:p>
            <a:pPr marL="914400" lvl="0" indent="0" algn="l" rtl="0">
              <a:lnSpc>
                <a:spcPct val="120000"/>
              </a:lnSpc>
              <a:spcBef>
                <a:spcPts val="0"/>
              </a:spcBef>
              <a:spcAft>
                <a:spcPts val="0"/>
              </a:spcAft>
              <a:buNone/>
            </a:pPr>
            <a:endParaRPr sz="1200" dirty="0">
              <a:solidFill>
                <a:srgbClr val="000000"/>
              </a:solidFill>
              <a:highlight>
                <a:srgbClr val="FFFFFF"/>
              </a:highlight>
              <a:latin typeface="+mj-lt"/>
            </a:endParaRPr>
          </a:p>
          <a:p>
            <a:pPr marL="457200" lvl="0" indent="-317500" algn="l" rtl="0">
              <a:lnSpc>
                <a:spcPct val="120000"/>
              </a:lnSpc>
              <a:spcBef>
                <a:spcPts val="0"/>
              </a:spcBef>
              <a:spcAft>
                <a:spcPts val="0"/>
              </a:spcAft>
              <a:buClr>
                <a:srgbClr val="3F3F3F"/>
              </a:buClr>
              <a:buSzPct val="100000"/>
              <a:buFont typeface="Trebuchet MS"/>
              <a:buChar char="●"/>
            </a:pPr>
            <a:r>
              <a:rPr lang="en" sz="2000" dirty="0">
                <a:solidFill>
                  <a:srgbClr val="3F3F3F"/>
                </a:solidFill>
                <a:highlight>
                  <a:srgbClr val="FFFFFF"/>
                </a:highlight>
                <a:latin typeface="+mj-lt"/>
                <a:ea typeface="Trebuchet MS"/>
                <a:cs typeface="Trebuchet MS"/>
                <a:sym typeface="Trebuchet MS"/>
              </a:rPr>
              <a:t>The Pediatrician will do routine developmental screenings as well as the ASQ-3 (Ages and Stages Questionnaire). These screenings are completed every 3-4 months.</a:t>
            </a:r>
            <a:endParaRPr sz="2000" dirty="0">
              <a:solidFill>
                <a:srgbClr val="3F3F3F"/>
              </a:solidFill>
              <a:highlight>
                <a:srgbClr val="FFFFFF"/>
              </a:highlight>
              <a:latin typeface="+mj-lt"/>
              <a:ea typeface="Trebuchet MS"/>
              <a:cs typeface="Trebuchet MS"/>
              <a:sym typeface="Trebuchet MS"/>
            </a:endParaRPr>
          </a:p>
          <a:p>
            <a:pPr marL="457200" lvl="0" indent="0" algn="l" rtl="0">
              <a:lnSpc>
                <a:spcPct val="120000"/>
              </a:lnSpc>
              <a:spcBef>
                <a:spcPts val="0"/>
              </a:spcBef>
              <a:spcAft>
                <a:spcPts val="0"/>
              </a:spcAft>
              <a:buNone/>
            </a:pPr>
            <a:endParaRPr sz="2000" dirty="0">
              <a:solidFill>
                <a:srgbClr val="3F3F3F"/>
              </a:solidFill>
              <a:highlight>
                <a:srgbClr val="FFFFFF"/>
              </a:highlight>
              <a:latin typeface="+mj-lt"/>
              <a:ea typeface="Trebuchet MS"/>
              <a:cs typeface="Trebuchet MS"/>
              <a:sym typeface="Trebuchet MS"/>
            </a:endParaRPr>
          </a:p>
          <a:p>
            <a:pPr marL="457200" lvl="0" indent="-317500" algn="l" rtl="0">
              <a:lnSpc>
                <a:spcPct val="120000"/>
              </a:lnSpc>
              <a:spcBef>
                <a:spcPts val="0"/>
              </a:spcBef>
              <a:spcAft>
                <a:spcPts val="0"/>
              </a:spcAft>
              <a:buClr>
                <a:srgbClr val="3F3F3F"/>
              </a:buClr>
              <a:buSzPct val="100000"/>
              <a:buFont typeface="Trebuchet MS"/>
              <a:buChar char="●"/>
            </a:pPr>
            <a:r>
              <a:rPr lang="en" sz="2000" dirty="0">
                <a:solidFill>
                  <a:srgbClr val="3F3F3F"/>
                </a:solidFill>
                <a:highlight>
                  <a:srgbClr val="FFFFFF"/>
                </a:highlight>
                <a:latin typeface="+mj-lt"/>
                <a:ea typeface="Trebuchet MS"/>
                <a:cs typeface="Trebuchet MS"/>
                <a:sym typeface="Trebuchet MS"/>
              </a:rPr>
              <a:t>Based on results of the screenings, will the Pediatrician then refer the infant to a specialist who can follow up with additional testing needed.</a:t>
            </a:r>
            <a:endParaRPr sz="2000" dirty="0">
              <a:solidFill>
                <a:srgbClr val="3F3F3F"/>
              </a:solidFill>
              <a:highlight>
                <a:srgbClr val="FFFFFF"/>
              </a:highlight>
              <a:latin typeface="+mj-lt"/>
              <a:ea typeface="Trebuchet MS"/>
              <a:cs typeface="Trebuchet MS"/>
              <a:sym typeface="Trebuchet MS"/>
            </a:endParaRPr>
          </a:p>
          <a:p>
            <a:pPr marL="0" lvl="0" indent="0" algn="l" rtl="0">
              <a:spcBef>
                <a:spcPts val="0"/>
              </a:spcBef>
              <a:spcAft>
                <a:spcPts val="1200"/>
              </a:spcAft>
              <a:buNone/>
            </a:pP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41"/>
          <p:cNvSpPr txBox="1">
            <a:spLocks noGrp="1"/>
          </p:cNvSpPr>
          <p:nvPr>
            <p:ph type="title"/>
          </p:nvPr>
        </p:nvSpPr>
        <p:spPr>
          <a:xfrm>
            <a:off x="311700" y="1685475"/>
            <a:ext cx="8520600" cy="2809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500"/>
              <a:t>INFANT SUPPORT</a:t>
            </a:r>
            <a:endParaRPr sz="4500" dirty="0"/>
          </a:p>
          <a:p>
            <a:pPr marL="0" lvl="0" indent="0" algn="ctr" rtl="0">
              <a:spcBef>
                <a:spcPts val="0"/>
              </a:spcBef>
              <a:spcAft>
                <a:spcPts val="0"/>
              </a:spcAft>
              <a:buNone/>
            </a:pPr>
            <a:r>
              <a:rPr lang="en" sz="4500"/>
              <a:t>NEONATOLOGIST</a:t>
            </a:r>
            <a:endParaRPr sz="4500" dirty="0"/>
          </a:p>
        </p:txBody>
      </p:sp>
      <p:sp>
        <p:nvSpPr>
          <p:cNvPr id="245" name="Google Shape;245;p41"/>
          <p:cNvSpPr txBox="1">
            <a:spLocks noGrp="1"/>
          </p:cNvSpPr>
          <p:nvPr>
            <p:ph type="subTitle" idx="4294967295"/>
          </p:nvPr>
        </p:nvSpPr>
        <p:spPr>
          <a:xfrm>
            <a:off x="304800" y="2626725"/>
            <a:ext cx="3704400" cy="9267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1200"/>
              </a:spcAft>
              <a:buNone/>
            </a:pPr>
            <a:r>
              <a:rPr lang="en" sz="3500"/>
              <a:t> </a:t>
            </a:r>
            <a:endParaRPr sz="3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IMPACT WV Goals  </a:t>
            </a:r>
            <a:endParaRPr dirty="0"/>
          </a:p>
        </p:txBody>
      </p:sp>
      <p:sp>
        <p:nvSpPr>
          <p:cNvPr id="79" name="Google Shape;79;p15"/>
          <p:cNvSpPr txBox="1">
            <a:spLocks noGrp="1"/>
          </p:cNvSpPr>
          <p:nvPr>
            <p:ph type="body" idx="1"/>
          </p:nvPr>
        </p:nvSpPr>
        <p:spPr>
          <a:xfrm>
            <a:off x="311725" y="1296150"/>
            <a:ext cx="8756100" cy="3076200"/>
          </a:xfrm>
          <a:prstGeom prst="rect">
            <a:avLst/>
          </a:prstGeom>
        </p:spPr>
        <p:txBody>
          <a:bodyPr spcFirstLastPara="1" wrap="square" lIns="91425" tIns="91425" rIns="91425" bIns="91425" anchor="t" anchorCtr="0">
            <a:noAutofit/>
          </a:bodyPr>
          <a:lstStyle/>
          <a:p>
            <a:pPr marL="457200" lvl="0" indent="-304800" algn="l" rtl="0">
              <a:lnSpc>
                <a:spcPct val="105000"/>
              </a:lnSpc>
              <a:spcBef>
                <a:spcPts val="1000"/>
              </a:spcBef>
              <a:spcAft>
                <a:spcPts val="0"/>
              </a:spcAft>
              <a:buClr>
                <a:srgbClr val="404040"/>
              </a:buClr>
              <a:buSzPts val="1200"/>
              <a:buFont typeface="Arial"/>
              <a:buChar char="●"/>
            </a:pPr>
            <a:r>
              <a:rPr lang="en" dirty="0">
                <a:solidFill>
                  <a:srgbClr val="404040"/>
                </a:solidFill>
                <a:latin typeface="Arial"/>
                <a:ea typeface="Arial"/>
                <a:cs typeface="Arial"/>
                <a:sym typeface="Arial"/>
              </a:rPr>
              <a:t>The goal of IMPACT WV is to provide services shown to work for parents and children (birth to age 3) and create economic opportunities for their families at the same time. This includes:</a:t>
            </a:r>
            <a:endParaRPr dirty="0">
              <a:solidFill>
                <a:srgbClr val="404040"/>
              </a:solidFill>
              <a:latin typeface="Arial"/>
              <a:ea typeface="Arial"/>
              <a:cs typeface="Arial"/>
              <a:sym typeface="Arial"/>
            </a:endParaRPr>
          </a:p>
          <a:p>
            <a:pPr marL="457200" lvl="0" indent="0" algn="l" rtl="0">
              <a:lnSpc>
                <a:spcPct val="105000"/>
              </a:lnSpc>
              <a:spcBef>
                <a:spcPts val="1000"/>
              </a:spcBef>
              <a:spcAft>
                <a:spcPts val="0"/>
              </a:spcAft>
              <a:buNone/>
            </a:pPr>
            <a:endParaRPr dirty="0">
              <a:solidFill>
                <a:srgbClr val="404040"/>
              </a:solidFill>
              <a:latin typeface="Arial"/>
              <a:ea typeface="Arial"/>
              <a:cs typeface="Arial"/>
              <a:sym typeface="Arial"/>
            </a:endParaRPr>
          </a:p>
          <a:p>
            <a:pPr marL="457200" lvl="0" indent="-304800" algn="l" rtl="0">
              <a:lnSpc>
                <a:spcPct val="105000"/>
              </a:lnSpc>
              <a:spcBef>
                <a:spcPts val="1000"/>
              </a:spcBef>
              <a:spcAft>
                <a:spcPts val="0"/>
              </a:spcAft>
              <a:buClr>
                <a:srgbClr val="404040"/>
              </a:buClr>
              <a:buSzPts val="1200"/>
              <a:buFont typeface="Arial"/>
              <a:buChar char="●"/>
            </a:pPr>
            <a:r>
              <a:rPr lang="en" dirty="0">
                <a:solidFill>
                  <a:srgbClr val="404040"/>
                </a:solidFill>
                <a:latin typeface="Arial"/>
                <a:ea typeface="Arial"/>
                <a:cs typeface="Arial"/>
                <a:sym typeface="Arial"/>
              </a:rPr>
              <a:t>Ensuring that rural children and their families can access critical health, development, education, and family services that are coordinated;</a:t>
            </a:r>
            <a:endParaRPr dirty="0">
              <a:solidFill>
                <a:srgbClr val="404040"/>
              </a:solidFill>
              <a:latin typeface="Arial"/>
              <a:ea typeface="Arial"/>
              <a:cs typeface="Arial"/>
              <a:sym typeface="Arial"/>
            </a:endParaRPr>
          </a:p>
          <a:p>
            <a:pPr marL="457200" lvl="0" indent="0" algn="l" rtl="0">
              <a:lnSpc>
                <a:spcPct val="105000"/>
              </a:lnSpc>
              <a:spcBef>
                <a:spcPts val="1000"/>
              </a:spcBef>
              <a:spcAft>
                <a:spcPts val="0"/>
              </a:spcAft>
              <a:buSzPts val="440"/>
              <a:buNone/>
            </a:pPr>
            <a:endParaRPr dirty="0">
              <a:solidFill>
                <a:srgbClr val="404040"/>
              </a:solidFill>
              <a:latin typeface="Arial"/>
              <a:ea typeface="Arial"/>
              <a:cs typeface="Arial"/>
              <a:sym typeface="Arial"/>
            </a:endParaRPr>
          </a:p>
          <a:p>
            <a:pPr marL="457200" lvl="0" indent="-304800" algn="l" rtl="0">
              <a:lnSpc>
                <a:spcPct val="105000"/>
              </a:lnSpc>
              <a:spcBef>
                <a:spcPts val="1000"/>
              </a:spcBef>
              <a:spcAft>
                <a:spcPts val="0"/>
              </a:spcAft>
              <a:buClr>
                <a:srgbClr val="404040"/>
              </a:buClr>
              <a:buSzPts val="1200"/>
              <a:buFont typeface="Arial"/>
              <a:buChar char="●"/>
            </a:pPr>
            <a:r>
              <a:rPr lang="en" dirty="0">
                <a:solidFill>
                  <a:srgbClr val="404040"/>
                </a:solidFill>
                <a:latin typeface="Arial"/>
                <a:ea typeface="Arial"/>
                <a:cs typeface="Arial"/>
                <a:sym typeface="Arial"/>
              </a:rPr>
              <a:t>Improving early identification and intervention for high-risk families who have experienced events related to depression and other mental health issues, substance use, limited resources (e.g., housing, utilities), and violence; </a:t>
            </a:r>
            <a:endParaRPr dirty="0">
              <a:solidFill>
                <a:srgbClr val="404040"/>
              </a:solidFill>
              <a:latin typeface="Arial"/>
              <a:ea typeface="Arial"/>
              <a:cs typeface="Arial"/>
              <a:sym typeface="Arial"/>
            </a:endParaRPr>
          </a:p>
          <a:p>
            <a:pPr marL="0" lvl="0" indent="0" algn="l" rtl="0">
              <a:lnSpc>
                <a:spcPct val="105000"/>
              </a:lnSpc>
              <a:spcBef>
                <a:spcPts val="1000"/>
              </a:spcBef>
              <a:spcAft>
                <a:spcPts val="0"/>
              </a:spcAft>
              <a:buSzPts val="440"/>
              <a:buNone/>
            </a:pPr>
            <a:endParaRPr dirty="0">
              <a:solidFill>
                <a:srgbClr val="404040"/>
              </a:solidFill>
              <a:latin typeface="Arial"/>
              <a:ea typeface="Arial"/>
              <a:cs typeface="Arial"/>
              <a:sym typeface="Arial"/>
            </a:endParaRPr>
          </a:p>
          <a:p>
            <a:pPr marL="457200" lvl="0" indent="-304800" algn="l" rtl="0">
              <a:lnSpc>
                <a:spcPct val="105000"/>
              </a:lnSpc>
              <a:spcBef>
                <a:spcPts val="1000"/>
              </a:spcBef>
              <a:spcAft>
                <a:spcPts val="0"/>
              </a:spcAft>
              <a:buClr>
                <a:srgbClr val="404040"/>
              </a:buClr>
              <a:buSzPts val="1200"/>
              <a:buFont typeface="Arial"/>
              <a:buChar char="●"/>
            </a:pPr>
            <a:r>
              <a:rPr lang="en" dirty="0">
                <a:solidFill>
                  <a:srgbClr val="404040"/>
                </a:solidFill>
                <a:latin typeface="Arial"/>
                <a:ea typeface="Arial"/>
                <a:cs typeface="Arial"/>
                <a:sym typeface="Arial"/>
              </a:rPr>
              <a:t>Developing and implementing services for everyone in the family to encourage a healthy environment for all.</a:t>
            </a:r>
            <a:endParaRPr dirty="0">
              <a:solidFill>
                <a:srgbClr val="404040"/>
              </a:solidFill>
              <a:latin typeface="Arial"/>
              <a:ea typeface="Arial"/>
              <a:cs typeface="Arial"/>
              <a:sym typeface="Arial"/>
            </a:endParaRPr>
          </a:p>
          <a:p>
            <a:pPr marL="457200" lvl="0" indent="0" algn="l" rtl="0">
              <a:lnSpc>
                <a:spcPct val="105000"/>
              </a:lnSpc>
              <a:spcBef>
                <a:spcPts val="1000"/>
              </a:spcBef>
              <a:spcAft>
                <a:spcPts val="0"/>
              </a:spcAft>
              <a:buSzPts val="440"/>
              <a:buNone/>
            </a:pPr>
            <a:endParaRPr dirty="0">
              <a:solidFill>
                <a:srgbClr val="404040"/>
              </a:solidFill>
              <a:latin typeface="Arial"/>
              <a:ea typeface="Arial"/>
              <a:cs typeface="Arial"/>
              <a:sym typeface="Arial"/>
            </a:endParaRPr>
          </a:p>
          <a:p>
            <a:pPr marL="0" lvl="0" indent="0" algn="l" rtl="0">
              <a:lnSpc>
                <a:spcPct val="105000"/>
              </a:lnSpc>
              <a:spcBef>
                <a:spcPts val="0"/>
              </a:spcBef>
              <a:spcAft>
                <a:spcPts val="1200"/>
              </a:spcAft>
              <a:buSzPts val="440"/>
              <a:buNone/>
            </a:pPr>
            <a:endParaRPr sz="62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2"/>
          <p:cNvSpPr txBox="1">
            <a:spLocks noGrp="1"/>
          </p:cNvSpPr>
          <p:nvPr>
            <p:ph type="title"/>
          </p:nvPr>
        </p:nvSpPr>
        <p:spPr>
          <a:xfrm>
            <a:off x="311700" y="539725"/>
            <a:ext cx="8520600" cy="1282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dirty="0"/>
          </a:p>
        </p:txBody>
      </p:sp>
      <p:pic>
        <p:nvPicPr>
          <p:cNvPr id="251" name="Google Shape;251;p42"/>
          <p:cNvPicPr preferRelativeResize="0"/>
          <p:nvPr/>
        </p:nvPicPr>
        <p:blipFill>
          <a:blip r:embed="rId3">
            <a:alphaModFix/>
          </a:blip>
          <a:stretch>
            <a:fillRect/>
          </a:stretch>
        </p:blipFill>
        <p:spPr>
          <a:xfrm>
            <a:off x="0" y="0"/>
            <a:ext cx="9025475" cy="5076825"/>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3"/>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500"/>
              <a:t>INFANT SUPPORT</a:t>
            </a:r>
            <a:endParaRPr sz="4500" dirty="0"/>
          </a:p>
        </p:txBody>
      </p:sp>
      <p:sp>
        <p:nvSpPr>
          <p:cNvPr id="257" name="Google Shape;257;p43"/>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3300"/>
              <a:t>PEDIATRIC REHAB</a:t>
            </a:r>
            <a:endParaRPr sz="3300" dirty="0"/>
          </a:p>
        </p:txBody>
      </p:sp>
      <p:sp>
        <p:nvSpPr>
          <p:cNvPr id="258" name="Google Shape;258;p43"/>
          <p:cNvSpPr txBox="1">
            <a:spLocks noGrp="1"/>
          </p:cNvSpPr>
          <p:nvPr>
            <p:ph type="body" idx="2"/>
          </p:nvPr>
        </p:nvSpPr>
        <p:spPr>
          <a:xfrm>
            <a:off x="5190000" y="1603975"/>
            <a:ext cx="3954000" cy="41115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dirty="0">
                <a:latin typeface="+mj-lt"/>
              </a:rPr>
              <a:t>OCCUPATIONAL THERAPY</a:t>
            </a:r>
            <a:endParaRPr sz="1500" dirty="0">
              <a:latin typeface="+mj-lt"/>
            </a:endParaRPr>
          </a:p>
          <a:p>
            <a:pPr marL="457200" lvl="0" indent="-323850" algn="l" rtl="0">
              <a:spcBef>
                <a:spcPts val="0"/>
              </a:spcBef>
              <a:spcAft>
                <a:spcPts val="0"/>
              </a:spcAft>
              <a:buSzPts val="1500"/>
              <a:buChar char="●"/>
            </a:pPr>
            <a:r>
              <a:rPr lang="en" sz="1500" dirty="0">
                <a:latin typeface="+mj-lt"/>
              </a:rPr>
              <a:t>PHYSICAL THERAPY</a:t>
            </a:r>
            <a:endParaRPr sz="1500" dirty="0">
              <a:latin typeface="+mj-lt"/>
            </a:endParaRPr>
          </a:p>
          <a:p>
            <a:pPr marL="457200" lvl="0" indent="-323850" algn="l" rtl="0">
              <a:spcBef>
                <a:spcPts val="0"/>
              </a:spcBef>
              <a:spcAft>
                <a:spcPts val="0"/>
              </a:spcAft>
              <a:buSzPts val="1500"/>
              <a:buChar char="●"/>
            </a:pPr>
            <a:r>
              <a:rPr lang="en" sz="1500" dirty="0">
                <a:latin typeface="+mj-lt"/>
              </a:rPr>
              <a:t>SPEECH THERAPY</a:t>
            </a:r>
            <a:endParaRPr sz="1500" dirty="0">
              <a:latin typeface="+mj-l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44"/>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4300"/>
              <a:t>INFANT SUPPORT</a:t>
            </a:r>
            <a:endParaRPr sz="4300" dirty="0"/>
          </a:p>
        </p:txBody>
      </p:sp>
      <p:sp>
        <p:nvSpPr>
          <p:cNvPr id="264" name="Google Shape;264;p44"/>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000"/>
              <a:t>BEHAVIORAL AND DEVELOPMENTAL PEDIATRICIANS</a:t>
            </a:r>
            <a:endParaRPr sz="3000" dirty="0"/>
          </a:p>
        </p:txBody>
      </p:sp>
      <p:sp>
        <p:nvSpPr>
          <p:cNvPr id="265" name="Google Shape;265;p44"/>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a:bodyPr>
          <a:lstStyle/>
          <a:p>
            <a:pPr marL="342900" lvl="0" indent="-342900" algn="l" rtl="0">
              <a:lnSpc>
                <a:spcPct val="120000"/>
              </a:lnSpc>
              <a:spcBef>
                <a:spcPts val="0"/>
              </a:spcBef>
              <a:spcAft>
                <a:spcPts val="0"/>
              </a:spcAft>
              <a:buNone/>
            </a:pPr>
            <a:r>
              <a:rPr lang="en" sz="1500" dirty="0">
                <a:solidFill>
                  <a:srgbClr val="3F3F3F"/>
                </a:solidFill>
                <a:highlight>
                  <a:srgbClr val="FFFFFF"/>
                </a:highlight>
                <a:latin typeface="+mj-lt"/>
                <a:ea typeface="Trebuchet MS"/>
                <a:cs typeface="Trebuchet MS"/>
                <a:sym typeface="Trebuchet MS"/>
              </a:rPr>
              <a:t>What they may evaluate for:</a:t>
            </a:r>
            <a:endParaRPr sz="1500" dirty="0">
              <a:solidFill>
                <a:srgbClr val="3F3F3F"/>
              </a:solidFill>
              <a:highlight>
                <a:srgbClr val="FFFFFF"/>
              </a:highlight>
              <a:latin typeface="+mj-lt"/>
              <a:ea typeface="Trebuchet MS"/>
              <a:cs typeface="Trebuchet MS"/>
              <a:sym typeface="Trebuchet MS"/>
            </a:endParaRPr>
          </a:p>
          <a:p>
            <a:pPr marL="457200" lvl="0" indent="-323850" algn="l" rtl="0">
              <a:lnSpc>
                <a:spcPct val="120000"/>
              </a:lnSpc>
              <a:spcBef>
                <a:spcPts val="0"/>
              </a:spcBef>
              <a:spcAft>
                <a:spcPts val="0"/>
              </a:spcAft>
              <a:buClr>
                <a:srgbClr val="3F3F3F"/>
              </a:buClr>
              <a:buSzPts val="1500"/>
              <a:buFont typeface="Trebuchet MS"/>
              <a:buChar char="●"/>
            </a:pPr>
            <a:r>
              <a:rPr lang="en" sz="1500" dirty="0">
                <a:solidFill>
                  <a:srgbClr val="3F3F3F"/>
                </a:solidFill>
                <a:highlight>
                  <a:srgbClr val="FFFFFF"/>
                </a:highlight>
                <a:latin typeface="+mj-lt"/>
                <a:ea typeface="Trebuchet MS"/>
                <a:cs typeface="Trebuchet MS"/>
                <a:sym typeface="Trebuchet MS"/>
              </a:rPr>
              <a:t>Delayed development in speech, language or motor skills · nonverbal learning disabilities or other social skills issues</a:t>
            </a:r>
            <a:endParaRPr sz="1500" dirty="0">
              <a:solidFill>
                <a:srgbClr val="3F3F3F"/>
              </a:solidFill>
              <a:highlight>
                <a:srgbClr val="FFFFFF"/>
              </a:highlight>
              <a:latin typeface="+mj-lt"/>
              <a:ea typeface="Trebuchet MS"/>
              <a:cs typeface="Trebuchet MS"/>
              <a:sym typeface="Trebuchet MS"/>
            </a:endParaRPr>
          </a:p>
          <a:p>
            <a:pPr marL="457200" lvl="0" indent="-323850" algn="l" rtl="0">
              <a:lnSpc>
                <a:spcPct val="120000"/>
              </a:lnSpc>
              <a:spcBef>
                <a:spcPts val="0"/>
              </a:spcBef>
              <a:spcAft>
                <a:spcPts val="0"/>
              </a:spcAft>
              <a:buClr>
                <a:srgbClr val="3F3F3F"/>
              </a:buClr>
              <a:buSzPts val="1500"/>
              <a:buFont typeface="Trebuchet MS"/>
              <a:buChar char="●"/>
            </a:pPr>
            <a:r>
              <a:rPr lang="en" sz="1500" dirty="0">
                <a:solidFill>
                  <a:srgbClr val="3F3F3F"/>
                </a:solidFill>
                <a:highlight>
                  <a:srgbClr val="FFFFFF"/>
                </a:highlight>
                <a:latin typeface="+mj-lt"/>
                <a:ea typeface="Trebuchet MS"/>
                <a:cs typeface="Trebuchet MS"/>
                <a:sym typeface="Trebuchet MS"/>
              </a:rPr>
              <a:t>ADHD</a:t>
            </a:r>
            <a:endParaRPr sz="1500" dirty="0">
              <a:solidFill>
                <a:srgbClr val="3F3F3F"/>
              </a:solidFill>
              <a:highlight>
                <a:srgbClr val="FFFFFF"/>
              </a:highlight>
              <a:latin typeface="+mj-lt"/>
              <a:ea typeface="Trebuchet MS"/>
              <a:cs typeface="Trebuchet MS"/>
              <a:sym typeface="Trebuchet MS"/>
            </a:endParaRPr>
          </a:p>
          <a:p>
            <a:pPr marL="457200" lvl="0" indent="-323850" algn="l" rtl="0">
              <a:lnSpc>
                <a:spcPct val="120000"/>
              </a:lnSpc>
              <a:spcBef>
                <a:spcPts val="0"/>
              </a:spcBef>
              <a:spcAft>
                <a:spcPts val="0"/>
              </a:spcAft>
              <a:buClr>
                <a:srgbClr val="3F3F3F"/>
              </a:buClr>
              <a:buSzPts val="1500"/>
              <a:buFont typeface="Trebuchet MS"/>
              <a:buChar char="●"/>
            </a:pPr>
            <a:r>
              <a:rPr lang="en" sz="1500" dirty="0">
                <a:solidFill>
                  <a:srgbClr val="3F3F3F"/>
                </a:solidFill>
                <a:highlight>
                  <a:srgbClr val="FFFFFF"/>
                </a:highlight>
                <a:latin typeface="+mj-lt"/>
                <a:ea typeface="Trebuchet MS"/>
                <a:cs typeface="Trebuchet MS"/>
                <a:sym typeface="Trebuchet MS"/>
              </a:rPr>
              <a:t>Mental health issues like anxiety · Autism</a:t>
            </a:r>
            <a:endParaRPr sz="1500" dirty="0">
              <a:solidFill>
                <a:srgbClr val="3F3F3F"/>
              </a:solidFill>
              <a:highlight>
                <a:srgbClr val="FFFFFF"/>
              </a:highlight>
              <a:latin typeface="+mj-lt"/>
              <a:ea typeface="Trebuchet MS"/>
              <a:cs typeface="Trebuchet MS"/>
              <a:sym typeface="Trebuchet MS"/>
            </a:endParaRPr>
          </a:p>
          <a:p>
            <a:pPr marL="457200" lvl="0" indent="-323850" algn="l" rtl="0">
              <a:lnSpc>
                <a:spcPct val="120000"/>
              </a:lnSpc>
              <a:spcBef>
                <a:spcPts val="0"/>
              </a:spcBef>
              <a:spcAft>
                <a:spcPts val="0"/>
              </a:spcAft>
              <a:buClr>
                <a:srgbClr val="3F3F3F"/>
              </a:buClr>
              <a:buSzPts val="1500"/>
              <a:buFont typeface="Trebuchet MS"/>
              <a:buChar char="●"/>
            </a:pPr>
            <a:r>
              <a:rPr lang="en" sz="1500" dirty="0">
                <a:solidFill>
                  <a:srgbClr val="3F3F3F"/>
                </a:solidFill>
                <a:highlight>
                  <a:srgbClr val="FFFFFF"/>
                </a:highlight>
                <a:latin typeface="+mj-lt"/>
                <a:ea typeface="Trebuchet MS"/>
                <a:cs typeface="Trebuchet MS"/>
                <a:sym typeface="Trebuchet MS"/>
              </a:rPr>
              <a:t>Performance issues in school</a:t>
            </a:r>
            <a:endParaRPr sz="1500" dirty="0">
              <a:solidFill>
                <a:srgbClr val="3F3F3F"/>
              </a:solidFill>
              <a:highlight>
                <a:srgbClr val="FFFFFF"/>
              </a:highlight>
              <a:latin typeface="+mj-lt"/>
              <a:ea typeface="Trebuchet MS"/>
              <a:cs typeface="Trebuchet MS"/>
              <a:sym typeface="Trebuchet MS"/>
            </a:endParaRPr>
          </a:p>
          <a:p>
            <a:pPr marL="457200" lvl="0" indent="-323850" algn="l" rtl="0">
              <a:lnSpc>
                <a:spcPct val="120000"/>
              </a:lnSpc>
              <a:spcBef>
                <a:spcPts val="0"/>
              </a:spcBef>
              <a:spcAft>
                <a:spcPts val="0"/>
              </a:spcAft>
              <a:buClr>
                <a:srgbClr val="3F3F3F"/>
              </a:buClr>
              <a:buSzPts val="1500"/>
              <a:buFont typeface="Trebuchet MS"/>
              <a:buChar char="●"/>
            </a:pPr>
            <a:r>
              <a:rPr lang="en" sz="1500" dirty="0">
                <a:solidFill>
                  <a:srgbClr val="3F3F3F"/>
                </a:solidFill>
                <a:highlight>
                  <a:srgbClr val="FFFFFF"/>
                </a:highlight>
                <a:latin typeface="+mj-lt"/>
                <a:ea typeface="Trebuchet MS"/>
                <a:cs typeface="Trebuchet MS"/>
                <a:sym typeface="Trebuchet MS"/>
              </a:rPr>
              <a:t>Learning differences like dyslexia </a:t>
            </a:r>
            <a:endParaRPr sz="1500" dirty="0">
              <a:solidFill>
                <a:srgbClr val="3F3F3F"/>
              </a:solidFill>
              <a:highlight>
                <a:srgbClr val="FFFFFF"/>
              </a:highlight>
              <a:latin typeface="+mj-lt"/>
              <a:ea typeface="Trebuchet MS"/>
              <a:cs typeface="Trebuchet MS"/>
              <a:sym typeface="Trebuchet MS"/>
            </a:endParaRPr>
          </a:p>
          <a:p>
            <a:pPr marL="0" lvl="0" indent="0" algn="l" rtl="0">
              <a:spcBef>
                <a:spcPts val="0"/>
              </a:spcBef>
              <a:spcAft>
                <a:spcPts val="1200"/>
              </a:spcAft>
              <a:buNone/>
            </a:pPr>
            <a:endParaRPr sz="15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4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3600">
                <a:latin typeface="Trebuchet MS"/>
                <a:ea typeface="Trebuchet MS"/>
                <a:cs typeface="Trebuchet MS"/>
                <a:sym typeface="Trebuchet MS"/>
              </a:rPr>
              <a:t>Peer Recovery Services</a:t>
            </a:r>
            <a:endParaRPr dirty="0"/>
          </a:p>
        </p:txBody>
      </p:sp>
      <p:sp>
        <p:nvSpPr>
          <p:cNvPr id="271" name="Google Shape;271;p45"/>
          <p:cNvSpPr txBox="1"/>
          <p:nvPr/>
        </p:nvSpPr>
        <p:spPr>
          <a:xfrm>
            <a:off x="185900" y="1437700"/>
            <a:ext cx="8886600" cy="3381921"/>
          </a:xfrm>
          <a:prstGeom prst="rect">
            <a:avLst/>
          </a:prstGeom>
          <a:noFill/>
          <a:ln>
            <a:noFill/>
          </a:ln>
        </p:spPr>
        <p:txBody>
          <a:bodyPr spcFirstLastPara="1" wrap="square" lIns="91425" tIns="91425" rIns="91425" bIns="91425" anchor="t" anchorCtr="0">
            <a:spAutoFit/>
          </a:bodyPr>
          <a:lstStyle/>
          <a:p>
            <a:pPr marL="457200" lvl="0" indent="-317500" algn="l" rtl="0">
              <a:lnSpc>
                <a:spcPct val="115000"/>
              </a:lnSpc>
              <a:spcBef>
                <a:spcPts val="1000"/>
              </a:spcBef>
              <a:spcAft>
                <a:spcPts val="0"/>
              </a:spcAft>
              <a:buClr>
                <a:srgbClr val="404040"/>
              </a:buClr>
              <a:buSzPts val="1400"/>
              <a:buChar char="●"/>
            </a:pPr>
            <a:r>
              <a:rPr lang="en" dirty="0">
                <a:solidFill>
                  <a:srgbClr val="404040"/>
                </a:solidFill>
              </a:rPr>
              <a:t>The services are called peer recovery support services and, as the word peer implies, they are designed and delivered by people who have experienced both substance use disorder and recovery.</a:t>
            </a:r>
            <a:endParaRPr dirty="0">
              <a:solidFill>
                <a:srgbClr val="404040"/>
              </a:solidFill>
            </a:endParaRPr>
          </a:p>
          <a:p>
            <a:pPr marL="0" lvl="0" indent="0" algn="l" rtl="0">
              <a:lnSpc>
                <a:spcPct val="115000"/>
              </a:lnSpc>
              <a:spcBef>
                <a:spcPts val="1000"/>
              </a:spcBef>
              <a:spcAft>
                <a:spcPts val="0"/>
              </a:spcAft>
              <a:buNone/>
            </a:pPr>
            <a:endParaRPr dirty="0">
              <a:solidFill>
                <a:srgbClr val="EB3D9F"/>
              </a:solidFill>
            </a:endParaRPr>
          </a:p>
          <a:p>
            <a:pPr marL="457200" lvl="0" indent="-317500" algn="l" rtl="0">
              <a:lnSpc>
                <a:spcPct val="115000"/>
              </a:lnSpc>
              <a:spcBef>
                <a:spcPts val="0"/>
              </a:spcBef>
              <a:spcAft>
                <a:spcPts val="0"/>
              </a:spcAft>
              <a:buSzPts val="1400"/>
              <a:buChar char="●"/>
            </a:pPr>
            <a:r>
              <a:rPr lang="en" dirty="0"/>
              <a:t>S</a:t>
            </a:r>
            <a:r>
              <a:rPr lang="en" dirty="0">
                <a:solidFill>
                  <a:srgbClr val="333333"/>
                </a:solidFill>
              </a:rPr>
              <a:t>ober coaching or peer spons</a:t>
            </a:r>
            <a:r>
              <a:rPr lang="en-US" dirty="0">
                <a:solidFill>
                  <a:srgbClr val="333333"/>
                </a:solidFill>
              </a:rPr>
              <a:t>orship </a:t>
            </a:r>
            <a:endParaRPr dirty="0">
              <a:solidFill>
                <a:srgbClr val="333333"/>
              </a:solidFill>
            </a:endParaRPr>
          </a:p>
          <a:p>
            <a:pPr marL="0" lvl="0" indent="0" algn="l" rtl="0">
              <a:lnSpc>
                <a:spcPct val="115000"/>
              </a:lnSpc>
              <a:spcBef>
                <a:spcPts val="0"/>
              </a:spcBef>
              <a:spcAft>
                <a:spcPts val="0"/>
              </a:spcAft>
              <a:buNone/>
            </a:pPr>
            <a:r>
              <a:rPr lang="en" dirty="0">
                <a:solidFill>
                  <a:srgbClr val="4B4F58"/>
                </a:solidFill>
              </a:rPr>
              <a:t>          </a:t>
            </a:r>
            <a:endParaRPr dirty="0">
              <a:solidFill>
                <a:srgbClr val="4B4F58"/>
              </a:solidFill>
            </a:endParaRPr>
          </a:p>
          <a:p>
            <a:pPr marL="457200" lvl="0" indent="-317500" algn="l" rtl="0">
              <a:lnSpc>
                <a:spcPct val="115000"/>
              </a:lnSpc>
              <a:spcBef>
                <a:spcPts val="0"/>
              </a:spcBef>
              <a:spcAft>
                <a:spcPts val="0"/>
              </a:spcAft>
              <a:buClr>
                <a:srgbClr val="333333"/>
              </a:buClr>
              <a:buSzPts val="1400"/>
              <a:buChar char="●"/>
            </a:pPr>
            <a:r>
              <a:rPr lang="en" dirty="0">
                <a:solidFill>
                  <a:srgbClr val="333333"/>
                </a:solidFill>
              </a:rPr>
              <a:t>Engaging activities to facilitate encouraging and healthy social interactions</a:t>
            </a:r>
            <a:endParaRPr dirty="0">
              <a:solidFill>
                <a:srgbClr val="333333"/>
              </a:solidFill>
            </a:endParaRPr>
          </a:p>
          <a:p>
            <a:pPr marL="0" lvl="0" indent="0" algn="l" rtl="0">
              <a:lnSpc>
                <a:spcPct val="115000"/>
              </a:lnSpc>
              <a:spcBef>
                <a:spcPts val="0"/>
              </a:spcBef>
              <a:spcAft>
                <a:spcPts val="0"/>
              </a:spcAft>
              <a:buNone/>
            </a:pPr>
            <a:r>
              <a:rPr lang="en" dirty="0">
                <a:solidFill>
                  <a:srgbClr val="4B4F58"/>
                </a:solidFill>
              </a:rPr>
              <a:t>           </a:t>
            </a:r>
            <a:endParaRPr dirty="0">
              <a:solidFill>
                <a:srgbClr val="4B4F58"/>
              </a:solidFill>
            </a:endParaRPr>
          </a:p>
          <a:p>
            <a:pPr marL="457200" lvl="0" indent="-317500" algn="l" rtl="0">
              <a:lnSpc>
                <a:spcPct val="115000"/>
              </a:lnSpc>
              <a:spcBef>
                <a:spcPts val="0"/>
              </a:spcBef>
              <a:spcAft>
                <a:spcPts val="0"/>
              </a:spcAft>
              <a:buClr>
                <a:srgbClr val="333333"/>
              </a:buClr>
              <a:buSzPts val="1400"/>
              <a:buChar char="●"/>
            </a:pPr>
            <a:r>
              <a:rPr lang="en" dirty="0">
                <a:solidFill>
                  <a:srgbClr val="333333"/>
                </a:solidFill>
              </a:rPr>
              <a:t>Motivation to improve your self-accountability, independence, self-determination, and confidence</a:t>
            </a:r>
            <a:endParaRPr dirty="0">
              <a:solidFill>
                <a:srgbClr val="333333"/>
              </a:solidFill>
            </a:endParaRPr>
          </a:p>
          <a:p>
            <a:pPr marL="0" lvl="0" indent="0" algn="l" rtl="0">
              <a:lnSpc>
                <a:spcPct val="115000"/>
              </a:lnSpc>
              <a:spcBef>
                <a:spcPts val="0"/>
              </a:spcBef>
              <a:spcAft>
                <a:spcPts val="0"/>
              </a:spcAft>
              <a:buNone/>
            </a:pPr>
            <a:r>
              <a:rPr lang="en" dirty="0">
                <a:solidFill>
                  <a:srgbClr val="4B4F58"/>
                </a:solidFill>
              </a:rPr>
              <a:t>        </a:t>
            </a:r>
            <a:endParaRPr dirty="0">
              <a:solidFill>
                <a:srgbClr val="4B4F58"/>
              </a:solidFill>
            </a:endParaRPr>
          </a:p>
          <a:p>
            <a:pPr marL="457200" lvl="0" indent="-317500" algn="l" rtl="0">
              <a:lnSpc>
                <a:spcPct val="115000"/>
              </a:lnSpc>
              <a:spcBef>
                <a:spcPts val="0"/>
              </a:spcBef>
              <a:spcAft>
                <a:spcPts val="0"/>
              </a:spcAft>
              <a:buClr>
                <a:srgbClr val="333333"/>
              </a:buClr>
              <a:buSzPts val="1400"/>
              <a:buChar char="●"/>
            </a:pPr>
            <a:r>
              <a:rPr lang="en" dirty="0">
                <a:solidFill>
                  <a:srgbClr val="333333"/>
                </a:solidFill>
              </a:rPr>
              <a:t>Classes and education to prevent relapse and give you a better understanding of your mental and physical health</a:t>
            </a:r>
            <a:endParaRPr dirty="0">
              <a:solidFill>
                <a:srgbClr val="333333"/>
              </a:solidFill>
            </a:endParaRPr>
          </a:p>
          <a:p>
            <a:pPr marL="0" lvl="0" indent="0" algn="l" rtl="0">
              <a:spcBef>
                <a:spcPts val="0"/>
              </a:spcBef>
              <a:spcAft>
                <a:spcPts val="0"/>
              </a:spcAft>
              <a:buNone/>
            </a:pPr>
            <a:endParaRPr dirty="0">
              <a:latin typeface="Roboto"/>
              <a:ea typeface="Roboto"/>
              <a:cs typeface="Roboto"/>
              <a:sym typeface="Roboto"/>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4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3600">
                <a:latin typeface="Arial"/>
                <a:ea typeface="Arial"/>
                <a:cs typeface="Arial"/>
                <a:sym typeface="Arial"/>
              </a:rPr>
              <a:t>Peer Recovery Coach</a:t>
            </a:r>
            <a:endParaRPr dirty="0"/>
          </a:p>
        </p:txBody>
      </p:sp>
      <p:sp>
        <p:nvSpPr>
          <p:cNvPr id="277" name="Google Shape;277;p46"/>
          <p:cNvSpPr txBox="1"/>
          <p:nvPr/>
        </p:nvSpPr>
        <p:spPr>
          <a:xfrm>
            <a:off x="260275" y="1437700"/>
            <a:ext cx="8787300" cy="2527841"/>
          </a:xfrm>
          <a:prstGeom prst="rect">
            <a:avLst/>
          </a:prstGeom>
          <a:noFill/>
          <a:ln>
            <a:noFill/>
          </a:ln>
        </p:spPr>
        <p:txBody>
          <a:bodyPr spcFirstLastPara="1" wrap="square" lIns="91425" tIns="91425" rIns="91425" bIns="91425" anchor="t" anchorCtr="0">
            <a:spAutoFit/>
          </a:bodyPr>
          <a:lstStyle/>
          <a:p>
            <a:pPr marL="457200" lvl="0" indent="-342900" algn="l" rtl="0">
              <a:lnSpc>
                <a:spcPct val="115000"/>
              </a:lnSpc>
              <a:spcBef>
                <a:spcPts val="1000"/>
              </a:spcBef>
              <a:spcAft>
                <a:spcPts val="0"/>
              </a:spcAft>
              <a:buClr>
                <a:srgbClr val="404040"/>
              </a:buClr>
              <a:buSzPts val="1800"/>
              <a:buChar char="●"/>
            </a:pPr>
            <a:r>
              <a:rPr lang="en" sz="1200" dirty="0">
                <a:solidFill>
                  <a:srgbClr val="404040"/>
                </a:solidFill>
              </a:rPr>
              <a:t>A Peer Recovery Coach is a person with lived experience of substance use disorder who serves as a role model of what recovery looks like and who identifies with others in order to guide them along their chosen recovery path.</a:t>
            </a:r>
            <a:endParaRPr sz="1200" dirty="0">
              <a:solidFill>
                <a:srgbClr val="404040"/>
              </a:solidFill>
            </a:endParaRPr>
          </a:p>
          <a:p>
            <a:pPr marL="457200" lvl="0" indent="0" algn="l" rtl="0">
              <a:lnSpc>
                <a:spcPct val="115000"/>
              </a:lnSpc>
              <a:spcBef>
                <a:spcPts val="1000"/>
              </a:spcBef>
              <a:spcAft>
                <a:spcPts val="0"/>
              </a:spcAft>
              <a:buNone/>
            </a:pPr>
            <a:endParaRPr sz="1200" dirty="0">
              <a:solidFill>
                <a:srgbClr val="404040"/>
              </a:solidFill>
            </a:endParaRPr>
          </a:p>
          <a:p>
            <a:pPr marL="457200" lvl="0" indent="-342900" algn="l" rtl="0">
              <a:lnSpc>
                <a:spcPct val="115000"/>
              </a:lnSpc>
              <a:spcBef>
                <a:spcPts val="1000"/>
              </a:spcBef>
              <a:spcAft>
                <a:spcPts val="0"/>
              </a:spcAft>
              <a:buClr>
                <a:srgbClr val="404040"/>
              </a:buClr>
              <a:buSzPts val="1800"/>
              <a:buChar char="●"/>
            </a:pPr>
            <a:r>
              <a:rPr lang="en" sz="1200" dirty="0">
                <a:solidFill>
                  <a:srgbClr val="404040"/>
                </a:solidFill>
              </a:rPr>
              <a:t>Peer Recovery coaching is experienced-based with supplemental training and knowledge which helps them protect their own recovery while helping others.</a:t>
            </a:r>
            <a:endParaRPr sz="1200" dirty="0">
              <a:solidFill>
                <a:srgbClr val="404040"/>
              </a:solidFill>
            </a:endParaRPr>
          </a:p>
          <a:p>
            <a:pPr marL="457200" lvl="0" indent="0" algn="l" rtl="0">
              <a:lnSpc>
                <a:spcPct val="115000"/>
              </a:lnSpc>
              <a:spcBef>
                <a:spcPts val="1000"/>
              </a:spcBef>
              <a:spcAft>
                <a:spcPts val="0"/>
              </a:spcAft>
              <a:buNone/>
            </a:pPr>
            <a:endParaRPr sz="1200" dirty="0">
              <a:solidFill>
                <a:srgbClr val="404040"/>
              </a:solidFill>
            </a:endParaRPr>
          </a:p>
          <a:p>
            <a:pPr marL="457200" lvl="0" indent="-342900" algn="l" rtl="0">
              <a:lnSpc>
                <a:spcPct val="115000"/>
              </a:lnSpc>
              <a:spcBef>
                <a:spcPts val="1000"/>
              </a:spcBef>
              <a:spcAft>
                <a:spcPts val="0"/>
              </a:spcAft>
              <a:buClr>
                <a:srgbClr val="404040"/>
              </a:buClr>
              <a:buSzPts val="1800"/>
              <a:buChar char="●"/>
            </a:pPr>
            <a:r>
              <a:rPr lang="en" sz="1200" dirty="0">
                <a:solidFill>
                  <a:srgbClr val="404040"/>
                </a:solidFill>
              </a:rPr>
              <a:t>Peer Recovery Coaches serve as advocates for their individual clients as well as the recovery community in general. </a:t>
            </a:r>
            <a:endParaRPr sz="1200" dirty="0">
              <a:solidFill>
                <a:srgbClr val="404040"/>
              </a:solidFill>
            </a:endParaRPr>
          </a:p>
          <a:p>
            <a:pPr marL="0" lvl="0" indent="0" algn="l" rtl="0">
              <a:spcBef>
                <a:spcPts val="0"/>
              </a:spcBef>
              <a:spcAft>
                <a:spcPts val="0"/>
              </a:spcAft>
              <a:buNone/>
            </a:pPr>
            <a:endParaRPr dirty="0">
              <a:latin typeface="Roboto"/>
              <a:ea typeface="Roboto"/>
              <a:cs typeface="Roboto"/>
              <a:sym typeface="Roboto"/>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47"/>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4900">
                <a:latin typeface="Arial"/>
                <a:ea typeface="Arial"/>
                <a:cs typeface="Arial"/>
                <a:sym typeface="Arial"/>
              </a:rPr>
              <a:t>Peer Support Services Through Postpartum Transition</a:t>
            </a:r>
            <a:endParaRPr sz="4900" dirty="0">
              <a:latin typeface="Arial"/>
              <a:ea typeface="Arial"/>
              <a:cs typeface="Arial"/>
              <a:sym typeface="Arial"/>
            </a:endParaRPr>
          </a:p>
        </p:txBody>
      </p:sp>
      <p:sp>
        <p:nvSpPr>
          <p:cNvPr id="283" name="Google Shape;283;p47"/>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Autofit/>
          </a:bodyPr>
          <a:lstStyle/>
          <a:p>
            <a:pPr marL="457200" lvl="0" indent="-313055" algn="l" rtl="0">
              <a:spcBef>
                <a:spcPts val="1000"/>
              </a:spcBef>
              <a:spcAft>
                <a:spcPts val="0"/>
              </a:spcAft>
              <a:buClr>
                <a:srgbClr val="404040"/>
              </a:buClr>
              <a:buSzPct val="100000"/>
              <a:buFont typeface="Arial"/>
              <a:buChar char="●"/>
            </a:pPr>
            <a:r>
              <a:rPr lang="en" dirty="0">
                <a:solidFill>
                  <a:srgbClr val="404040"/>
                </a:solidFill>
                <a:latin typeface="Arial"/>
                <a:ea typeface="Arial"/>
                <a:cs typeface="Arial"/>
                <a:sym typeface="Arial"/>
              </a:rPr>
              <a:t>Compassionate care that uses best practices to support the health, safety, well-being and recovery of pregnant women using substances and protect their families.</a:t>
            </a:r>
            <a:endParaRPr dirty="0">
              <a:solidFill>
                <a:srgbClr val="404040"/>
              </a:solidFill>
              <a:latin typeface="Arial"/>
              <a:ea typeface="Arial"/>
              <a:cs typeface="Arial"/>
              <a:sym typeface="Arial"/>
            </a:endParaRPr>
          </a:p>
          <a:p>
            <a:pPr marL="0" lvl="0" indent="0" algn="l" rtl="0">
              <a:spcBef>
                <a:spcPts val="1000"/>
              </a:spcBef>
              <a:spcAft>
                <a:spcPts val="0"/>
              </a:spcAft>
              <a:buNone/>
            </a:pPr>
            <a:endParaRPr dirty="0">
              <a:solidFill>
                <a:srgbClr val="404040"/>
              </a:solidFill>
              <a:latin typeface="Arial"/>
              <a:ea typeface="Arial"/>
              <a:cs typeface="Arial"/>
              <a:sym typeface="Arial"/>
            </a:endParaRPr>
          </a:p>
          <a:p>
            <a:pPr marL="457200" lvl="0" indent="-313055" algn="l" rtl="0">
              <a:spcBef>
                <a:spcPts val="0"/>
              </a:spcBef>
              <a:spcAft>
                <a:spcPts val="0"/>
              </a:spcAft>
              <a:buClr>
                <a:srgbClr val="404040"/>
              </a:buClr>
              <a:buSzPct val="100000"/>
              <a:buFont typeface="Arial"/>
              <a:buChar char="●"/>
            </a:pPr>
            <a:r>
              <a:rPr lang="en" dirty="0">
                <a:solidFill>
                  <a:srgbClr val="404040"/>
                </a:solidFill>
                <a:latin typeface="Arial"/>
                <a:ea typeface="Arial"/>
                <a:cs typeface="Arial"/>
                <a:sym typeface="Arial"/>
              </a:rPr>
              <a:t>Peer support specialists also work side by side with patients to provide crisis support.</a:t>
            </a:r>
            <a:endParaRPr dirty="0">
              <a:solidFill>
                <a:srgbClr val="404040"/>
              </a:solidFill>
              <a:latin typeface="Arial"/>
              <a:ea typeface="Arial"/>
              <a:cs typeface="Arial"/>
              <a:sym typeface="Arial"/>
            </a:endParaRPr>
          </a:p>
          <a:p>
            <a:pPr marL="457200" lvl="0" indent="0" algn="l" rtl="0">
              <a:spcBef>
                <a:spcPts val="1200"/>
              </a:spcBef>
              <a:spcAft>
                <a:spcPts val="0"/>
              </a:spcAft>
              <a:buNone/>
            </a:pPr>
            <a:endParaRPr dirty="0">
              <a:solidFill>
                <a:srgbClr val="404040"/>
              </a:solidFill>
              <a:latin typeface="Arial"/>
              <a:ea typeface="Arial"/>
              <a:cs typeface="Arial"/>
              <a:sym typeface="Arial"/>
            </a:endParaRPr>
          </a:p>
          <a:p>
            <a:pPr marL="457200" lvl="0" indent="-313055" algn="l" rtl="0">
              <a:spcBef>
                <a:spcPts val="1200"/>
              </a:spcBef>
              <a:spcAft>
                <a:spcPts val="0"/>
              </a:spcAft>
              <a:buClr>
                <a:srgbClr val="404040"/>
              </a:buClr>
              <a:buSzPct val="100000"/>
              <a:buFont typeface="Arial"/>
              <a:buChar char="●"/>
            </a:pPr>
            <a:r>
              <a:rPr lang="en" dirty="0">
                <a:solidFill>
                  <a:srgbClr val="404040"/>
                </a:solidFill>
                <a:latin typeface="Arial"/>
                <a:ea typeface="Arial"/>
                <a:cs typeface="Arial"/>
                <a:sym typeface="Arial"/>
              </a:rPr>
              <a:t>If patients are in crisis and feel like they can only cope by using drugs or alcohol, they can reach out to a specialist for immediate help. Patients often feel more comfortable talking with peer support specialists because of their ability to sympathize with them and be personable.</a:t>
            </a: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48"/>
          <p:cNvSpPr txBox="1">
            <a:spLocks noGrp="1"/>
          </p:cNvSpPr>
          <p:nvPr>
            <p:ph type="ctrTitle" idx="4294967295"/>
          </p:nvPr>
        </p:nvSpPr>
        <p:spPr>
          <a:xfrm>
            <a:off x="695900" y="1289250"/>
            <a:ext cx="8520600" cy="1282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5000"/>
              <a:t>QUESTIONS? </a:t>
            </a:r>
            <a:endParaRPr sz="5000" dirty="0"/>
          </a:p>
        </p:txBody>
      </p:sp>
      <p:pic>
        <p:nvPicPr>
          <p:cNvPr id="289" name="Google Shape;289;p48"/>
          <p:cNvPicPr preferRelativeResize="0"/>
          <p:nvPr/>
        </p:nvPicPr>
        <p:blipFill>
          <a:blip r:embed="rId3">
            <a:alphaModFix/>
          </a:blip>
          <a:stretch>
            <a:fillRect/>
          </a:stretch>
        </p:blipFill>
        <p:spPr>
          <a:xfrm>
            <a:off x="0" y="4335375"/>
            <a:ext cx="9144000" cy="808125"/>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02488-7335-4559-A193-B72E3B2CF0A4}"/>
              </a:ext>
            </a:extLst>
          </p:cNvPr>
          <p:cNvSpPr>
            <a:spLocks noGrp="1"/>
          </p:cNvSpPr>
          <p:nvPr>
            <p:ph type="title"/>
          </p:nvPr>
        </p:nvSpPr>
        <p:spPr>
          <a:xfrm>
            <a:off x="332925" y="2090625"/>
            <a:ext cx="3706500" cy="2508900"/>
          </a:xfrm>
        </p:spPr>
        <p:txBody>
          <a:bodyPr/>
          <a:lstStyle/>
          <a:p>
            <a:pPr algn="ctr"/>
            <a:r>
              <a:rPr lang="en-US" dirty="0"/>
              <a:t>References </a:t>
            </a:r>
          </a:p>
        </p:txBody>
      </p:sp>
      <p:sp>
        <p:nvSpPr>
          <p:cNvPr id="3" name="Text Placeholder 2">
            <a:extLst>
              <a:ext uri="{FF2B5EF4-FFF2-40B4-BE49-F238E27FC236}">
                <a16:creationId xmlns:a16="http://schemas.microsoft.com/office/drawing/2014/main" id="{49855B26-3D6D-46D2-90E4-AA6F999AB56F}"/>
              </a:ext>
            </a:extLst>
          </p:cNvPr>
          <p:cNvSpPr>
            <a:spLocks noGrp="1"/>
          </p:cNvSpPr>
          <p:nvPr>
            <p:ph type="body" idx="1"/>
          </p:nvPr>
        </p:nvSpPr>
        <p:spPr/>
        <p:txBody>
          <a:bodyPr>
            <a:normAutofit fontScale="55000" lnSpcReduction="20000"/>
          </a:bodyPr>
          <a:lstStyle/>
          <a:p>
            <a:pPr marL="146050" indent="0">
              <a:buNone/>
            </a:pPr>
            <a:r>
              <a:rPr lang="en-US" dirty="0">
                <a:latin typeface="+mj-lt"/>
              </a:rPr>
              <a:t>Austin, L., 2022. Moms Need More Postpartum Support: Here's Why | Hello Postpartum. [online] Hello Postpartum™. Available at: &lt;https://hellopostpartum.com/support-mothers-in-postpartum/&gt; [Accessed 8 July 2022].</a:t>
            </a:r>
          </a:p>
          <a:p>
            <a:endParaRPr lang="en-US" dirty="0">
              <a:latin typeface="+mj-lt"/>
            </a:endParaRPr>
          </a:p>
          <a:p>
            <a:pPr marL="146050" indent="0">
              <a:buNone/>
            </a:pPr>
            <a:r>
              <a:rPr lang="en-US" dirty="0">
                <a:latin typeface="+mj-lt"/>
              </a:rPr>
              <a:t>Cchcs.ca.gov. 2022. CCHCS Care Guide: MAT for Opioid Use Disorder in Pregnancy. [online] Available at: &lt;https://cchcs.ca.gov/wp-content/uploads/sites/60/CG/MAT-OUD-Pregnancy-CG.pdf&gt; [Accessed 8 July 2022].</a:t>
            </a:r>
          </a:p>
          <a:p>
            <a:endParaRPr lang="en-US" dirty="0">
              <a:latin typeface="+mj-lt"/>
            </a:endParaRPr>
          </a:p>
          <a:p>
            <a:pPr marL="146050" indent="0">
              <a:buNone/>
            </a:pPr>
            <a:r>
              <a:rPr lang="en-US" dirty="0">
                <a:latin typeface="+mj-lt"/>
              </a:rPr>
              <a:t>Children's, N., 2022. Primary Care Provider Guide to Neonatal Abstinence Syndrome Follow Up – Pediatrics Nationwide. [online] Pediatricsnationwide.org. Available at: &lt;https://pediatricsnationwide.org/2018/10/22/primary-care-provider-guide-to-neonatal-abstinence-syndrome-follow-up/&gt; [Accessed 8 July 2022].</a:t>
            </a:r>
          </a:p>
          <a:p>
            <a:pPr marL="146050" indent="0">
              <a:buNone/>
            </a:pPr>
            <a:endParaRPr lang="en-US" dirty="0">
              <a:latin typeface="+mj-lt"/>
            </a:endParaRPr>
          </a:p>
          <a:p>
            <a:pPr marL="146050" indent="0">
              <a:buNone/>
            </a:pPr>
            <a:r>
              <a:rPr lang="en-US" dirty="0">
                <a:latin typeface="+mj-lt"/>
              </a:rPr>
              <a:t>Dana B McCarty, Jennifer R Peat, Shannon O'Donnell, Elisabeth Graham, William F Malcolm, “Choose Physical Therapy” for Neonatal Abstinence Syndrome: Clinical Management for Infants Affected by the Opioid Crisis, Physical Therapy, Volume 99, Issue 6, June 2019, Pages 771–785, https://doi.org/10.1093/ptj/pzz039</a:t>
            </a:r>
          </a:p>
          <a:p>
            <a:endParaRPr lang="en-US" dirty="0">
              <a:latin typeface="+mj-lt"/>
            </a:endParaRPr>
          </a:p>
          <a:p>
            <a:pPr marL="146050" indent="0">
              <a:buNone/>
            </a:pPr>
            <a:r>
              <a:rPr lang="en-US" dirty="0">
                <a:latin typeface="+mj-lt"/>
              </a:rPr>
              <a:t>Grossman, Matthew R., et al. "A novel approach to assessing infants with neonatal abstinence syndrome." Hospital Pediatrics 8.1 (2018): 1-6.</a:t>
            </a:r>
          </a:p>
          <a:p>
            <a:endParaRPr lang="en-US" dirty="0">
              <a:latin typeface="+mj-lt"/>
            </a:endParaRPr>
          </a:p>
          <a:p>
            <a:pPr marL="146050" indent="0">
              <a:buNone/>
            </a:pPr>
            <a:r>
              <a:rPr lang="en-US" dirty="0">
                <a:latin typeface="+mj-lt"/>
              </a:rPr>
              <a:t>HealthyChildren.org. 2022. What is a Developmental-Behavioral Pediatrician?. [online] Available at: &lt;https://www.healthychildren.org/English/family-life/health-management/pediatric-specialists/Pages/What-is-a-Developmental-Behavioral-Pediatrician.aspx#:~:text=Developmental-behavioral%20pediatricians%20evaluate%2C%20counsel%2C%20and%20provide%20treatment%20for,culties%2C%20math%20disorders%2C%20and%20other%20school-related%20learning%20problems&gt; [Accessed 8 July 2022].</a:t>
            </a:r>
          </a:p>
          <a:p>
            <a:endParaRPr lang="en-US" dirty="0">
              <a:latin typeface="+mj-lt"/>
            </a:endParaRPr>
          </a:p>
          <a:p>
            <a:pPr marL="146050" indent="0">
              <a:buNone/>
            </a:pPr>
            <a:r>
              <a:rPr lang="en-US" dirty="0">
                <a:latin typeface="+mj-lt"/>
              </a:rPr>
              <a:t>Mary-Margaret A. Fill, Angela M. Miller, Rachel H. Wilkinson, Michael D. Warren, John R. Dunn, William Schaffner, Timothy F. Jones; Educational Disabilities Among Children Born With Neonatal Abstinence Syndrome. Pediatrics September 2018; 142 (3): e20180562. 10.1542/peds.2018-0562</a:t>
            </a:r>
          </a:p>
        </p:txBody>
      </p:sp>
    </p:spTree>
    <p:extLst>
      <p:ext uri="{BB962C8B-B14F-4D97-AF65-F5344CB8AC3E}">
        <p14:creationId xmlns:p14="http://schemas.microsoft.com/office/powerpoint/2010/main" val="21565521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49"/>
          <p:cNvSpPr txBox="1">
            <a:spLocks noGrp="1"/>
          </p:cNvSpPr>
          <p:nvPr>
            <p:ph type="title"/>
          </p:nvPr>
        </p:nvSpPr>
        <p:spPr>
          <a:xfrm>
            <a:off x="311700" y="20906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References</a:t>
            </a:r>
            <a:endParaRPr dirty="0"/>
          </a:p>
        </p:txBody>
      </p:sp>
      <p:sp>
        <p:nvSpPr>
          <p:cNvPr id="295" name="Google Shape;295;p49"/>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l" rtl="0">
              <a:lnSpc>
                <a:spcPct val="200000"/>
              </a:lnSpc>
              <a:spcBef>
                <a:spcPts val="1200"/>
              </a:spcBef>
              <a:spcAft>
                <a:spcPts val="0"/>
              </a:spcAft>
              <a:buNone/>
            </a:pPr>
            <a:r>
              <a:rPr lang="en" sz="700" dirty="0">
                <a:solidFill>
                  <a:srgbClr val="000000"/>
                </a:solidFill>
                <a:latin typeface="+mj-lt"/>
                <a:ea typeface="Arial"/>
                <a:cs typeface="Arial"/>
                <a:sym typeface="Arial"/>
              </a:rPr>
              <a:t> </a:t>
            </a:r>
            <a:r>
              <a:rPr lang="en" sz="700" b="1" u="sng" dirty="0">
                <a:solidFill>
                  <a:srgbClr val="000000"/>
                </a:solidFill>
                <a:latin typeface="+mj-lt"/>
                <a:ea typeface="Arial"/>
                <a:cs typeface="Arial"/>
                <a:sym typeface="Arial"/>
              </a:rPr>
              <a:t>Yee, L. M., Martinez, N. G., Nguyen, A. T., Hajjar, N., Chen, M. J., &amp; Simon, M. A. (2017). Using a Patient Navigator to Improve Postpartum Care in an Urban Women's Health Clinic. Obstetrics and gynecology, 129(5), 925–933.</a:t>
            </a:r>
            <a:r>
              <a:rPr lang="en" sz="700" b="1" u="sng" dirty="0">
                <a:solidFill>
                  <a:srgbClr val="000000"/>
                </a:solidFill>
                <a:latin typeface="+mj-lt"/>
                <a:ea typeface="Arial"/>
                <a:cs typeface="Arial"/>
                <a:sym typeface="Arial"/>
                <a:hlinkClick r:id="rId3">
                  <a:extLst>
                    <a:ext uri="{A12FA001-AC4F-418D-AE19-62706E023703}">
                      <ahyp:hlinkClr xmlns:ahyp="http://schemas.microsoft.com/office/drawing/2018/hyperlinkcolor" val="tx"/>
                    </a:ext>
                  </a:extLst>
                </a:hlinkClick>
              </a:rPr>
              <a:t> </a:t>
            </a:r>
            <a:r>
              <a:rPr lang="en" sz="700" b="1" u="sng" dirty="0">
                <a:solidFill>
                  <a:schemeClr val="hlink"/>
                </a:solidFill>
                <a:latin typeface="+mj-lt"/>
                <a:ea typeface="Arial"/>
                <a:cs typeface="Arial"/>
                <a:sym typeface="Arial"/>
                <a:hlinkClick r:id="rId3"/>
              </a:rPr>
              <a:t>https://doi.org/10.1097/AOG.0000000000001977</a:t>
            </a:r>
            <a:endParaRPr lang="en" sz="700" b="1" u="sng" dirty="0">
              <a:solidFill>
                <a:schemeClr val="hlink"/>
              </a:solidFill>
              <a:latin typeface="+mj-lt"/>
              <a:ea typeface="Arial"/>
              <a:cs typeface="Arial"/>
              <a:sym typeface="Arial"/>
            </a:endParaRPr>
          </a:p>
          <a:p>
            <a:pPr marL="0" lvl="0" indent="0" algn="l" rtl="0">
              <a:lnSpc>
                <a:spcPct val="200000"/>
              </a:lnSpc>
              <a:spcBef>
                <a:spcPts val="1200"/>
              </a:spcBef>
              <a:spcAft>
                <a:spcPts val="0"/>
              </a:spcAft>
              <a:buNone/>
            </a:pPr>
            <a:r>
              <a:rPr lang="en" sz="700" dirty="0">
                <a:solidFill>
                  <a:srgbClr val="000000"/>
                </a:solidFill>
                <a:latin typeface="+mj-lt"/>
                <a:ea typeface="Arial"/>
                <a:cs typeface="Arial"/>
                <a:sym typeface="Arial"/>
              </a:rPr>
              <a:t>   </a:t>
            </a:r>
            <a:r>
              <a:rPr lang="en" sz="700" b="1" u="sng" dirty="0">
                <a:solidFill>
                  <a:srgbClr val="000000"/>
                </a:solidFill>
                <a:latin typeface="+mj-lt"/>
                <a:ea typeface="Arial"/>
                <a:cs typeface="Arial"/>
                <a:sym typeface="Arial"/>
              </a:rPr>
              <a:t>De Sousa Machado T, Chur-Hansen A, Due C. First-time mothers’ perceptions of social support: Recommendations for best practice. Health Psychology Open. January 2020. doi:10.1177/2055102919898611</a:t>
            </a:r>
            <a:endParaRPr sz="700" b="1" u="sng" dirty="0">
              <a:solidFill>
                <a:srgbClr val="000000"/>
              </a:solidFill>
              <a:latin typeface="+mj-lt"/>
              <a:ea typeface="Arial"/>
              <a:cs typeface="Arial"/>
              <a:sym typeface="Arial"/>
            </a:endParaRPr>
          </a:p>
          <a:p>
            <a:pPr marL="0" lvl="0" indent="0" algn="l" rtl="0">
              <a:lnSpc>
                <a:spcPct val="200000"/>
              </a:lnSpc>
              <a:spcBef>
                <a:spcPts val="1200"/>
              </a:spcBef>
              <a:spcAft>
                <a:spcPts val="0"/>
              </a:spcAft>
              <a:buNone/>
            </a:pPr>
            <a:r>
              <a:rPr lang="en" sz="700" b="1" u="sng" dirty="0">
                <a:solidFill>
                  <a:srgbClr val="000000"/>
                </a:solidFill>
                <a:latin typeface="+mj-lt"/>
                <a:ea typeface="Arial"/>
                <a:cs typeface="Arial"/>
                <a:sym typeface="Arial"/>
              </a:rPr>
              <a:t>Ruderman RS, Dahl EC, Williams BR, Davis K, Feinglass JM, Grobman WA, Kominiarek MA, Yee LM. Provider Perspectives on Barriers and Facilitators to Postpartum Care for Low-Income Individuals. Womens Health Rep (New Rochelle). 2021 Jul 16;2(1):254-262. doi: 10.1089/whr.2021.0009. PMID: 34318295; PMCID: PMC8310741.</a:t>
            </a:r>
          </a:p>
          <a:p>
            <a:pPr marL="0" lvl="0" indent="0" algn="l" rtl="0">
              <a:lnSpc>
                <a:spcPct val="200000"/>
              </a:lnSpc>
              <a:spcBef>
                <a:spcPts val="1200"/>
              </a:spcBef>
              <a:spcAft>
                <a:spcPts val="0"/>
              </a:spcAft>
              <a:buNone/>
            </a:pPr>
            <a:endParaRPr sz="1100" b="1" u="sng" dirty="0">
              <a:solidFill>
                <a:srgbClr val="000000"/>
              </a:solidFill>
              <a:latin typeface="Arial"/>
              <a:ea typeface="Arial"/>
              <a:cs typeface="Arial"/>
              <a:sym typeface="Arial"/>
            </a:endParaRPr>
          </a:p>
          <a:p>
            <a:pPr marL="0" lvl="0" indent="0" algn="l" rtl="0">
              <a:spcBef>
                <a:spcPts val="1200"/>
              </a:spcBef>
              <a:spcAft>
                <a:spcPts val="1200"/>
              </a:spcAft>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a:off x="327000" y="81825"/>
            <a:ext cx="3127500" cy="1829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Navigation Efforts </a:t>
            </a:r>
            <a:endParaRPr dirty="0"/>
          </a:p>
        </p:txBody>
      </p:sp>
      <p:sp>
        <p:nvSpPr>
          <p:cNvPr id="85" name="Google Shape;85;p16"/>
          <p:cNvSpPr txBox="1">
            <a:spLocks noGrp="1"/>
          </p:cNvSpPr>
          <p:nvPr>
            <p:ph type="body" idx="1"/>
          </p:nvPr>
        </p:nvSpPr>
        <p:spPr>
          <a:xfrm>
            <a:off x="4826550" y="81825"/>
            <a:ext cx="3127500" cy="4859400"/>
          </a:xfrm>
          <a:prstGeom prst="rect">
            <a:avLst/>
          </a:prstGeom>
        </p:spPr>
        <p:txBody>
          <a:bodyPr spcFirstLastPara="1" wrap="square" lIns="91425" tIns="91425" rIns="91425" bIns="91425" anchor="t" anchorCtr="0">
            <a:normAutofit/>
          </a:bodyPr>
          <a:lstStyle/>
          <a:p>
            <a:pPr marL="0" lvl="0" indent="0" algn="l" rtl="0">
              <a:spcBef>
                <a:spcPts val="1000"/>
              </a:spcBef>
              <a:spcAft>
                <a:spcPts val="0"/>
              </a:spcAft>
              <a:buNone/>
            </a:pPr>
            <a:endParaRPr sz="1600" dirty="0">
              <a:solidFill>
                <a:srgbClr val="EB3D9F"/>
              </a:solidFill>
              <a:latin typeface="Arial"/>
              <a:ea typeface="Arial"/>
              <a:cs typeface="Arial"/>
              <a:sym typeface="Arial"/>
            </a:endParaRPr>
          </a:p>
          <a:p>
            <a:pPr marL="0" lvl="0" indent="0" algn="l" rtl="0">
              <a:spcBef>
                <a:spcPts val="1000"/>
              </a:spcBef>
              <a:spcAft>
                <a:spcPts val="0"/>
              </a:spcAft>
              <a:buNone/>
            </a:pPr>
            <a:endParaRPr sz="1200" b="1" dirty="0">
              <a:solidFill>
                <a:srgbClr val="404040"/>
              </a:solidFill>
              <a:latin typeface="Arial"/>
              <a:ea typeface="Arial"/>
              <a:cs typeface="Arial"/>
              <a:sym typeface="Arial"/>
            </a:endParaRPr>
          </a:p>
          <a:p>
            <a:pPr marL="0" lvl="0" indent="0" algn="l" rtl="0">
              <a:spcBef>
                <a:spcPts val="1000"/>
              </a:spcBef>
              <a:spcAft>
                <a:spcPts val="0"/>
              </a:spcAft>
              <a:buNone/>
            </a:pPr>
            <a:endParaRPr sz="1200" b="1" dirty="0">
              <a:solidFill>
                <a:srgbClr val="404040"/>
              </a:solidFill>
              <a:latin typeface="Arial"/>
              <a:ea typeface="Arial"/>
              <a:cs typeface="Arial"/>
              <a:sym typeface="Arial"/>
            </a:endParaRPr>
          </a:p>
          <a:p>
            <a:pPr marL="0" lvl="0" indent="0" algn="l" rtl="0">
              <a:spcBef>
                <a:spcPts val="1000"/>
              </a:spcBef>
              <a:spcAft>
                <a:spcPts val="0"/>
              </a:spcAft>
              <a:buNone/>
            </a:pPr>
            <a:r>
              <a:rPr lang="en" b="1" dirty="0">
                <a:solidFill>
                  <a:srgbClr val="404040"/>
                </a:solidFill>
                <a:latin typeface="Arial"/>
                <a:ea typeface="Arial"/>
                <a:cs typeface="Arial"/>
                <a:sym typeface="Arial"/>
              </a:rPr>
              <a:t>    </a:t>
            </a:r>
            <a:r>
              <a:rPr lang="en" sz="1400" dirty="0">
                <a:solidFill>
                  <a:srgbClr val="404040"/>
                </a:solidFill>
                <a:latin typeface="Arial"/>
                <a:ea typeface="Arial"/>
                <a:cs typeface="Arial"/>
                <a:sym typeface="Arial"/>
              </a:rPr>
              <a:t> Our three demonstration sites are Court Appointed Special Advocates for Children, Inc., Wheeling Hospital, and Burlington United Methodist Family Services. </a:t>
            </a:r>
            <a:endParaRPr sz="1400" dirty="0">
              <a:solidFill>
                <a:srgbClr val="404040"/>
              </a:solidFill>
              <a:latin typeface="Arial"/>
              <a:ea typeface="Arial"/>
              <a:cs typeface="Arial"/>
              <a:sym typeface="Arial"/>
            </a:endParaRPr>
          </a:p>
          <a:p>
            <a:pPr marL="0" lvl="0" indent="0" algn="l" rtl="0">
              <a:spcBef>
                <a:spcPts val="1000"/>
              </a:spcBef>
              <a:spcAft>
                <a:spcPts val="0"/>
              </a:spcAft>
              <a:buNone/>
            </a:pPr>
            <a:r>
              <a:rPr lang="en" sz="1400" dirty="0">
                <a:solidFill>
                  <a:srgbClr val="404040"/>
                </a:solidFill>
                <a:latin typeface="Arial"/>
                <a:ea typeface="Arial"/>
                <a:cs typeface="Arial"/>
                <a:sym typeface="Arial"/>
              </a:rPr>
              <a:t>     Between the three demo sites, IMPACT WV covers nine counties in West Virginia including Ohio, Marshall, Wetzel, Tyler, Monongalia, Marion, Harrison, Taylor and Preston. </a:t>
            </a:r>
            <a:endParaRPr sz="1400" dirty="0">
              <a:solidFill>
                <a:srgbClr val="404040"/>
              </a:solidFill>
              <a:latin typeface="Arial"/>
              <a:ea typeface="Arial"/>
              <a:cs typeface="Arial"/>
              <a:sym typeface="Arial"/>
            </a:endParaRPr>
          </a:p>
          <a:p>
            <a:pPr marL="0" lvl="0" indent="0" algn="l" rtl="0">
              <a:spcBef>
                <a:spcPts val="0"/>
              </a:spcBef>
              <a:spcAft>
                <a:spcPts val="1200"/>
              </a:spcAft>
              <a:buNone/>
            </a:pPr>
            <a:endParaRPr dirty="0"/>
          </a:p>
        </p:txBody>
      </p:sp>
      <p:sp>
        <p:nvSpPr>
          <p:cNvPr id="86" name="Google Shape;86;p16"/>
          <p:cNvSpPr txBox="1"/>
          <p:nvPr/>
        </p:nvSpPr>
        <p:spPr>
          <a:xfrm>
            <a:off x="327000" y="1092675"/>
            <a:ext cx="3248100" cy="3243900"/>
          </a:xfrm>
          <a:prstGeom prst="rect">
            <a:avLst/>
          </a:prstGeom>
          <a:noFill/>
          <a:ln>
            <a:noFill/>
          </a:ln>
        </p:spPr>
        <p:txBody>
          <a:bodyPr spcFirstLastPara="1" wrap="square" lIns="91425" tIns="91425" rIns="91425" bIns="91425" anchor="t" anchorCtr="0">
            <a:spAutoFit/>
          </a:bodyPr>
          <a:lstStyle/>
          <a:p>
            <a:pPr marL="457200" lvl="0" indent="-323850" algn="l" rtl="0">
              <a:lnSpc>
                <a:spcPct val="115000"/>
              </a:lnSpc>
              <a:spcBef>
                <a:spcPts val="1000"/>
              </a:spcBef>
              <a:spcAft>
                <a:spcPts val="0"/>
              </a:spcAft>
              <a:buClr>
                <a:schemeClr val="lt1"/>
              </a:buClr>
              <a:buSzPts val="1500"/>
              <a:buFont typeface="Arial"/>
              <a:buChar char="●"/>
            </a:pPr>
            <a:r>
              <a:rPr lang="en" sz="1500" dirty="0">
                <a:solidFill>
                  <a:schemeClr val="lt1"/>
                </a:solidFill>
              </a:rPr>
              <a:t>Patient Navigator’s role is to coordinate the care of multigenerational families impacted by substance use or NAS. Services focus on meeting “where the client is”, by responding to current client needs such as food, shelter, education, clothing, transportation, and/ or childcare.</a:t>
            </a:r>
            <a:endParaRPr sz="1500" dirty="0">
              <a:solidFill>
                <a:schemeClr val="lt1"/>
              </a:solidFill>
            </a:endParaRPr>
          </a:p>
          <a:p>
            <a:pPr marL="0" lvl="0" indent="0" algn="l" rtl="0">
              <a:spcBef>
                <a:spcPts val="0"/>
              </a:spcBef>
              <a:spcAft>
                <a:spcPts val="0"/>
              </a:spcAft>
              <a:buNone/>
            </a:pPr>
            <a:endParaRPr sz="900" dirty="0">
              <a:solidFill>
                <a:schemeClr val="lt1"/>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7"/>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r>
              <a:rPr lang="en" sz="3200" dirty="0"/>
              <a:t>Learning Objectives </a:t>
            </a:r>
            <a:endParaRPr sz="3200" dirty="0"/>
          </a:p>
        </p:txBody>
      </p:sp>
      <p:sp>
        <p:nvSpPr>
          <p:cNvPr id="92" name="Google Shape;92;p17"/>
          <p:cNvSpPr txBox="1">
            <a:spLocks noGrp="1"/>
          </p:cNvSpPr>
          <p:nvPr>
            <p:ph type="body" idx="1"/>
          </p:nvPr>
        </p:nvSpPr>
        <p:spPr>
          <a:xfrm>
            <a:off x="4644675" y="500925"/>
            <a:ext cx="4499400" cy="4580700"/>
          </a:xfrm>
          <a:prstGeom prst="rect">
            <a:avLst/>
          </a:prstGeom>
        </p:spPr>
        <p:txBody>
          <a:bodyPr spcFirstLastPara="1" wrap="square" lIns="91425" tIns="91425" rIns="91425" bIns="91425" anchor="t" anchorCtr="0">
            <a:noAutofit/>
          </a:bodyPr>
          <a:lstStyle/>
          <a:p>
            <a:pPr marL="457200" lvl="0" indent="-317500" algn="l" rtl="0">
              <a:lnSpc>
                <a:spcPct val="75000"/>
              </a:lnSpc>
              <a:spcBef>
                <a:spcPts val="0"/>
              </a:spcBef>
              <a:spcAft>
                <a:spcPts val="0"/>
              </a:spcAft>
              <a:buSzPts val="1400"/>
              <a:buChar char="●"/>
            </a:pPr>
            <a:r>
              <a:rPr lang="en" sz="1400" dirty="0">
                <a:latin typeface="+mn-lt"/>
              </a:rPr>
              <a:t>Identify the differences between personal, societal, and professional support during the postnatal period</a:t>
            </a:r>
            <a:endParaRPr sz="1400" dirty="0">
              <a:latin typeface="+mn-lt"/>
            </a:endParaRPr>
          </a:p>
          <a:p>
            <a:pPr marL="457200" lvl="0" indent="0" algn="l" rtl="0">
              <a:lnSpc>
                <a:spcPct val="75000"/>
              </a:lnSpc>
              <a:spcBef>
                <a:spcPts val="1200"/>
              </a:spcBef>
              <a:spcAft>
                <a:spcPts val="0"/>
              </a:spcAft>
              <a:buSzPts val="1018"/>
              <a:buNone/>
            </a:pPr>
            <a:endParaRPr sz="1400" dirty="0">
              <a:latin typeface="+mn-lt"/>
            </a:endParaRPr>
          </a:p>
          <a:p>
            <a:pPr marL="457200" lvl="0" indent="-317500" algn="l" rtl="0">
              <a:lnSpc>
                <a:spcPct val="75000"/>
              </a:lnSpc>
              <a:spcBef>
                <a:spcPts val="1200"/>
              </a:spcBef>
              <a:spcAft>
                <a:spcPts val="0"/>
              </a:spcAft>
              <a:buSzPts val="1400"/>
              <a:buChar char="●"/>
            </a:pPr>
            <a:r>
              <a:rPr lang="en" sz="1400" dirty="0">
                <a:latin typeface="+mn-lt"/>
              </a:rPr>
              <a:t>Describe the importance of community based public health programs and strategies addressing postnatal support.  </a:t>
            </a:r>
            <a:endParaRPr sz="1400" dirty="0">
              <a:latin typeface="+mn-lt"/>
            </a:endParaRPr>
          </a:p>
          <a:p>
            <a:pPr marL="457200" lvl="0" indent="0" algn="l" rtl="0">
              <a:lnSpc>
                <a:spcPct val="75000"/>
              </a:lnSpc>
              <a:spcBef>
                <a:spcPts val="1200"/>
              </a:spcBef>
              <a:spcAft>
                <a:spcPts val="0"/>
              </a:spcAft>
              <a:buSzPts val="1018"/>
              <a:buNone/>
            </a:pPr>
            <a:endParaRPr sz="1400" dirty="0">
              <a:latin typeface="+mn-lt"/>
            </a:endParaRPr>
          </a:p>
          <a:p>
            <a:pPr marL="457200" lvl="0" indent="-317500" algn="l" rtl="0">
              <a:lnSpc>
                <a:spcPct val="75000"/>
              </a:lnSpc>
              <a:spcBef>
                <a:spcPts val="1200"/>
              </a:spcBef>
              <a:spcAft>
                <a:spcPts val="0"/>
              </a:spcAft>
              <a:buSzPts val="1400"/>
              <a:buChar char="●"/>
            </a:pPr>
            <a:r>
              <a:rPr lang="en" sz="1400" dirty="0">
                <a:latin typeface="+mn-lt"/>
              </a:rPr>
              <a:t>Apply awareness of home visitation programs stating the purpose and goals that contribute to the continued support after delivery.  </a:t>
            </a:r>
            <a:endParaRPr sz="1400" dirty="0">
              <a:latin typeface="+mn-lt"/>
            </a:endParaRPr>
          </a:p>
          <a:p>
            <a:pPr marL="457200" lvl="0" indent="0" algn="l" rtl="0">
              <a:lnSpc>
                <a:spcPct val="75000"/>
              </a:lnSpc>
              <a:spcBef>
                <a:spcPts val="1200"/>
              </a:spcBef>
              <a:spcAft>
                <a:spcPts val="0"/>
              </a:spcAft>
              <a:buSzPts val="1018"/>
              <a:buNone/>
            </a:pPr>
            <a:endParaRPr sz="1400" dirty="0">
              <a:latin typeface="+mn-lt"/>
            </a:endParaRPr>
          </a:p>
          <a:p>
            <a:pPr marL="457200" lvl="0" indent="-317500" algn="l" rtl="0">
              <a:lnSpc>
                <a:spcPct val="75000"/>
              </a:lnSpc>
              <a:spcBef>
                <a:spcPts val="1200"/>
              </a:spcBef>
              <a:spcAft>
                <a:spcPts val="0"/>
              </a:spcAft>
              <a:buSzPts val="1400"/>
              <a:buChar char="●"/>
            </a:pPr>
            <a:r>
              <a:rPr lang="en" sz="1400" dirty="0">
                <a:latin typeface="+mn-lt"/>
              </a:rPr>
              <a:t>Investigate the importance of peer support for families affected by substance use disorders through and after postnatal care. </a:t>
            </a:r>
            <a:endParaRPr sz="1400" dirty="0">
              <a:latin typeface="+mn-lt"/>
            </a:endParaRPr>
          </a:p>
          <a:p>
            <a:pPr marL="457200" lvl="0" indent="0" algn="l" rtl="0">
              <a:lnSpc>
                <a:spcPct val="75000"/>
              </a:lnSpc>
              <a:spcBef>
                <a:spcPts val="1200"/>
              </a:spcBef>
              <a:spcAft>
                <a:spcPts val="1200"/>
              </a:spcAft>
              <a:buSzPts val="865"/>
              <a:buNone/>
            </a:pPr>
            <a:endParaRPr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Personal Support During Postnatal Period  </a:t>
            </a:r>
            <a:endParaRPr dirty="0"/>
          </a:p>
        </p:txBody>
      </p:sp>
      <p:sp>
        <p:nvSpPr>
          <p:cNvPr id="98" name="Google Shape;98;p18"/>
          <p:cNvSpPr txBox="1">
            <a:spLocks noGrp="1"/>
          </p:cNvSpPr>
          <p:nvPr>
            <p:ph type="body" idx="1"/>
          </p:nvPr>
        </p:nvSpPr>
        <p:spPr>
          <a:xfrm>
            <a:off x="311700" y="1505700"/>
            <a:ext cx="8756100" cy="3199500"/>
          </a:xfrm>
          <a:prstGeom prst="rect">
            <a:avLst/>
          </a:prstGeom>
        </p:spPr>
        <p:txBody>
          <a:bodyPr spcFirstLastPara="1" wrap="square" lIns="91425" tIns="91425" rIns="91425" bIns="91425" anchor="t" anchorCtr="0">
            <a:normAutofit fontScale="25000" lnSpcReduction="20000"/>
          </a:bodyPr>
          <a:lstStyle/>
          <a:p>
            <a:pPr marL="457200" lvl="0" indent="-317500" algn="l" rtl="0">
              <a:spcBef>
                <a:spcPts val="1000"/>
              </a:spcBef>
              <a:spcAft>
                <a:spcPts val="0"/>
              </a:spcAft>
              <a:buClr>
                <a:srgbClr val="000000"/>
              </a:buClr>
              <a:buSzPct val="100000"/>
              <a:buChar char="●"/>
            </a:pPr>
            <a:r>
              <a:rPr lang="en" sz="5600" dirty="0">
                <a:solidFill>
                  <a:srgbClr val="404040"/>
                </a:solidFill>
                <a:latin typeface="Arial"/>
                <a:ea typeface="Arial"/>
                <a:cs typeface="Arial"/>
                <a:sym typeface="Arial"/>
              </a:rPr>
              <a:t>Social Personal Support is defined as support which is considered functional, and which leads the receiver of the support to feel cared for, valued, and with a sense of belonging to a larger network. (Sherbourne and Stewart, 1991, Bloom, 1990, and Uchino et al., 1999)</a:t>
            </a:r>
            <a:endParaRPr sz="5600" dirty="0">
              <a:solidFill>
                <a:srgbClr val="404040"/>
              </a:solidFill>
              <a:latin typeface="Arial"/>
              <a:ea typeface="Arial"/>
              <a:cs typeface="Arial"/>
              <a:sym typeface="Arial"/>
            </a:endParaRPr>
          </a:p>
          <a:p>
            <a:pPr marL="457200" lvl="0" indent="0" algn="l" rtl="0">
              <a:spcBef>
                <a:spcPts val="1000"/>
              </a:spcBef>
              <a:spcAft>
                <a:spcPts val="0"/>
              </a:spcAft>
              <a:buNone/>
            </a:pPr>
            <a:endParaRPr sz="5600" dirty="0">
              <a:solidFill>
                <a:srgbClr val="404040"/>
              </a:solidFill>
              <a:latin typeface="Arial"/>
              <a:ea typeface="Arial"/>
              <a:cs typeface="Arial"/>
              <a:sym typeface="Arial"/>
            </a:endParaRPr>
          </a:p>
          <a:p>
            <a:pPr marL="457200" lvl="0" indent="-317500" algn="l" rtl="0">
              <a:spcBef>
                <a:spcPts val="1000"/>
              </a:spcBef>
              <a:spcAft>
                <a:spcPts val="0"/>
              </a:spcAft>
              <a:buClr>
                <a:srgbClr val="000000"/>
              </a:buClr>
              <a:buSzPct val="100000"/>
              <a:buChar char="●"/>
            </a:pPr>
            <a:r>
              <a:rPr lang="en" sz="5600" dirty="0">
                <a:solidFill>
                  <a:srgbClr val="404040"/>
                </a:solidFill>
                <a:latin typeface="Arial"/>
                <a:ea typeface="Arial"/>
                <a:cs typeface="Arial"/>
                <a:sym typeface="Arial"/>
              </a:rPr>
              <a:t>Many aspects of support are indicative of having someone the person feels close to, particularly in terms of emotional and informational support where sources could be either professional or personal.</a:t>
            </a:r>
            <a:endParaRPr sz="5600" dirty="0">
              <a:solidFill>
                <a:srgbClr val="404040"/>
              </a:solidFill>
              <a:latin typeface="Arial"/>
              <a:ea typeface="Arial"/>
              <a:cs typeface="Arial"/>
              <a:sym typeface="Arial"/>
            </a:endParaRPr>
          </a:p>
          <a:p>
            <a:pPr marL="457200" lvl="0" indent="0" algn="l" rtl="0">
              <a:spcBef>
                <a:spcPts val="1000"/>
              </a:spcBef>
              <a:spcAft>
                <a:spcPts val="0"/>
              </a:spcAft>
              <a:buNone/>
            </a:pPr>
            <a:endParaRPr sz="5600" dirty="0">
              <a:solidFill>
                <a:srgbClr val="404040"/>
              </a:solidFill>
              <a:latin typeface="Arial"/>
              <a:ea typeface="Arial"/>
              <a:cs typeface="Arial"/>
              <a:sym typeface="Arial"/>
            </a:endParaRPr>
          </a:p>
          <a:p>
            <a:pPr marL="457200" lvl="0" indent="-317500" algn="l" rtl="0">
              <a:spcBef>
                <a:spcPts val="1000"/>
              </a:spcBef>
              <a:spcAft>
                <a:spcPts val="0"/>
              </a:spcAft>
              <a:buClr>
                <a:srgbClr val="000000"/>
              </a:buClr>
              <a:buSzPct val="100000"/>
              <a:buChar char="●"/>
            </a:pPr>
            <a:r>
              <a:rPr lang="en" sz="5600" dirty="0">
                <a:solidFill>
                  <a:srgbClr val="404040"/>
                </a:solidFill>
                <a:latin typeface="Arial"/>
                <a:ea typeface="Arial"/>
                <a:cs typeface="Arial"/>
                <a:sym typeface="Arial"/>
              </a:rPr>
              <a:t>The main role of social personal support is protecting the physical, mental and emotional well-being of those exposed to stress. More specifically, social support has been found to buffer against stressors, reducing psychological distress, depression and anxiety in turn impacting physical health. </a:t>
            </a:r>
            <a:r>
              <a:rPr lang="en" sz="5600" dirty="0">
                <a:solidFill>
                  <a:srgbClr val="000000"/>
                </a:solidFill>
                <a:latin typeface="Arial"/>
                <a:ea typeface="Arial"/>
                <a:cs typeface="Arial"/>
                <a:sym typeface="Arial"/>
              </a:rPr>
              <a:t>(Thoits, 2011)</a:t>
            </a:r>
            <a:endParaRPr sz="5600" dirty="0">
              <a:solidFill>
                <a:srgbClr val="000000"/>
              </a:solidFill>
              <a:latin typeface="Arial"/>
              <a:ea typeface="Arial"/>
              <a:cs typeface="Arial"/>
              <a:sym typeface="Arial"/>
            </a:endParaRPr>
          </a:p>
          <a:p>
            <a:pPr marL="457200" lvl="0" indent="0" algn="l" rtl="0">
              <a:spcBef>
                <a:spcPts val="1000"/>
              </a:spcBef>
              <a:spcAft>
                <a:spcPts val="0"/>
              </a:spcAft>
              <a:buNone/>
            </a:pPr>
            <a:endParaRPr sz="4865" b="1" dirty="0">
              <a:solidFill>
                <a:srgbClr val="404040"/>
              </a:solidFill>
              <a:latin typeface="Arial"/>
              <a:ea typeface="Arial"/>
              <a:cs typeface="Arial"/>
              <a:sym typeface="Arial"/>
            </a:endParaRPr>
          </a:p>
          <a:p>
            <a:pPr marL="457200" lvl="0" indent="0" algn="l" rtl="0">
              <a:spcBef>
                <a:spcPts val="1200"/>
              </a:spcBef>
              <a:spcAft>
                <a:spcPts val="0"/>
              </a:spcAft>
              <a:buNone/>
            </a:pPr>
            <a:endParaRPr sz="2057" b="1" dirty="0">
              <a:solidFill>
                <a:srgbClr val="000000"/>
              </a:solidFill>
              <a:latin typeface="Arial"/>
              <a:ea typeface="Arial"/>
              <a:cs typeface="Arial"/>
              <a:sym typeface="Arial"/>
            </a:endParaRPr>
          </a:p>
          <a:p>
            <a:pPr marL="457200" lvl="0" indent="0" algn="l" rtl="0">
              <a:spcBef>
                <a:spcPts val="1200"/>
              </a:spcBef>
              <a:spcAft>
                <a:spcPts val="0"/>
              </a:spcAft>
              <a:buNone/>
            </a:pPr>
            <a:endParaRPr sz="1100" b="1" dirty="0">
              <a:solidFill>
                <a:srgbClr val="000000"/>
              </a:solidFill>
              <a:latin typeface="Arial"/>
              <a:ea typeface="Arial"/>
              <a:cs typeface="Arial"/>
              <a:sym typeface="Arial"/>
            </a:endParaRPr>
          </a:p>
          <a:p>
            <a:pPr marL="457200" lvl="0" indent="0" algn="l" rtl="0">
              <a:spcBef>
                <a:spcPts val="1200"/>
              </a:spcBef>
              <a:spcAft>
                <a:spcPts val="0"/>
              </a:spcAft>
              <a:buNone/>
            </a:pPr>
            <a:endParaRPr sz="1100" b="1" dirty="0">
              <a:solidFill>
                <a:srgbClr val="000000"/>
              </a:solidFill>
              <a:latin typeface="Arial"/>
              <a:ea typeface="Arial"/>
              <a:cs typeface="Arial"/>
              <a:sym typeface="Arial"/>
            </a:endParaRPr>
          </a:p>
          <a:p>
            <a:pPr marL="0" lvl="0" indent="0" algn="l" rtl="0">
              <a:spcBef>
                <a:spcPts val="1200"/>
              </a:spcBef>
              <a:spcAft>
                <a:spcPts val="120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9"/>
          <p:cNvSpPr txBox="1"/>
          <p:nvPr/>
        </p:nvSpPr>
        <p:spPr>
          <a:xfrm>
            <a:off x="235475" y="347025"/>
            <a:ext cx="8725500" cy="2865000"/>
          </a:xfrm>
          <a:prstGeom prst="rect">
            <a:avLst/>
          </a:prstGeom>
          <a:noFill/>
          <a:ln>
            <a:noFill/>
          </a:ln>
        </p:spPr>
        <p:txBody>
          <a:bodyPr spcFirstLastPara="1" wrap="square" lIns="91425" tIns="91425" rIns="91425" bIns="91425" anchor="t" anchorCtr="0">
            <a:spAutoFit/>
          </a:bodyPr>
          <a:lstStyle/>
          <a:p>
            <a:pPr marL="457200" lvl="0" indent="-317500" algn="l" rtl="0">
              <a:lnSpc>
                <a:spcPct val="115000"/>
              </a:lnSpc>
              <a:spcBef>
                <a:spcPts val="1000"/>
              </a:spcBef>
              <a:spcAft>
                <a:spcPts val="0"/>
              </a:spcAft>
              <a:buClr>
                <a:srgbClr val="404040"/>
              </a:buClr>
              <a:buSzPts val="1400"/>
              <a:buChar char="●"/>
            </a:pPr>
            <a:r>
              <a:rPr lang="en" dirty="0">
                <a:solidFill>
                  <a:srgbClr val="404040"/>
                </a:solidFill>
              </a:rPr>
              <a:t>Recommendations for increasing  support include improving existing support such as empathetic listening by health professionals, increased home-based services, individualized care and providing community resources with local, consistent support.</a:t>
            </a:r>
            <a:endParaRPr dirty="0">
              <a:solidFill>
                <a:srgbClr val="404040"/>
              </a:solidFill>
            </a:endParaRPr>
          </a:p>
          <a:p>
            <a:pPr marL="457200" lvl="0" indent="0" algn="l" rtl="0">
              <a:lnSpc>
                <a:spcPct val="115000"/>
              </a:lnSpc>
              <a:spcBef>
                <a:spcPts val="1000"/>
              </a:spcBef>
              <a:spcAft>
                <a:spcPts val="0"/>
              </a:spcAft>
              <a:buNone/>
            </a:pPr>
            <a:endParaRPr dirty="0">
              <a:solidFill>
                <a:srgbClr val="404040"/>
              </a:solidFill>
            </a:endParaRPr>
          </a:p>
          <a:p>
            <a:pPr marL="457200" lvl="0" indent="-317500" algn="l" rtl="0">
              <a:lnSpc>
                <a:spcPct val="115000"/>
              </a:lnSpc>
              <a:spcBef>
                <a:spcPts val="1000"/>
              </a:spcBef>
              <a:spcAft>
                <a:spcPts val="0"/>
              </a:spcAft>
              <a:buClr>
                <a:srgbClr val="404040"/>
              </a:buClr>
              <a:buSzPts val="1400"/>
              <a:buChar char="●"/>
            </a:pPr>
            <a:r>
              <a:rPr lang="en" dirty="0">
                <a:solidFill>
                  <a:srgbClr val="404040"/>
                </a:solidFill>
              </a:rPr>
              <a:t>For help when it’s needed, call or text the </a:t>
            </a:r>
            <a:r>
              <a:rPr lang="en" u="sng" dirty="0">
                <a:solidFill>
                  <a:srgbClr val="404040"/>
                </a:solidFill>
              </a:rPr>
              <a:t>National Maternal Mental Health Hotline </a:t>
            </a:r>
            <a:r>
              <a:rPr lang="en" b="1" dirty="0">
                <a:solidFill>
                  <a:srgbClr val="404040"/>
                </a:solidFill>
              </a:rPr>
              <a:t>(1-833-943-5746) </a:t>
            </a:r>
            <a:r>
              <a:rPr lang="en" dirty="0">
                <a:solidFill>
                  <a:srgbClr val="404040"/>
                </a:solidFill>
              </a:rPr>
              <a:t>supporting healthy pregnancies and new parents.</a:t>
            </a:r>
            <a:endParaRPr dirty="0">
              <a:solidFill>
                <a:srgbClr val="404040"/>
              </a:solidFill>
            </a:endParaRPr>
          </a:p>
          <a:p>
            <a:pPr marL="457200" lvl="0" indent="0" algn="l" rtl="0">
              <a:lnSpc>
                <a:spcPct val="115000"/>
              </a:lnSpc>
              <a:spcBef>
                <a:spcPts val="1000"/>
              </a:spcBef>
              <a:spcAft>
                <a:spcPts val="0"/>
              </a:spcAft>
              <a:buNone/>
            </a:pPr>
            <a:endParaRPr dirty="0">
              <a:solidFill>
                <a:srgbClr val="404040"/>
              </a:solidFill>
            </a:endParaRPr>
          </a:p>
          <a:p>
            <a:pPr marL="457200" lvl="0" indent="-317500" algn="l" rtl="0">
              <a:lnSpc>
                <a:spcPct val="115000"/>
              </a:lnSpc>
              <a:spcBef>
                <a:spcPts val="1000"/>
              </a:spcBef>
              <a:spcAft>
                <a:spcPts val="0"/>
              </a:spcAft>
              <a:buClr>
                <a:srgbClr val="404040"/>
              </a:buClr>
              <a:buSzPts val="1400"/>
              <a:buChar char="●"/>
            </a:pPr>
            <a:r>
              <a:rPr lang="en" u="sng" dirty="0">
                <a:solidFill>
                  <a:srgbClr val="404040"/>
                </a:solidFill>
              </a:rPr>
              <a:t>Postpartum Support International </a:t>
            </a:r>
            <a:r>
              <a:rPr lang="en" b="1" dirty="0">
                <a:solidFill>
                  <a:srgbClr val="404040"/>
                </a:solidFill>
              </a:rPr>
              <a:t>(1-800-944-4773)</a:t>
            </a:r>
            <a:endParaRPr b="1" dirty="0">
              <a:solidFill>
                <a:srgbClr val="404040"/>
              </a:solidFill>
            </a:endParaRPr>
          </a:p>
          <a:p>
            <a:pPr marL="0" lvl="0" indent="0" algn="l" rtl="0">
              <a:spcBef>
                <a:spcPts val="0"/>
              </a:spcBef>
              <a:spcAft>
                <a:spcPts val="0"/>
              </a:spcAft>
              <a:buNone/>
            </a:pPr>
            <a:endParaRPr sz="1200" dirty="0">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0"/>
          <p:cNvSpPr txBox="1">
            <a:spLocks noGrp="1"/>
          </p:cNvSpPr>
          <p:nvPr>
            <p:ph type="title"/>
          </p:nvPr>
        </p:nvSpPr>
        <p:spPr>
          <a:xfrm>
            <a:off x="254575" y="253275"/>
            <a:ext cx="8520600" cy="623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Benefits of Navigation in Postpartum Personal Support</a:t>
            </a:r>
            <a:endParaRPr dirty="0"/>
          </a:p>
        </p:txBody>
      </p:sp>
      <p:sp>
        <p:nvSpPr>
          <p:cNvPr id="109" name="Google Shape;109;p20"/>
          <p:cNvSpPr txBox="1"/>
          <p:nvPr/>
        </p:nvSpPr>
        <p:spPr>
          <a:xfrm>
            <a:off x="123825" y="1428750"/>
            <a:ext cx="8934600" cy="3256246"/>
          </a:xfrm>
          <a:prstGeom prst="rect">
            <a:avLst/>
          </a:prstGeom>
          <a:noFill/>
          <a:ln>
            <a:noFill/>
          </a:ln>
        </p:spPr>
        <p:txBody>
          <a:bodyPr spcFirstLastPara="1" wrap="square" lIns="91425" tIns="91425" rIns="91425" bIns="91425" anchor="t" anchorCtr="0">
            <a:spAutoFit/>
          </a:bodyPr>
          <a:lstStyle/>
          <a:p>
            <a:pPr marL="457200" lvl="0" indent="-317500" algn="l" rtl="0">
              <a:lnSpc>
                <a:spcPct val="115000"/>
              </a:lnSpc>
              <a:spcBef>
                <a:spcPts val="1200"/>
              </a:spcBef>
              <a:spcAft>
                <a:spcPts val="0"/>
              </a:spcAft>
              <a:buSzPts val="1400"/>
              <a:buChar char="●"/>
            </a:pPr>
            <a:r>
              <a:rPr lang="en" sz="700" dirty="0">
                <a:latin typeface="Times New Roman"/>
                <a:ea typeface="Times New Roman"/>
                <a:cs typeface="Times New Roman"/>
                <a:sym typeface="Times New Roman"/>
              </a:rPr>
              <a:t>  </a:t>
            </a:r>
            <a:r>
              <a:rPr lang="en" dirty="0"/>
              <a:t>We consider patient navigation to be a promising, patient-centered approach for improving the quality and quantity of postpartum care received.</a:t>
            </a:r>
            <a:endParaRPr dirty="0"/>
          </a:p>
          <a:p>
            <a:pPr marL="457200" lvl="0" indent="-317500" algn="l" rtl="0">
              <a:spcBef>
                <a:spcPts val="1200"/>
              </a:spcBef>
              <a:spcAft>
                <a:spcPts val="0"/>
              </a:spcAft>
              <a:buSzPts val="1400"/>
              <a:buChar char="●"/>
            </a:pPr>
            <a:r>
              <a:rPr lang="en" dirty="0"/>
              <a:t>Patient-Centered navigation programs are significantly associated with improved postpartum retention in care as well as improvements in postpartum outcomes as contraception uptake, depression screenings, and vaccinations.</a:t>
            </a:r>
            <a:endParaRPr dirty="0"/>
          </a:p>
          <a:p>
            <a:pPr marL="457200" lvl="0" indent="-317500" algn="l" rtl="0">
              <a:lnSpc>
                <a:spcPct val="115000"/>
              </a:lnSpc>
              <a:spcBef>
                <a:spcPts val="1200"/>
              </a:spcBef>
              <a:spcAft>
                <a:spcPts val="0"/>
              </a:spcAft>
              <a:buSzPts val="1400"/>
              <a:buChar char="●"/>
            </a:pPr>
            <a:r>
              <a:rPr lang="en" dirty="0">
                <a:latin typeface="Times New Roman"/>
                <a:ea typeface="Times New Roman"/>
                <a:cs typeface="Times New Roman"/>
                <a:sym typeface="Times New Roman"/>
              </a:rPr>
              <a:t> </a:t>
            </a:r>
            <a:r>
              <a:rPr lang="en" dirty="0"/>
              <a:t>Navigation relies heavily on relationship-building, improved patient-provider communication and instrumental interventions for barrier reduction.</a:t>
            </a:r>
            <a:endParaRPr dirty="0"/>
          </a:p>
          <a:p>
            <a:pPr marL="457200" lvl="0" indent="-317500" algn="l" rtl="0">
              <a:lnSpc>
                <a:spcPct val="115000"/>
              </a:lnSpc>
              <a:spcBef>
                <a:spcPts val="1200"/>
              </a:spcBef>
              <a:spcAft>
                <a:spcPts val="0"/>
              </a:spcAft>
              <a:buSzPts val="1400"/>
              <a:buChar char="●"/>
            </a:pPr>
            <a:r>
              <a:rPr lang="en" dirty="0">
                <a:latin typeface="Times New Roman"/>
                <a:ea typeface="Times New Roman"/>
                <a:cs typeface="Times New Roman"/>
                <a:sym typeface="Times New Roman"/>
              </a:rPr>
              <a:t> </a:t>
            </a:r>
            <a:r>
              <a:rPr lang="en" dirty="0"/>
              <a:t>Patient navigation in perinatal healthcare settings may be an important strategy to promoting women’s health equity.  </a:t>
            </a:r>
            <a:endParaRPr dirty="0"/>
          </a:p>
          <a:p>
            <a:pPr marL="457200" lvl="0" indent="0" algn="l" rtl="0">
              <a:spcBef>
                <a:spcPts val="1200"/>
              </a:spcBef>
              <a:spcAft>
                <a:spcPts val="0"/>
              </a:spcAft>
              <a:buNone/>
            </a:pPr>
            <a:endParaRPr sz="11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1"/>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Individualized Postpartum Care Cont.  </a:t>
            </a:r>
            <a:endParaRPr dirty="0"/>
          </a:p>
        </p:txBody>
      </p:sp>
      <p:sp>
        <p:nvSpPr>
          <p:cNvPr id="115" name="Google Shape;115;p21"/>
          <p:cNvSpPr txBox="1"/>
          <p:nvPr/>
        </p:nvSpPr>
        <p:spPr>
          <a:xfrm>
            <a:off x="85650" y="1695450"/>
            <a:ext cx="8972700" cy="2605500"/>
          </a:xfrm>
          <a:prstGeom prst="rect">
            <a:avLst/>
          </a:prstGeom>
          <a:noFill/>
          <a:ln>
            <a:noFill/>
          </a:ln>
        </p:spPr>
        <p:txBody>
          <a:bodyPr spcFirstLastPara="1" wrap="square" lIns="91425" tIns="91425" rIns="91425" bIns="91425" anchor="t" anchorCtr="0">
            <a:spAutoFit/>
          </a:bodyPr>
          <a:lstStyle/>
          <a:p>
            <a:pPr marL="457200" lvl="0" indent="-317500" algn="l" rtl="0">
              <a:lnSpc>
                <a:spcPct val="115000"/>
              </a:lnSpc>
              <a:spcBef>
                <a:spcPts val="1400"/>
              </a:spcBef>
              <a:spcAft>
                <a:spcPts val="0"/>
              </a:spcAft>
              <a:buSzPts val="1400"/>
              <a:buChar char="●"/>
            </a:pPr>
            <a:r>
              <a:rPr lang="en" dirty="0"/>
              <a:t>Postpartum needs are individualized and most importantly the idea is to protect physical mental and emotional well-being of mom and baby.</a:t>
            </a:r>
            <a:endParaRPr dirty="0"/>
          </a:p>
          <a:p>
            <a:pPr marL="457200" lvl="0" indent="0" algn="l" rtl="0">
              <a:lnSpc>
                <a:spcPct val="115000"/>
              </a:lnSpc>
              <a:spcBef>
                <a:spcPts val="1400"/>
              </a:spcBef>
              <a:spcAft>
                <a:spcPts val="0"/>
              </a:spcAft>
              <a:buNone/>
            </a:pPr>
            <a:endParaRPr dirty="0"/>
          </a:p>
          <a:p>
            <a:pPr marL="457200" lvl="0" indent="-317500" algn="l" rtl="0">
              <a:lnSpc>
                <a:spcPct val="115000"/>
              </a:lnSpc>
              <a:spcBef>
                <a:spcPts val="1400"/>
              </a:spcBef>
              <a:spcAft>
                <a:spcPts val="0"/>
              </a:spcAft>
              <a:buSzPts val="1400"/>
              <a:buChar char="●"/>
            </a:pPr>
            <a:r>
              <a:rPr lang="en" dirty="0"/>
              <a:t>Community-Based Outreach efforts are individualized with the client in mind with whatever resource they are utilizing.  </a:t>
            </a:r>
            <a:endParaRPr dirty="0"/>
          </a:p>
          <a:p>
            <a:pPr marL="0" lvl="0" indent="0" algn="l" rtl="0">
              <a:lnSpc>
                <a:spcPct val="115000"/>
              </a:lnSpc>
              <a:spcBef>
                <a:spcPts val="1400"/>
              </a:spcBef>
              <a:spcAft>
                <a:spcPts val="0"/>
              </a:spcAft>
              <a:buNone/>
            </a:pPr>
            <a:endParaRPr i="1" dirty="0"/>
          </a:p>
          <a:p>
            <a:pPr marL="457200" lvl="0" indent="-317500" algn="l" rtl="0">
              <a:lnSpc>
                <a:spcPct val="115000"/>
              </a:lnSpc>
              <a:spcBef>
                <a:spcPts val="1400"/>
              </a:spcBef>
              <a:spcAft>
                <a:spcPts val="0"/>
              </a:spcAft>
              <a:buSzPts val="1400"/>
              <a:buChar char="●"/>
            </a:pPr>
            <a:r>
              <a:rPr lang="en" dirty="0">
                <a:latin typeface="Times New Roman"/>
                <a:ea typeface="Times New Roman"/>
                <a:cs typeface="Times New Roman"/>
                <a:sym typeface="Times New Roman"/>
              </a:rPr>
              <a:t> </a:t>
            </a:r>
            <a:r>
              <a:rPr lang="en" dirty="0"/>
              <a:t>Postpartum Assessments and Individualized Care Plans </a:t>
            </a:r>
            <a:endParaRPr dirty="0"/>
          </a:p>
        </p:txBody>
      </p:sp>
    </p:spTree>
  </p:cSld>
  <p:clrMapOvr>
    <a:masterClrMapping/>
  </p:clrMapOvr>
</p:sld>
</file>

<file path=ppt/theme/theme1.xml><?xml version="1.0" encoding="utf-8"?>
<a:theme xmlns:a="http://schemas.openxmlformats.org/drawingml/2006/main"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3152</Words>
  <Application>Microsoft Office PowerPoint</Application>
  <PresentationFormat>On-screen Show (16:9)</PresentationFormat>
  <Paragraphs>276</Paragraphs>
  <Slides>38</Slides>
  <Notes>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Merriweather</vt:lpstr>
      <vt:lpstr>Arial</vt:lpstr>
      <vt:lpstr>Roboto</vt:lpstr>
      <vt:lpstr>Trebuchet MS</vt:lpstr>
      <vt:lpstr>Times New Roman</vt:lpstr>
      <vt:lpstr>Paradigm</vt:lpstr>
      <vt:lpstr> Supports for Mothers, Babies and Caregivers after Delivery  </vt:lpstr>
      <vt:lpstr>IMPACT WV Efforts </vt:lpstr>
      <vt:lpstr>IMPACT WV Goals  </vt:lpstr>
      <vt:lpstr>Navigation Efforts </vt:lpstr>
      <vt:lpstr>  Learning Objectives </vt:lpstr>
      <vt:lpstr>Personal Support During Postnatal Period  </vt:lpstr>
      <vt:lpstr>PowerPoint Presentation</vt:lpstr>
      <vt:lpstr>Benefits of Navigation in Postpartum Personal Support</vt:lpstr>
      <vt:lpstr>Individualized Postpartum Care Cont.  </vt:lpstr>
      <vt:lpstr>Individualized Provider Care </vt:lpstr>
      <vt:lpstr>Barriers to Overcoming Accessing Social Support. </vt:lpstr>
      <vt:lpstr>Barriers to Overcoming Accessing Social Support Cont. </vt:lpstr>
      <vt:lpstr>Individualized Postpartum Support Services </vt:lpstr>
      <vt:lpstr>The Importance of Community-Based Programs addressing Postnatal Support.  </vt:lpstr>
      <vt:lpstr>Opportunity to Improve Quality and Access </vt:lpstr>
      <vt:lpstr>Catholic Charities of West Virginia – Children’s Services</vt:lpstr>
      <vt:lpstr>WV Home Visitation Programs</vt:lpstr>
      <vt:lpstr>WV Home Visitation Programs Con’t</vt:lpstr>
      <vt:lpstr> Gabriel Project of West Virginia, Inc.</vt:lpstr>
      <vt:lpstr>West Virginia Woman, Infants and Children Program</vt:lpstr>
      <vt:lpstr>Local Resources</vt:lpstr>
      <vt:lpstr>THE IMPORTANCE AND UNDERSTANDING OF PROFESSIONAL SUPPORT </vt:lpstr>
      <vt:lpstr>Professional Support for Mom</vt:lpstr>
      <vt:lpstr>MOM SUPPORT</vt:lpstr>
      <vt:lpstr> MOM SUPPORT</vt:lpstr>
      <vt:lpstr>MOM and CAREGIVER SUPPORT</vt:lpstr>
      <vt:lpstr>CAREGIVER SUPPORT</vt:lpstr>
      <vt:lpstr>INFANT SUPPORT </vt:lpstr>
      <vt:lpstr>INFANT SUPPORT NEONATOLOGIST</vt:lpstr>
      <vt:lpstr>PowerPoint Presentation</vt:lpstr>
      <vt:lpstr>INFANT SUPPORT</vt:lpstr>
      <vt:lpstr>INFANT SUPPORT</vt:lpstr>
      <vt:lpstr>Peer Recovery Services</vt:lpstr>
      <vt:lpstr>Peer Recovery Coach</vt:lpstr>
      <vt:lpstr>Peer Support Services Through Postpartum Transition</vt:lpstr>
      <vt:lpstr>QUESTIONS? </vt:lpstr>
      <vt:lpstr>References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Supports for Mothers, Babies and Caregivers after Delivery</dc:title>
  <dc:creator>BUMFS - West Virginia Impact</dc:creator>
  <cp:lastModifiedBy>Ross, Jessica K.</cp:lastModifiedBy>
  <cp:revision>7</cp:revision>
  <dcterms:modified xsi:type="dcterms:W3CDTF">2022-07-08T18:07:22Z</dcterms:modified>
</cp:coreProperties>
</file>