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32"/>
  </p:notesMasterIdLst>
  <p:sldIdLst>
    <p:sldId id="256" r:id="rId2"/>
    <p:sldId id="257" r:id="rId3"/>
    <p:sldId id="262" r:id="rId4"/>
    <p:sldId id="264" r:id="rId5"/>
    <p:sldId id="258" r:id="rId6"/>
    <p:sldId id="259" r:id="rId7"/>
    <p:sldId id="260" r:id="rId8"/>
    <p:sldId id="263" r:id="rId9"/>
    <p:sldId id="266" r:id="rId10"/>
    <p:sldId id="261" r:id="rId11"/>
    <p:sldId id="265" r:id="rId12"/>
    <p:sldId id="267" r:id="rId13"/>
    <p:sldId id="268" r:id="rId14"/>
    <p:sldId id="270" r:id="rId15"/>
    <p:sldId id="276" r:id="rId16"/>
    <p:sldId id="277" r:id="rId17"/>
    <p:sldId id="278" r:id="rId18"/>
    <p:sldId id="271" r:id="rId19"/>
    <p:sldId id="272" r:id="rId20"/>
    <p:sldId id="279" r:id="rId21"/>
    <p:sldId id="269" r:id="rId22"/>
    <p:sldId id="280" r:id="rId23"/>
    <p:sldId id="281" r:id="rId24"/>
    <p:sldId id="282" r:id="rId25"/>
    <p:sldId id="283" r:id="rId26"/>
    <p:sldId id="273" r:id="rId27"/>
    <p:sldId id="274" r:id="rId28"/>
    <p:sldId id="275" r:id="rId29"/>
    <p:sldId id="284" r:id="rId30"/>
    <p:sldId id="285" r:id="rId31"/>
  </p:sldIdLst>
  <p:sldSz cx="12192000" cy="6858000"/>
  <p:notesSz cx="7004050" cy="9290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87" autoAdjust="0"/>
    <p:restoredTop sz="71636" autoAdjust="0"/>
  </p:normalViewPr>
  <p:slideViewPr>
    <p:cSldViewPr snapToGrid="0">
      <p:cViewPr varScale="1">
        <p:scale>
          <a:sx n="59" d="100"/>
          <a:sy n="59" d="100"/>
        </p:scale>
        <p:origin x="-1541" y="-7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67341" y="0"/>
            <a:ext cx="3035088" cy="466115"/>
          </a:xfrm>
          <a:prstGeom prst="rect">
            <a:avLst/>
          </a:prstGeom>
        </p:spPr>
        <p:txBody>
          <a:bodyPr vert="horz" lIns="91440" tIns="45720" rIns="91440" bIns="45720" rtlCol="0"/>
          <a:lstStyle>
            <a:lvl1pPr algn="r">
              <a:defRPr sz="1200"/>
            </a:lvl1pPr>
          </a:lstStyle>
          <a:p>
            <a:fld id="{C8B71D26-F015-452A-A8A2-C0DEBF2F6F2C}" type="datetimeFigureOut">
              <a:rPr lang="en-US" smtClean="0"/>
              <a:pPr/>
              <a:t>6/7/2022</a:t>
            </a:fld>
            <a:endParaRPr lang="en-US" dirty="0"/>
          </a:p>
        </p:txBody>
      </p:sp>
      <p:sp>
        <p:nvSpPr>
          <p:cNvPr id="4" name="Slide Image Placeholder 3"/>
          <p:cNvSpPr>
            <a:spLocks noGrp="1" noRot="1" noChangeAspect="1"/>
          </p:cNvSpPr>
          <p:nvPr>
            <p:ph type="sldImg" idx="2"/>
          </p:nvPr>
        </p:nvSpPr>
        <p:spPr>
          <a:xfrm>
            <a:off x="714375" y="1160463"/>
            <a:ext cx="5575300" cy="313531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0405" y="4470836"/>
            <a:ext cx="5603240" cy="365795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3936"/>
            <a:ext cx="3035088" cy="46611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7341" y="8823936"/>
            <a:ext cx="3035088" cy="466114"/>
          </a:xfrm>
          <a:prstGeom prst="rect">
            <a:avLst/>
          </a:prstGeom>
        </p:spPr>
        <p:txBody>
          <a:bodyPr vert="horz" lIns="91440" tIns="45720" rIns="91440" bIns="45720" rtlCol="0" anchor="b"/>
          <a:lstStyle>
            <a:lvl1pPr algn="r">
              <a:defRPr sz="1200"/>
            </a:lvl1pPr>
          </a:lstStyle>
          <a:p>
            <a:fld id="{CFE8103C-3F58-4D4B-B636-615CF4AEFE2F}" type="slidenum">
              <a:rPr lang="en-US" smtClean="0"/>
              <a:pPr/>
              <a:t>‹#›</a:t>
            </a:fld>
            <a:endParaRPr lang="en-US" dirty="0"/>
          </a:p>
        </p:txBody>
      </p:sp>
    </p:spTree>
    <p:extLst>
      <p:ext uri="{BB962C8B-B14F-4D97-AF65-F5344CB8AC3E}">
        <p14:creationId xmlns:p14="http://schemas.microsoft.com/office/powerpoint/2010/main" xmlns="" val="1136748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arentcenterhub.org/repository/ide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a:t>
            </a:r>
            <a:r>
              <a:rPr lang="en-US" baseline="0" dirty="0" smtClean="0"/>
              <a:t> present an “ice breaker.”  You judge your audience. </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1</a:t>
            </a:fld>
            <a:endParaRPr lang="en-US" dirty="0"/>
          </a:p>
        </p:txBody>
      </p:sp>
    </p:spTree>
    <p:extLst>
      <p:ext uri="{BB962C8B-B14F-4D97-AF65-F5344CB8AC3E}">
        <p14:creationId xmlns:p14="http://schemas.microsoft.com/office/powerpoint/2010/main" xmlns="" val="456501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IEP is developed or created if the team finds the child has special needs which need to be addressed or helped. An IEP meeting is held within 30 calendar days after a full evaluation has</a:t>
            </a:r>
            <a:r>
              <a:rPr lang="en-US" baseline="0" dirty="0" smtClean="0"/>
              <a:t> determined that child either needs some help or not. The child must have one of 13 disabilities listed in IDEA and needs special education to qualify for an IEP. In West Virginia, there are 14 categories due to the fact gifted is counted in the list. These categories include autism, hearing impairment, and intellectual disability.  A specific learning disability most often affects skills in reading, writing, listening, reasoning, and doing math. </a:t>
            </a:r>
          </a:p>
          <a:p>
            <a:endParaRPr lang="en-US" baseline="0" dirty="0" smtClean="0"/>
          </a:p>
          <a:p>
            <a:r>
              <a:rPr lang="en-US" baseline="0" dirty="0" smtClean="0"/>
              <a:t>There is an option plan called 504 but we have another presentation which tells you about this plan. </a:t>
            </a:r>
          </a:p>
          <a:p>
            <a:endParaRPr lang="en-US" baseline="0" dirty="0" smtClean="0"/>
          </a:p>
        </p:txBody>
      </p:sp>
      <p:sp>
        <p:nvSpPr>
          <p:cNvPr id="4" name="Slide Number Placeholder 3"/>
          <p:cNvSpPr>
            <a:spLocks noGrp="1"/>
          </p:cNvSpPr>
          <p:nvPr>
            <p:ph type="sldNum" sz="quarter" idx="10"/>
          </p:nvPr>
        </p:nvSpPr>
        <p:spPr/>
        <p:txBody>
          <a:bodyPr/>
          <a:lstStyle/>
          <a:p>
            <a:fld id="{CFE8103C-3F58-4D4B-B636-615CF4AEFE2F}" type="slidenum">
              <a:rPr lang="en-US" smtClean="0"/>
              <a:pPr/>
              <a:t>10</a:t>
            </a:fld>
            <a:endParaRPr lang="en-US" dirty="0"/>
          </a:p>
        </p:txBody>
      </p:sp>
    </p:spTree>
    <p:extLst>
      <p:ext uri="{BB962C8B-B14F-4D97-AF65-F5344CB8AC3E}">
        <p14:creationId xmlns:p14="http://schemas.microsoft.com/office/powerpoint/2010/main" xmlns="" val="3097271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IEP has many parts that are required by the law. They include the child's present level of performance -- and in that present level of performance, the</a:t>
            </a:r>
            <a:r>
              <a:rPr lang="en-US" baseline="0" dirty="0" smtClean="0"/>
              <a:t> team </a:t>
            </a:r>
            <a:r>
              <a:rPr lang="en-US" dirty="0" smtClean="0"/>
              <a:t>wants to get a snapshot of the child. "What can the</a:t>
            </a:r>
            <a:r>
              <a:rPr lang="en-US" baseline="0" dirty="0" smtClean="0"/>
              <a:t> child </a:t>
            </a:r>
            <a:r>
              <a:rPr lang="en-US" dirty="0" smtClean="0"/>
              <a:t>do, what areas does</a:t>
            </a:r>
            <a:r>
              <a:rPr lang="en-US" baseline="0" dirty="0" smtClean="0"/>
              <a:t> the child </a:t>
            </a:r>
            <a:r>
              <a:rPr lang="en-US" dirty="0" smtClean="0"/>
              <a:t>needs</a:t>
            </a:r>
            <a:r>
              <a:rPr lang="en-US" baseline="0" dirty="0" smtClean="0"/>
              <a:t> </a:t>
            </a:r>
            <a:r>
              <a:rPr lang="en-US" dirty="0" smtClean="0"/>
              <a:t>help in, which areas do the child excel in?" So it's important to note children's strengths as well as the areas of need. The</a:t>
            </a:r>
            <a:r>
              <a:rPr lang="en-US" baseline="0" dirty="0" smtClean="0"/>
              <a:t> IEP team</a:t>
            </a:r>
            <a:r>
              <a:rPr lang="en-US" dirty="0" smtClean="0"/>
              <a:t> also wants to talk about the kinds of services they'll receive, so, for example, does the child need speech services? Do the</a:t>
            </a:r>
            <a:r>
              <a:rPr lang="en-US" baseline="0" dirty="0" smtClean="0"/>
              <a:t> child</a:t>
            </a:r>
            <a:r>
              <a:rPr lang="en-US" dirty="0" smtClean="0"/>
              <a:t> needs occupational or physical therapy that is motor support? Does the</a:t>
            </a:r>
            <a:r>
              <a:rPr lang="en-US" baseline="0" dirty="0" smtClean="0"/>
              <a:t> child</a:t>
            </a:r>
            <a:r>
              <a:rPr lang="en-US" dirty="0" smtClean="0"/>
              <a:t> need special education services? Will the</a:t>
            </a:r>
            <a:r>
              <a:rPr lang="en-US" baseline="0" dirty="0" smtClean="0"/>
              <a:t> child</a:t>
            </a:r>
            <a:r>
              <a:rPr lang="en-US" dirty="0" smtClean="0"/>
              <a:t> receive transportation? </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11</a:t>
            </a:fld>
            <a:endParaRPr lang="en-US" dirty="0"/>
          </a:p>
        </p:txBody>
      </p:sp>
    </p:spTree>
    <p:extLst>
      <p:ext uri="{BB962C8B-B14F-4D97-AF65-F5344CB8AC3E}">
        <p14:creationId xmlns:p14="http://schemas.microsoft.com/office/powerpoint/2010/main" xmlns="" val="3061833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the</a:t>
            </a:r>
            <a:r>
              <a:rPr lang="en-US" baseline="0" dirty="0" smtClean="0"/>
              <a:t> child</a:t>
            </a:r>
            <a:r>
              <a:rPr lang="en-US" dirty="0" smtClean="0"/>
              <a:t> need special education services? Will the</a:t>
            </a:r>
            <a:r>
              <a:rPr lang="en-US" baseline="0" dirty="0" smtClean="0"/>
              <a:t> child</a:t>
            </a:r>
            <a:r>
              <a:rPr lang="en-US" dirty="0" smtClean="0"/>
              <a:t> receive transportation? All the kinds of services that the child will receive need to be outlined in in the IEP. The educational team, including the parents and the general</a:t>
            </a:r>
            <a:r>
              <a:rPr lang="en-US" baseline="0" dirty="0" smtClean="0"/>
              <a:t> education </a:t>
            </a:r>
            <a:r>
              <a:rPr lang="en-US" dirty="0" smtClean="0"/>
              <a:t>(Head Start) teacher, write the IEP. In the Kindergarten</a:t>
            </a:r>
            <a:r>
              <a:rPr lang="en-US" baseline="0" dirty="0" smtClean="0"/>
              <a:t> and upper grades, the IEP team works together. </a:t>
            </a:r>
            <a:r>
              <a:rPr lang="en-US" dirty="0" smtClean="0"/>
              <a:t> As a group, they up come with the idea... with the strategies that they'll be using and the topics that they'll be covering in this IEP. Again, general education teachers/ Head Start teachers are an important part of the IEP team. However, parent input is essential, and in fact parents have the final say in approving the IEP. </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12</a:t>
            </a:fld>
            <a:endParaRPr lang="en-US" dirty="0"/>
          </a:p>
        </p:txBody>
      </p:sp>
    </p:spTree>
    <p:extLst>
      <p:ext uri="{BB962C8B-B14F-4D97-AF65-F5344CB8AC3E}">
        <p14:creationId xmlns:p14="http://schemas.microsoft.com/office/powerpoint/2010/main" xmlns="" val="3285887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smtClean="0"/>
              <a:t>Parent input is essential as I have stated, and in fact parents have the final say in approving the IEP. We also need to remember that assessment data is very important when the</a:t>
            </a:r>
            <a:r>
              <a:rPr lang="en-US" baseline="0" dirty="0" smtClean="0"/>
              <a:t> IEP is developed</a:t>
            </a:r>
            <a:r>
              <a:rPr lang="en-US" dirty="0" smtClean="0"/>
              <a:t>.</a:t>
            </a:r>
            <a:r>
              <a:rPr lang="en-US" baseline="0" dirty="0" smtClean="0"/>
              <a:t> The team</a:t>
            </a:r>
            <a:r>
              <a:rPr lang="en-US" dirty="0" smtClean="0"/>
              <a:t> uses assessment data to.. not just to demonstrate that a child needs special education services, but assessment data is needed in order to determine which areas need to be worked on, and within an area, which skills and or maybe behaviors need to be addressed.</a:t>
            </a:r>
          </a:p>
          <a:p>
            <a:pPr algn="l" fontAlgn="base"/>
            <a:endParaRPr lang="en-US" b="0" i="0" dirty="0" smtClean="0">
              <a:solidFill>
                <a:srgbClr val="000000"/>
              </a:solidFill>
              <a:effectLst/>
              <a:latin typeface="Lato"/>
            </a:endParaRPr>
          </a:p>
        </p:txBody>
      </p:sp>
      <p:sp>
        <p:nvSpPr>
          <p:cNvPr id="4" name="Slide Number Placeholder 3"/>
          <p:cNvSpPr>
            <a:spLocks noGrp="1"/>
          </p:cNvSpPr>
          <p:nvPr>
            <p:ph type="sldNum" sz="quarter" idx="10"/>
          </p:nvPr>
        </p:nvSpPr>
        <p:spPr/>
        <p:txBody>
          <a:bodyPr/>
          <a:lstStyle/>
          <a:p>
            <a:fld id="{CFE8103C-3F58-4D4B-B636-615CF4AEFE2F}" type="slidenum">
              <a:rPr lang="en-US" smtClean="0"/>
              <a:pPr/>
              <a:t>13</a:t>
            </a:fld>
            <a:endParaRPr lang="en-US" dirty="0"/>
          </a:p>
        </p:txBody>
      </p:sp>
    </p:spTree>
    <p:extLst>
      <p:ext uri="{BB962C8B-B14F-4D97-AF65-F5344CB8AC3E}">
        <p14:creationId xmlns:p14="http://schemas.microsoft.com/office/powerpoint/2010/main" xmlns="" val="474153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Head start message:</a:t>
            </a:r>
          </a:p>
          <a:p>
            <a:r>
              <a:rPr lang="en-US" dirty="0" smtClean="0"/>
              <a:t> So there're different parts of an IEP: present level of performance, and in this area, there</a:t>
            </a:r>
            <a:r>
              <a:rPr lang="en-US" baseline="0" dirty="0" smtClean="0"/>
              <a:t> is a description of </a:t>
            </a:r>
            <a:r>
              <a:rPr lang="en-US" dirty="0" smtClean="0"/>
              <a:t>what the child can do, and also areas in which the child needs extra help. There's also a part of the IEP about different kinds of accommodations and modifications that may</a:t>
            </a:r>
            <a:r>
              <a:rPr lang="en-US" baseline="0" dirty="0" smtClean="0"/>
              <a:t> be </a:t>
            </a:r>
            <a:r>
              <a:rPr lang="en-US" dirty="0" smtClean="0"/>
              <a:t>required.</a:t>
            </a:r>
            <a:r>
              <a:rPr lang="en-US" baseline="0" dirty="0" smtClean="0"/>
              <a:t> F</a:t>
            </a:r>
            <a:r>
              <a:rPr lang="en-US" dirty="0" smtClean="0"/>
              <a:t>or example, if the evaluations</a:t>
            </a:r>
            <a:r>
              <a:rPr lang="en-US" baseline="0" dirty="0" smtClean="0"/>
              <a:t> </a:t>
            </a:r>
            <a:r>
              <a:rPr lang="en-US" dirty="0" smtClean="0"/>
              <a:t> stated a child needs to have a lot of visual supports in a classroom.</a:t>
            </a:r>
            <a:r>
              <a:rPr lang="en-US" baseline="0" dirty="0" smtClean="0"/>
              <a:t> Then, visual supports such enlarged print on all materials would be added to the IEP</a:t>
            </a:r>
            <a:r>
              <a:rPr lang="en-US" dirty="0" smtClean="0"/>
              <a:t>. If the child needs extra time to complete assignments or complete activities,</a:t>
            </a:r>
            <a:r>
              <a:rPr lang="en-US" baseline="0" dirty="0" smtClean="0"/>
              <a:t> this would be placed in the IEP</a:t>
            </a:r>
            <a:r>
              <a:rPr lang="en-US" dirty="0" smtClean="0"/>
              <a:t>. Whatever kinds of support and modifications to the ongoing curriculum that are required for the child to be successful would be placed</a:t>
            </a:r>
            <a:r>
              <a:rPr lang="en-US" baseline="0" dirty="0" smtClean="0"/>
              <a:t> in the IEP</a:t>
            </a:r>
            <a:r>
              <a:rPr lang="en-US" dirty="0" smtClean="0"/>
              <a:t>.</a:t>
            </a:r>
          </a:p>
          <a:p>
            <a:endParaRPr lang="en-US" dirty="0" smtClean="0"/>
          </a:p>
          <a:p>
            <a:r>
              <a:rPr lang="en-US" dirty="0" smtClean="0"/>
              <a:t>Another part of the IEP is the timeline.</a:t>
            </a:r>
            <a:r>
              <a:rPr lang="en-US" baseline="0" dirty="0" smtClean="0"/>
              <a:t> There will be an amount of time needed for the services provided. </a:t>
            </a:r>
            <a:r>
              <a:rPr lang="en-US" dirty="0" smtClean="0"/>
              <a:t>So, for example, the</a:t>
            </a:r>
            <a:r>
              <a:rPr lang="en-US" baseline="0" dirty="0" smtClean="0"/>
              <a:t> team </a:t>
            </a:r>
            <a:r>
              <a:rPr lang="en-US" dirty="0" smtClean="0"/>
              <a:t>might say that the child receives special education for 200 minutes a week, and that means for 200 minutes, the</a:t>
            </a:r>
            <a:r>
              <a:rPr lang="en-US" baseline="0" dirty="0" smtClean="0"/>
              <a:t> child would </a:t>
            </a:r>
            <a:r>
              <a:rPr lang="en-US" dirty="0" smtClean="0"/>
              <a:t>receive specially designed instruction. Now it's important to remember that those 200 minutes can be this child can receive services in a Head Start classroom, and it could be that the Head Start teacher or staff in the Head Start program are providing those services. They may develop those services in consultation with a special educator. Finally, we have goals and objectives, and the goals and objectives outline very specifically exactly what behaviors and skills the</a:t>
            </a:r>
            <a:r>
              <a:rPr lang="en-US" baseline="0" dirty="0" smtClean="0"/>
              <a:t> child will</a:t>
            </a:r>
            <a:r>
              <a:rPr lang="en-US" dirty="0" smtClean="0"/>
              <a:t> be working on, and how parents/teachers</a:t>
            </a:r>
            <a:r>
              <a:rPr lang="en-US" baseline="0" dirty="0" smtClean="0"/>
              <a:t> </a:t>
            </a:r>
            <a:r>
              <a:rPr lang="en-US" dirty="0" smtClean="0"/>
              <a:t> will know when the child has achieved or has learned the target behavior</a:t>
            </a:r>
            <a:r>
              <a:rPr lang="en-US" baseline="0" dirty="0" smtClean="0"/>
              <a:t> or goal. </a:t>
            </a:r>
            <a:r>
              <a:rPr lang="en-US" dirty="0" smtClean="0"/>
              <a:t> So, for example,</a:t>
            </a:r>
            <a:r>
              <a:rPr lang="en-US" baseline="0" dirty="0" smtClean="0"/>
              <a:t> the IEP </a:t>
            </a:r>
            <a:r>
              <a:rPr lang="en-US" dirty="0" smtClean="0"/>
              <a:t>might have an objective that sounds like, "Jamie will listen to a story and answer three '</a:t>
            </a:r>
            <a:r>
              <a:rPr lang="en-US" dirty="0" err="1" smtClean="0"/>
              <a:t>wh</a:t>
            </a:r>
            <a:r>
              <a:rPr lang="en-US" dirty="0" smtClean="0"/>
              <a:t>' questions with 100% accuracy." The most important thing about an IEP is to remember that "I" means "Individualized". The IEP needs to be tailored to the specific child and the priorities. "I" means "Individualized", and that's the “take-home message” about IEPs.</a:t>
            </a:r>
            <a:r>
              <a:rPr lang="en-US" baseline="0" dirty="0" smtClean="0"/>
              <a:t> </a:t>
            </a:r>
          </a:p>
          <a:p>
            <a:endParaRPr lang="en-US" baseline="0" dirty="0" smtClean="0"/>
          </a:p>
          <a:p>
            <a:endParaRPr lang="en-US" baseline="0" dirty="0" smtClean="0"/>
          </a:p>
          <a:p>
            <a:r>
              <a:rPr lang="en-US" baseline="0" dirty="0" smtClean="0"/>
              <a:t>General education message: I = Individualized. The IEP is about the needs of the child and should be tailored to meet the needs of the specific child. There are items such as:</a:t>
            </a:r>
          </a:p>
          <a:p>
            <a:endParaRPr lang="en-US" baseline="0" dirty="0" smtClean="0"/>
          </a:p>
          <a:p>
            <a:r>
              <a:rPr lang="en-US" baseline="0" dirty="0" smtClean="0"/>
              <a:t>Present Levels of Performance: What can the child do at this moment in time.</a:t>
            </a:r>
          </a:p>
          <a:p>
            <a:endParaRPr lang="en-US" baseline="0" dirty="0" smtClean="0"/>
          </a:p>
          <a:p>
            <a:r>
              <a:rPr lang="en-US" dirty="0" smtClean="0"/>
              <a:t>The</a:t>
            </a:r>
            <a:r>
              <a:rPr lang="en-US" baseline="0" dirty="0" smtClean="0"/>
              <a:t> evaluations might have areas of need. Then, the IEP will have services or accommodations/ modifications needed for the child listed.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For example, if the evaluations  stated a child needs to have a lot of visual supports in a classroom. Then, visual supports such enlarged print on all materials would be added to the IEP. </a:t>
            </a:r>
          </a:p>
          <a:p>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r>
              <a:rPr kumimoji="0" lang="en-US" sz="1200" b="0" i="0" u="none" strike="noStrike" kern="1200" cap="none" spc="0" normalizeH="0" baseline="0" noProof="0" dirty="0" smtClean="0">
                <a:ln>
                  <a:noFill/>
                </a:ln>
                <a:solidFill>
                  <a:prstClr val="black"/>
                </a:solidFill>
                <a:effectLst/>
                <a:uLnTx/>
                <a:uFillTx/>
                <a:latin typeface="+mn-lt"/>
                <a:ea typeface="+mn-ea"/>
                <a:cs typeface="+mn-cs"/>
              </a:rPr>
              <a:t>Timelines:</a:t>
            </a:r>
          </a:p>
          <a:p>
            <a:r>
              <a:rPr kumimoji="0" lang="en-US" sz="1200" b="0" i="0" u="none" strike="noStrike" kern="1200" cap="none" spc="0" normalizeH="0" baseline="0" noProof="0" dirty="0" smtClean="0">
                <a:ln>
                  <a:noFill/>
                </a:ln>
                <a:solidFill>
                  <a:prstClr val="black"/>
                </a:solidFill>
                <a:effectLst/>
                <a:uLnTx/>
                <a:uFillTx/>
                <a:latin typeface="+mn-lt"/>
                <a:ea typeface="+mn-ea"/>
                <a:cs typeface="+mn-cs"/>
              </a:rPr>
              <a:t>Another part of the IEP is the timeline. There will be an amount of time needed for the services provided. So, for example, the team might say that the child receives special education for 200 minutes a week, and that means for 200 minutes, the child would receive specially designed instruction. Now it's important to remember that those 200 minutes can be this child can receive services in the classroom or pulled out for special instruction maybe with a speech teacher. </a:t>
            </a:r>
          </a:p>
          <a:p>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most important thing about an IEP is to remember that "I" means "Individualized". The IEP needs to be tailored to the specific child and the priorities. "I" means "Individualized", and that's the “take-home message” about IEPs. </a:t>
            </a:r>
          </a:p>
          <a:p>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14</a:t>
            </a:fld>
            <a:endParaRPr lang="en-US" dirty="0"/>
          </a:p>
        </p:txBody>
      </p:sp>
    </p:spTree>
    <p:extLst>
      <p:ext uri="{BB962C8B-B14F-4D97-AF65-F5344CB8AC3E}">
        <p14:creationId xmlns:p14="http://schemas.microsoft.com/office/powerpoint/2010/main" xmlns="" val="1214919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IEP,</a:t>
            </a:r>
            <a:r>
              <a:rPr lang="en-US" baseline="0" dirty="0" smtClean="0"/>
              <a:t> there will be a decision about “least restrictive environment” (LRE). This means the starting point for discussion about the supports your child needs to succeed in the general education classroom. Schools have a special term for deciding to place a child in one type of classroom or setting rather than another. Schools refer to this as “placement.” General education classrooms are the most common placement for kids with learning disabilities. </a:t>
            </a:r>
          </a:p>
          <a:p>
            <a:endParaRPr lang="en-US" baseline="0" dirty="0" smtClean="0"/>
          </a:p>
          <a:p>
            <a:endParaRPr lang="en-US" baseline="0" dirty="0" smtClean="0"/>
          </a:p>
          <a:p>
            <a:r>
              <a:rPr lang="en-US" baseline="0" dirty="0" smtClean="0"/>
              <a:t>Options include self-contained classroom which is taught by a special education teacher and typically has far fewer students than a general education classroom. </a:t>
            </a:r>
          </a:p>
          <a:p>
            <a:endParaRPr lang="en-US" baseline="0" dirty="0" smtClean="0"/>
          </a:p>
          <a:p>
            <a:r>
              <a:rPr lang="en-US" baseline="0" dirty="0" smtClean="0"/>
              <a:t>Another option: Inclusion classroom which is a mix of students who do and do not have receive special education services.  A special education teacher and a general education teacher share equal responsibility for teaching the class. They weave in lost of learning supports with different learning styles and skill levels. </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15</a:t>
            </a:fld>
            <a:endParaRPr lang="en-US" dirty="0"/>
          </a:p>
        </p:txBody>
      </p:sp>
    </p:spTree>
    <p:extLst>
      <p:ext uri="{BB962C8B-B14F-4D97-AF65-F5344CB8AC3E}">
        <p14:creationId xmlns:p14="http://schemas.microsoft.com/office/powerpoint/2010/main" xmlns="" val="3681978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Accommodations</a:t>
            </a:r>
            <a:r>
              <a:rPr lang="en-US" baseline="0" dirty="0" smtClean="0"/>
              <a:t> are a key component in special education’s IEP. Much like a wheelchair ramp allows more people to access a building, classroom accommodations in the IEP allow more students to access the general curriculum. For example, if a child has dyslexia (slow reading and mixing up words), text-to-speech software that reads aloud the words on a computer screen can help the child access the material than reading it own his/her own. </a:t>
            </a:r>
          </a:p>
          <a:p>
            <a:endParaRPr lang="en-US" baseline="0" dirty="0" smtClean="0"/>
          </a:p>
          <a:p>
            <a:r>
              <a:rPr lang="en-US" baseline="0" dirty="0" smtClean="0"/>
              <a:t>There might be accommodations for taking tests. For example, if a child has a reading disability, the teacher might have the test questions read questions aloud. </a:t>
            </a:r>
          </a:p>
          <a:p>
            <a:endParaRPr lang="en-US" baseline="0" dirty="0" smtClean="0"/>
          </a:p>
          <a:p>
            <a:r>
              <a:rPr lang="en-US" baseline="0" dirty="0" smtClean="0"/>
              <a:t>Another example, a child could have trouble making transitions during circle time in </a:t>
            </a:r>
            <a:r>
              <a:rPr lang="en-US" baseline="0" dirty="0" err="1" smtClean="0"/>
              <a:t>Headstart</a:t>
            </a:r>
            <a:r>
              <a:rPr lang="en-US" baseline="0" dirty="0" smtClean="0"/>
              <a:t> or preschool. This child might need a picture schedule and transition signals with visual cues from the teacher. </a:t>
            </a:r>
          </a:p>
          <a:p>
            <a:endParaRPr lang="en-US" baseline="0" dirty="0" smtClean="0"/>
          </a:p>
          <a:p>
            <a:r>
              <a:rPr lang="en-US" baseline="0" dirty="0" smtClean="0"/>
              <a:t>Accommodations refer to </a:t>
            </a:r>
            <a:r>
              <a:rPr lang="en-US" b="1" baseline="0" dirty="0" smtClean="0"/>
              <a:t>HOW</a:t>
            </a:r>
            <a:r>
              <a:rPr lang="en-US" baseline="0" dirty="0" smtClean="0"/>
              <a:t> a students learn.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16</a:t>
            </a:fld>
            <a:endParaRPr lang="en-US" dirty="0"/>
          </a:p>
        </p:txBody>
      </p:sp>
    </p:spTree>
    <p:extLst>
      <p:ext uri="{BB962C8B-B14F-4D97-AF65-F5344CB8AC3E}">
        <p14:creationId xmlns:p14="http://schemas.microsoft.com/office/powerpoint/2010/main" xmlns="" val="2540969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Modifications in an IEP refer to </a:t>
            </a:r>
            <a:r>
              <a:rPr lang="en-US" b="1" u="sng" dirty="0" smtClean="0"/>
              <a:t>how much </a:t>
            </a:r>
            <a:r>
              <a:rPr lang="en-US" dirty="0" smtClean="0"/>
              <a:t>a student is</a:t>
            </a:r>
            <a:r>
              <a:rPr lang="en-US" baseline="0" dirty="0" smtClean="0"/>
              <a:t> expected to do or learn.</a:t>
            </a:r>
          </a:p>
          <a:p>
            <a:endParaRPr lang="en-US" baseline="0" dirty="0" smtClean="0"/>
          </a:p>
          <a:p>
            <a:r>
              <a:rPr lang="en-US" baseline="0" dirty="0" smtClean="0"/>
              <a:t>For example, some students may be given fewer math problems or provided shorter stories to help the child succeed. </a:t>
            </a:r>
          </a:p>
          <a:p>
            <a:endParaRPr lang="en-US" baseline="0" dirty="0" smtClean="0"/>
          </a:p>
          <a:p>
            <a:r>
              <a:rPr lang="en-US" baseline="0" dirty="0" smtClean="0"/>
              <a:t>Students may have both modifications and accommodations in an IEP while other students might not need either one. Remember, it all depends upon the child’s needs. </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17</a:t>
            </a:fld>
            <a:endParaRPr lang="en-US" dirty="0"/>
          </a:p>
        </p:txBody>
      </p:sp>
    </p:spTree>
    <p:extLst>
      <p:ext uri="{BB962C8B-B14F-4D97-AF65-F5344CB8AC3E}">
        <p14:creationId xmlns:p14="http://schemas.microsoft.com/office/powerpoint/2010/main" xmlns="" val="40113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a:t>
            </a:r>
            <a:r>
              <a:rPr lang="en-US" baseline="0" dirty="0" smtClean="0"/>
              <a:t> does a teacher use the child’s IEP document? </a:t>
            </a:r>
          </a:p>
          <a:p>
            <a:endParaRPr lang="en-US" dirty="0" smtClean="0"/>
          </a:p>
          <a:p>
            <a:r>
              <a:rPr lang="en-US" dirty="0" err="1" smtClean="0"/>
              <a:t>Headstart</a:t>
            </a:r>
            <a:r>
              <a:rPr lang="en-US" baseline="0" dirty="0" smtClean="0"/>
              <a:t> Example: </a:t>
            </a:r>
          </a:p>
          <a:p>
            <a:r>
              <a:rPr lang="en-US" dirty="0" smtClean="0"/>
              <a:t> IEPs can be used to develop classroom plans. An example,</a:t>
            </a:r>
            <a:r>
              <a:rPr lang="en-US" baseline="0" dirty="0" smtClean="0"/>
              <a:t> when </a:t>
            </a:r>
            <a:r>
              <a:rPr lang="en-US" baseline="0" dirty="0" err="1" smtClean="0"/>
              <a:t>headstart</a:t>
            </a:r>
            <a:r>
              <a:rPr lang="en-US" dirty="0" smtClean="0"/>
              <a:t> children who are learning to listen to stories and to answer "</a:t>
            </a:r>
            <a:r>
              <a:rPr lang="en-US" dirty="0" err="1" smtClean="0"/>
              <a:t>wh</a:t>
            </a:r>
            <a:r>
              <a:rPr lang="en-US" dirty="0" smtClean="0"/>
              <a:t>“ (who, what,</a:t>
            </a:r>
            <a:r>
              <a:rPr lang="en-US" baseline="0" dirty="0" smtClean="0"/>
              <a:t> when, and why)</a:t>
            </a:r>
            <a:r>
              <a:rPr lang="en-US" dirty="0" smtClean="0"/>
              <a:t> questions, the IEP will provide for more than one opportunity a day to listen to a story and set up different ways to provide it. This means,</a:t>
            </a:r>
            <a:r>
              <a:rPr lang="en-US" baseline="0" dirty="0" smtClean="0"/>
              <a:t> </a:t>
            </a:r>
            <a:r>
              <a:rPr lang="en-US" dirty="0" smtClean="0"/>
              <a:t>in addition to teacher’s large group, where they read a story and ask questions, there</a:t>
            </a:r>
            <a:r>
              <a:rPr lang="en-US" baseline="0" dirty="0" smtClean="0"/>
              <a:t> </a:t>
            </a:r>
            <a:r>
              <a:rPr lang="en-US" dirty="0" smtClean="0"/>
              <a:t>might have two or three other opportunities during the day where teacher</a:t>
            </a:r>
            <a:r>
              <a:rPr lang="en-US" baseline="0" dirty="0" smtClean="0"/>
              <a:t> would </a:t>
            </a:r>
            <a:r>
              <a:rPr lang="en-US" dirty="0" smtClean="0"/>
              <a:t> have someone reading a story to a very small group of children... ...and answering and asking questions about one page or two pages of the story at a time.</a:t>
            </a:r>
            <a:r>
              <a:rPr lang="en-US" baseline="0" dirty="0" smtClean="0"/>
              <a:t> </a:t>
            </a:r>
            <a:r>
              <a:rPr lang="en-US" dirty="0" smtClean="0"/>
              <a:t> If there</a:t>
            </a:r>
            <a:r>
              <a:rPr lang="en-US" baseline="0" dirty="0" smtClean="0"/>
              <a:t> is </a:t>
            </a:r>
            <a:r>
              <a:rPr lang="en-US" dirty="0" smtClean="0"/>
              <a:t>a child who's learning to follow a process chart (to follow a schedule, to do an activity), the</a:t>
            </a:r>
            <a:r>
              <a:rPr lang="en-US" baseline="0" dirty="0" smtClean="0"/>
              <a:t> teacher may have several </a:t>
            </a:r>
            <a:r>
              <a:rPr lang="en-US" dirty="0" smtClean="0"/>
              <a:t>activities that has multiple steps in them across the classroom which has been written as an objective</a:t>
            </a:r>
            <a:r>
              <a:rPr lang="en-US" baseline="0" dirty="0" smtClean="0"/>
              <a:t> in the IEP</a:t>
            </a:r>
            <a:r>
              <a:rPr lang="en-US" dirty="0" smtClean="0"/>
              <a:t>. </a:t>
            </a:r>
          </a:p>
          <a:p>
            <a:endParaRPr lang="en-US" dirty="0" smtClean="0"/>
          </a:p>
          <a:p>
            <a:r>
              <a:rPr lang="en-US" dirty="0" smtClean="0"/>
              <a:t>An IEP is used to develop an activity</a:t>
            </a:r>
            <a:r>
              <a:rPr lang="en-US" baseline="0" dirty="0" smtClean="0"/>
              <a:t> plan for the day</a:t>
            </a:r>
            <a:r>
              <a:rPr lang="en-US" dirty="0" smtClean="0"/>
              <a:t>.  This plan is used to outline</a:t>
            </a:r>
            <a:r>
              <a:rPr lang="en-US" baseline="0" dirty="0" smtClean="0"/>
              <a:t> the </a:t>
            </a:r>
            <a:r>
              <a:rPr lang="en-US" dirty="0" smtClean="0"/>
              <a:t>instruction for additional specific activities.</a:t>
            </a:r>
            <a:r>
              <a:rPr lang="en-US" baseline="0" dirty="0" smtClean="0"/>
              <a:t> Here on the left side of the slide is </a:t>
            </a:r>
            <a:r>
              <a:rPr lang="en-US" dirty="0" smtClean="0"/>
              <a:t>what an activity plan looks like. So when teachers use an activity</a:t>
            </a:r>
            <a:r>
              <a:rPr lang="en-US" baseline="0" dirty="0" smtClean="0"/>
              <a:t> plan (</a:t>
            </a:r>
            <a:r>
              <a:rPr lang="en-US" dirty="0" smtClean="0"/>
              <a:t>matrix), what you can see here is that down the side, we have the schedule of the classroom: Opening Circle, Small Group, et cetera. Across the top, we have the domain areas of the IEP -- Communication, Motor, Social Emotional -- and in the boxes of the activity matrix</a:t>
            </a:r>
            <a:r>
              <a:rPr lang="en-US" baseline="0" dirty="0" smtClean="0"/>
              <a:t> which</a:t>
            </a:r>
            <a:r>
              <a:rPr lang="en-US" dirty="0" smtClean="0"/>
              <a:t> is plugged in the different objectives in the child's IEP. </a:t>
            </a:r>
          </a:p>
          <a:p>
            <a:endParaRPr lang="en-US" dirty="0" smtClean="0"/>
          </a:p>
          <a:p>
            <a:endParaRPr lang="en-US" dirty="0" smtClean="0"/>
          </a:p>
          <a:p>
            <a:r>
              <a:rPr lang="en-US" dirty="0" smtClean="0"/>
              <a:t>General</a:t>
            </a:r>
            <a:r>
              <a:rPr lang="en-US" baseline="0" dirty="0" smtClean="0"/>
              <a:t> Education Sample is on the right side of the slide. </a:t>
            </a:r>
          </a:p>
          <a:p>
            <a:endParaRPr lang="en-US" baseline="0" dirty="0" smtClean="0"/>
          </a:p>
          <a:p>
            <a:r>
              <a:rPr lang="en-US" dirty="0" smtClean="0"/>
              <a:t>Here is an upper grade level example,</a:t>
            </a:r>
            <a:r>
              <a:rPr lang="en-US" baseline="0" dirty="0" smtClean="0"/>
              <a:t> </a:t>
            </a:r>
            <a:r>
              <a:rPr lang="en-US" dirty="0" smtClean="0"/>
              <a:t>you can see that for this child, who</a:t>
            </a:r>
            <a:r>
              <a:rPr lang="en-US" baseline="0" dirty="0" smtClean="0"/>
              <a:t> (</a:t>
            </a:r>
            <a:r>
              <a:rPr lang="en-US" dirty="0" smtClean="0"/>
              <a:t>he or she) is working on using an appropriate pencil grasp.</a:t>
            </a:r>
            <a:r>
              <a:rPr lang="en-US" baseline="0" dirty="0" smtClean="0"/>
              <a:t> One of the IEP’s accommodations is the </a:t>
            </a:r>
            <a:r>
              <a:rPr lang="en-US" dirty="0" smtClean="0"/>
              <a:t>child will reduce the amount of in-class</a:t>
            </a:r>
            <a:r>
              <a:rPr lang="en-US" baseline="0" dirty="0" smtClean="0"/>
              <a:t> writing by reducing the length of the journal entries. There are several accommodations and modification which might be needed by the child to be successful in the learning experience. </a:t>
            </a:r>
          </a:p>
          <a:p>
            <a:endParaRPr lang="en-US" baseline="0" dirty="0" smtClean="0"/>
          </a:p>
          <a:p>
            <a:r>
              <a:rPr lang="en-US" baseline="0" dirty="0" smtClean="0"/>
              <a:t>This is just a snapshot to give you an idea of how the teacher uses the IEP in the classroom. This picture may include other services from providers such as occupational therapy or speech therapy. </a:t>
            </a:r>
          </a:p>
          <a:p>
            <a:endParaRPr lang="en-US" baseline="0" dirty="0" smtClean="0"/>
          </a:p>
          <a:p>
            <a:r>
              <a:rPr lang="en-US" dirty="0" smtClean="0"/>
              <a:t>Teachers have classroom goals that they know everyone in the classroom is working on, and an activity or lesson, and the</a:t>
            </a:r>
            <a:r>
              <a:rPr lang="en-US" baseline="0" dirty="0" smtClean="0"/>
              <a:t> teachers</a:t>
            </a:r>
            <a:r>
              <a:rPr lang="en-US" dirty="0" smtClean="0"/>
              <a:t> say, "Okay, within that activity/lesson, how are we going to make sure that we address this goal, that the</a:t>
            </a:r>
            <a:r>
              <a:rPr lang="en-US" baseline="0" dirty="0" smtClean="0"/>
              <a:t> curriculum outlines, </a:t>
            </a:r>
            <a:r>
              <a:rPr lang="en-US" dirty="0" smtClean="0"/>
              <a:t>is important for ALL of the children in our classroom?" </a:t>
            </a:r>
          </a:p>
          <a:p>
            <a:endParaRPr lang="en-US" dirty="0" smtClean="0"/>
          </a:p>
          <a:p>
            <a:r>
              <a:rPr lang="en-US" dirty="0" smtClean="0"/>
              <a:t>When a</a:t>
            </a:r>
            <a:r>
              <a:rPr lang="en-US" baseline="0" dirty="0" smtClean="0"/>
              <a:t> teacher</a:t>
            </a:r>
            <a:r>
              <a:rPr lang="en-US" dirty="0" smtClean="0"/>
              <a:t> has</a:t>
            </a:r>
            <a:r>
              <a:rPr lang="en-US" baseline="0" dirty="0" smtClean="0"/>
              <a:t> </a:t>
            </a:r>
            <a:r>
              <a:rPr lang="en-US" dirty="0" smtClean="0"/>
              <a:t>a child with a disability who's receiving special education services, they have another layer that goes on top of classroom</a:t>
            </a:r>
            <a:r>
              <a:rPr lang="en-US" baseline="0" dirty="0" smtClean="0"/>
              <a:t> goals</a:t>
            </a:r>
            <a:r>
              <a:rPr lang="en-US" dirty="0" smtClean="0"/>
              <a:t>. With</a:t>
            </a:r>
            <a:r>
              <a:rPr lang="en-US" baseline="0" dirty="0" smtClean="0"/>
              <a:t> this additional layer,</a:t>
            </a:r>
            <a:r>
              <a:rPr lang="en-US" dirty="0" smtClean="0"/>
              <a:t> teachers may have the variety</a:t>
            </a:r>
            <a:r>
              <a:rPr lang="en-US" baseline="0" dirty="0" smtClean="0"/>
              <a:t> of </a:t>
            </a:r>
            <a:r>
              <a:rPr lang="en-US" dirty="0" smtClean="0"/>
              <a:t>activities or additional equipment or lessons written</a:t>
            </a:r>
            <a:r>
              <a:rPr lang="en-US" baseline="0" dirty="0" smtClean="0"/>
              <a:t> in the IEP</a:t>
            </a:r>
            <a:r>
              <a:rPr lang="en-US" dirty="0" smtClean="0"/>
              <a:t>.  So,</a:t>
            </a:r>
            <a:r>
              <a:rPr lang="en-US" baseline="0" dirty="0" smtClean="0"/>
              <a:t> there will be </a:t>
            </a:r>
            <a:r>
              <a:rPr lang="en-US" dirty="0" smtClean="0"/>
              <a:t>the IEP’s individual child goal, and that individual child goal has been broken down to "objectives", which are smaller pieces, and into instructional programs. You can see this</a:t>
            </a:r>
            <a:r>
              <a:rPr lang="en-US" baseline="0" dirty="0" smtClean="0"/>
              <a:t> kind of objectives in the right side of our slide. </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18</a:t>
            </a:fld>
            <a:endParaRPr lang="en-US" dirty="0"/>
          </a:p>
        </p:txBody>
      </p:sp>
    </p:spTree>
    <p:extLst>
      <p:ext uri="{BB962C8B-B14F-4D97-AF65-F5344CB8AC3E}">
        <p14:creationId xmlns:p14="http://schemas.microsoft.com/office/powerpoint/2010/main" xmlns="" val="2814613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IEP requires that teachers/service</a:t>
            </a:r>
            <a:r>
              <a:rPr lang="en-US" baseline="0" dirty="0" smtClean="0"/>
              <a:t> providers</a:t>
            </a:r>
            <a:r>
              <a:rPr lang="en-US" dirty="0" smtClean="0"/>
              <a:t> monitor progress and report progress at</a:t>
            </a:r>
            <a:r>
              <a:rPr lang="en-US" baseline="0" dirty="0" smtClean="0"/>
              <a:t> a certain time period</a:t>
            </a:r>
            <a:r>
              <a:rPr lang="en-US" dirty="0" smtClean="0"/>
              <a:t>.</a:t>
            </a:r>
            <a:r>
              <a:rPr lang="en-US" baseline="0" dirty="0" smtClean="0"/>
              <a:t> They (teachers and providers) </a:t>
            </a:r>
            <a:r>
              <a:rPr lang="en-US" dirty="0" smtClean="0"/>
              <a:t>collect information regularly, to make sure that children are making progress on the important goals and objectives that, as a team agreed needs to be on the</a:t>
            </a:r>
            <a:r>
              <a:rPr lang="en-US" baseline="0" dirty="0" smtClean="0"/>
              <a:t> child’s </a:t>
            </a:r>
            <a:r>
              <a:rPr lang="en-US" dirty="0" smtClean="0"/>
              <a:t>IEP. </a:t>
            </a:r>
          </a:p>
          <a:p>
            <a:endParaRPr lang="en-US" dirty="0" smtClean="0"/>
          </a:p>
          <a:p>
            <a:r>
              <a:rPr lang="en-US" dirty="0" smtClean="0"/>
              <a:t>Teachers</a:t>
            </a:r>
            <a:r>
              <a:rPr lang="en-US" baseline="0" dirty="0" smtClean="0"/>
              <a:t> may</a:t>
            </a:r>
            <a:r>
              <a:rPr lang="en-US" dirty="0" smtClean="0"/>
              <a:t> do that by  watching a child perform a skill or a behavior and see how independent they are and then comparing that to where they were a week ago and a month ago. </a:t>
            </a:r>
          </a:p>
          <a:p>
            <a:endParaRPr lang="en-US" dirty="0" smtClean="0"/>
          </a:p>
          <a:p>
            <a:r>
              <a:rPr lang="en-US" dirty="0" smtClean="0"/>
              <a:t>Teachers in the upper grades do this</a:t>
            </a:r>
            <a:r>
              <a:rPr lang="en-US" baseline="0" dirty="0" smtClean="0"/>
              <a:t> data assessment b</a:t>
            </a:r>
            <a:r>
              <a:rPr lang="en-US" dirty="0" smtClean="0"/>
              <a:t>y collecting the child progress information from tests or procedures assessment. It is important</a:t>
            </a:r>
            <a:r>
              <a:rPr lang="en-US" baseline="0" dirty="0" smtClean="0"/>
              <a:t> </a:t>
            </a:r>
            <a:r>
              <a:rPr lang="en-US" dirty="0" smtClean="0"/>
              <a:t>that the child is learning the skills that the team says are necessary for that child to learn. </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19</a:t>
            </a:fld>
            <a:endParaRPr lang="en-US" dirty="0"/>
          </a:p>
        </p:txBody>
      </p:sp>
    </p:spTree>
    <p:extLst>
      <p:ext uri="{BB962C8B-B14F-4D97-AF65-F5344CB8AC3E}">
        <p14:creationId xmlns:p14="http://schemas.microsoft.com/office/powerpoint/2010/main" xmlns="" val="674146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yourself. </a:t>
            </a:r>
          </a:p>
          <a:p>
            <a:r>
              <a:rPr lang="en-US" dirty="0" smtClean="0"/>
              <a:t>Tell about WVPTI: </a:t>
            </a:r>
          </a:p>
          <a:p>
            <a:r>
              <a:rPr lang="en-US" b="0" i="0" dirty="0" smtClean="0">
                <a:solidFill>
                  <a:srgbClr val="000000"/>
                </a:solidFill>
                <a:effectLst/>
                <a:latin typeface="Open Sans"/>
              </a:rPr>
              <a:t>The </a:t>
            </a:r>
            <a:r>
              <a:rPr lang="en-US" b="1" i="0" dirty="0" smtClean="0">
                <a:solidFill>
                  <a:srgbClr val="000000"/>
                </a:solidFill>
                <a:effectLst/>
                <a:latin typeface="Open Sans"/>
              </a:rPr>
              <a:t>West Virginia Parent Training and Information, Inc. (WV PTI)</a:t>
            </a:r>
            <a:r>
              <a:rPr lang="en-US" b="0" i="0" dirty="0" smtClean="0">
                <a:solidFill>
                  <a:srgbClr val="000000"/>
                </a:solidFill>
                <a:effectLst/>
                <a:latin typeface="Open Sans"/>
              </a:rPr>
              <a:t> is a non-profit organization that operates the statewide federally funded Parent Training Center for WV and is the Family Voices State Affiliate Organization for West Virginia. The programs and services of WVPTI are based on the concept of parents helping parents. WVPTI, Inc. is committed to empowering parents and families of children and youth with disabilities and special healthcare needs as advocates and partners in improving education, transition and healthcare outcomes for their children from birth to age 26.</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2</a:t>
            </a:fld>
            <a:endParaRPr lang="en-US" dirty="0"/>
          </a:p>
        </p:txBody>
      </p:sp>
    </p:spTree>
    <p:extLst>
      <p:ext uri="{BB962C8B-B14F-4D97-AF65-F5344CB8AC3E}">
        <p14:creationId xmlns:p14="http://schemas.microsoft.com/office/powerpoint/2010/main" xmlns="" val="2652428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an IEP, there might be a need to provide certain kinds of services that aren’t strictly educational but are needed so students can benefit from special education. These are called related services. </a:t>
            </a:r>
          </a:p>
          <a:p>
            <a:endParaRPr lang="en-US" baseline="0" dirty="0" smtClean="0"/>
          </a:p>
          <a:p>
            <a:r>
              <a:rPr lang="en-US" baseline="0" dirty="0" smtClean="0"/>
              <a:t>For example, a child who has dyspraxia (difficulty with hand-eye coordination, balance and fine motor skills) might need one-on-one sessions with an occupational therapist to improve the hand-eye coordination. </a:t>
            </a:r>
          </a:p>
          <a:p>
            <a:endParaRPr lang="en-US" baseline="0" dirty="0" smtClean="0"/>
          </a:p>
          <a:p>
            <a:r>
              <a:rPr lang="en-US" baseline="0" dirty="0" smtClean="0"/>
              <a:t>Other examples of related services may include:</a:t>
            </a:r>
          </a:p>
          <a:p>
            <a:endParaRPr lang="en-US" baseline="0" dirty="0" smtClean="0"/>
          </a:p>
          <a:p>
            <a:r>
              <a:rPr lang="en-US" baseline="0" dirty="0" smtClean="0"/>
              <a:t>Mental health counseling for children and parents</a:t>
            </a:r>
          </a:p>
          <a:p>
            <a:r>
              <a:rPr lang="en-US" baseline="0" dirty="0" smtClean="0"/>
              <a:t>Social Work to provide support to children and families and assist in developing positive behavioral interventions. </a:t>
            </a:r>
          </a:p>
          <a:p>
            <a:endParaRPr lang="en-US" baseline="0" dirty="0" smtClean="0"/>
          </a:p>
          <a:p>
            <a:r>
              <a:rPr lang="en-US" baseline="0" dirty="0" smtClean="0"/>
              <a:t>Speech-language therapy to improve communication skills which affect learning.</a:t>
            </a:r>
          </a:p>
          <a:p>
            <a:endParaRPr lang="en-US" baseline="0" dirty="0" smtClean="0"/>
          </a:p>
          <a:p>
            <a:r>
              <a:rPr lang="en-US" baseline="0" dirty="0" smtClean="0"/>
              <a:t>Another term you may hear is “supplementary aids and services.” These include adapted equipment such as a special cushion that can help children with attention or sensory processing issues stay seated and focus for longer periods of time. </a:t>
            </a:r>
          </a:p>
          <a:p>
            <a:endParaRPr lang="en-US" baseline="0" dirty="0" smtClean="0"/>
          </a:p>
          <a:p>
            <a:r>
              <a:rPr lang="en-US" baseline="0" dirty="0" smtClean="0"/>
              <a:t>Other examples of supplementary support include the assistive technology and training for staff, student/children, and parents. </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20</a:t>
            </a:fld>
            <a:endParaRPr lang="en-US" dirty="0"/>
          </a:p>
        </p:txBody>
      </p:sp>
    </p:spTree>
    <p:extLst>
      <p:ext uri="{BB962C8B-B14F-4D97-AF65-F5344CB8AC3E}">
        <p14:creationId xmlns:p14="http://schemas.microsoft.com/office/powerpoint/2010/main" xmlns="" val="3720765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rgbClr val="000000"/>
                </a:solidFill>
                <a:effectLst/>
                <a:latin typeface="Lato"/>
              </a:rPr>
              <a:t>As the child ages, YES, they certainly can be!</a:t>
            </a:r>
            <a:r>
              <a:rPr lang="en-US" b="0" i="0" dirty="0" smtClean="0">
                <a:solidFill>
                  <a:srgbClr val="000000"/>
                </a:solidFill>
                <a:effectLst/>
                <a:latin typeface="Lato"/>
              </a:rPr>
              <a:t> IDEA actually requires that the student be invited to any IEP meeting where transition services will be discussed. These are services designed to help the student plan for his or her transition to adulthood and life after high school. </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21</a:t>
            </a:fld>
            <a:endParaRPr lang="en-US" dirty="0"/>
          </a:p>
        </p:txBody>
      </p:sp>
    </p:spTree>
    <p:extLst>
      <p:ext uri="{BB962C8B-B14F-4D97-AF65-F5344CB8AC3E}">
        <p14:creationId xmlns:p14="http://schemas.microsoft.com/office/powerpoint/2010/main" xmlns="" val="1414220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22</a:t>
            </a:fld>
            <a:endParaRPr lang="en-US" dirty="0"/>
          </a:p>
        </p:txBody>
      </p:sp>
    </p:spTree>
    <p:extLst>
      <p:ext uri="{BB962C8B-B14F-4D97-AF65-F5344CB8AC3E}">
        <p14:creationId xmlns:p14="http://schemas.microsoft.com/office/powerpoint/2010/main" xmlns="" val="1827759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Calibri" panose="020F0502020204030204" pitchFamily="34" charset="0"/>
              </a:rPr>
              <a:t>Medical conditions</a:t>
            </a:r>
            <a:r>
              <a:rPr lang="en-US" sz="1200" baseline="0" dirty="0" smtClean="0">
                <a:effectLst/>
                <a:latin typeface="Calibri" panose="020F0502020204030204" pitchFamily="34" charset="0"/>
              </a:rPr>
              <a:t> such as ADHD are diagnosed by a physician or another medical professional. However, the federal law does not necessarily require a medical evaluation to identify a child with ADHD. Most WV school districts have policies that allow school psychologists to diagnosed ADHD as part of the special education evaluation. </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23</a:t>
            </a:fld>
            <a:endParaRPr lang="en-US" dirty="0"/>
          </a:p>
        </p:txBody>
      </p:sp>
    </p:spTree>
    <p:extLst>
      <p:ext uri="{BB962C8B-B14F-4D97-AF65-F5344CB8AC3E}">
        <p14:creationId xmlns:p14="http://schemas.microsoft.com/office/powerpoint/2010/main" xmlns="" val="2363698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Eligibility means that</a:t>
            </a:r>
            <a:r>
              <a:rPr lang="en-US" baseline="0" dirty="0" smtClean="0"/>
              <a:t> once all of the evaluations have taken place, the team members write their reports and determine together whether your child qualifies for services. According to the Individuals with Disabilities Education Act (IDEA) in order to be eligible for special education or related services, your child must be determined a “child with a disability” – which can mean anything from an articulation issue to ADD to a hearing impairment and  many others. If your child isn’t found eligible for services, you may disagree, it is your right to challenge the decision if you decide to do this option.</a:t>
            </a:r>
          </a:p>
          <a:p>
            <a:endParaRPr lang="en-US" baseline="0" dirty="0" smtClean="0"/>
          </a:p>
          <a:p>
            <a:r>
              <a:rPr lang="en-US" dirty="0" smtClean="0"/>
              <a:t>The Meeting: The IEP meeting is</a:t>
            </a:r>
            <a:r>
              <a:rPr lang="en-US" baseline="0" dirty="0" smtClean="0"/>
              <a:t> scheduled by the school district, and it’s the coordinator’s job to contact you well in advance (at least 5 day before) and attempt to accommodate your schedule. On the call, the coordinator is required to list the meeting’s attendees and invite you to bring anyone you fell would be an advocate for your child, such as a teacher or therapist.  At the meeting, your child’s IEP will be written, including the specific services your child receive, how many times per week and for how many minutes your child get them, and whether they’ll be one-on-one or with a group. If you disagree with the IEP, you have the right to request a due process hearing and mediation. </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24</a:t>
            </a:fld>
            <a:endParaRPr lang="en-US" dirty="0"/>
          </a:p>
        </p:txBody>
      </p:sp>
    </p:spTree>
    <p:extLst>
      <p:ext uri="{BB962C8B-B14F-4D97-AF65-F5344CB8AC3E}">
        <p14:creationId xmlns:p14="http://schemas.microsoft.com/office/powerpoint/2010/main" xmlns="" val="4248698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Once the IEP is written, your child’s school is responsible for making sure it’s followed. Your</a:t>
            </a:r>
            <a:r>
              <a:rPr lang="en-US" baseline="0" dirty="0" smtClean="0"/>
              <a:t> child’s teacher, service providers, and you will be given copies of the IEP. Often, you will meet  at the beginning of the academic year with the school’s coordinator to discuss how the program will be carried out. As often as your child’s report cards are sent out, you should receive official IEP progress reports, though usually you’ll be given less formal updates on a more frequent basis. At least once a year, the IEP will be reviewed. At the meeting, you may request changes or make suggestions, and if you disagree with the results, you can ask for additional evaluations or a hearing or mediation. </a:t>
            </a:r>
          </a:p>
          <a:p>
            <a:endParaRPr lang="en-US" baseline="0" dirty="0" smtClean="0"/>
          </a:p>
          <a:p>
            <a:r>
              <a:rPr lang="en-US" baseline="0" dirty="0" smtClean="0"/>
              <a:t>Reevaluation: According to the U.S. Department of Education, children/youth/students with IEPs have to be reevaluated every three years to determine whether they’re still eligible for services. If you or your child’s teacher requests it, however, reevaluations may be completed sooner or more often.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25</a:t>
            </a:fld>
            <a:endParaRPr lang="en-US" dirty="0"/>
          </a:p>
        </p:txBody>
      </p:sp>
    </p:spTree>
    <p:extLst>
      <p:ext uri="{BB962C8B-B14F-4D97-AF65-F5344CB8AC3E}">
        <p14:creationId xmlns:p14="http://schemas.microsoft.com/office/powerpoint/2010/main" xmlns="" val="3295112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the participants to complete the workshop evaluation.</a:t>
            </a:r>
          </a:p>
          <a:p>
            <a:endParaRPr lang="en-US" dirty="0" smtClean="0"/>
          </a:p>
          <a:p>
            <a:r>
              <a:rPr lang="en-US" dirty="0" smtClean="0"/>
              <a:t>Also,</a:t>
            </a:r>
            <a:r>
              <a:rPr lang="en-US" baseline="0" dirty="0" smtClean="0"/>
              <a:t> ask if anyone did not sign the “Sign-In” sheet.</a:t>
            </a:r>
          </a:p>
          <a:p>
            <a:endParaRPr lang="en-US" baseline="0" dirty="0" smtClean="0"/>
          </a:p>
          <a:p>
            <a:r>
              <a:rPr lang="en-US" baseline="0" dirty="0" smtClean="0"/>
              <a:t>Thank the participants for allowing you the opportunity to present to them. </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26</a:t>
            </a:fld>
            <a:endParaRPr lang="en-US" dirty="0"/>
          </a:p>
        </p:txBody>
      </p:sp>
    </p:spTree>
    <p:extLst>
      <p:ext uri="{BB962C8B-B14F-4D97-AF65-F5344CB8AC3E}">
        <p14:creationId xmlns:p14="http://schemas.microsoft.com/office/powerpoint/2010/main" xmlns="" val="1679052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out business cards if you have not done so. </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27</a:t>
            </a:fld>
            <a:endParaRPr lang="en-US" dirty="0"/>
          </a:p>
        </p:txBody>
      </p:sp>
    </p:spTree>
    <p:extLst>
      <p:ext uri="{BB962C8B-B14F-4D97-AF65-F5344CB8AC3E}">
        <p14:creationId xmlns:p14="http://schemas.microsoft.com/office/powerpoint/2010/main" xmlns="" val="3004761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28</a:t>
            </a:fld>
            <a:endParaRPr lang="en-US" dirty="0"/>
          </a:p>
        </p:txBody>
      </p:sp>
    </p:spTree>
    <p:extLst>
      <p:ext uri="{BB962C8B-B14F-4D97-AF65-F5344CB8AC3E}">
        <p14:creationId xmlns:p14="http://schemas.microsoft.com/office/powerpoint/2010/main" xmlns="" val="4224164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29</a:t>
            </a:fld>
            <a:endParaRPr lang="en-US" dirty="0"/>
          </a:p>
        </p:txBody>
      </p:sp>
    </p:spTree>
    <p:extLst>
      <p:ext uri="{BB962C8B-B14F-4D97-AF65-F5344CB8AC3E}">
        <p14:creationId xmlns:p14="http://schemas.microsoft.com/office/powerpoint/2010/main" xmlns="" val="866350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 </a:t>
            </a:r>
          </a:p>
          <a:p>
            <a:r>
              <a:rPr lang="en-US" baseline="0" dirty="0" smtClean="0"/>
              <a:t>   What do you imagine when you think of special education? You might picture children with disabilities spending the day tucked away in a different kind of classroom, separated from most of the kids their age. This may have been the norm in the past. But as the field of special education has moved forward, much has changed. </a:t>
            </a:r>
          </a:p>
          <a:p>
            <a:endParaRPr lang="en-US" baseline="0" dirty="0" smtClean="0"/>
          </a:p>
          <a:p>
            <a:r>
              <a:rPr lang="en-US" baseline="0" dirty="0" smtClean="0"/>
              <a:t>Special education today is still focused on helping children with disabilities learn. But this no longer has to mean placing children in special classrooms all day long. In fact, federal law requires that students who receive special education services be taught alongside their peers as much as possible. </a:t>
            </a:r>
          </a:p>
          <a:p>
            <a:endParaRPr lang="en-US" baseline="0" dirty="0" smtClean="0"/>
          </a:p>
          <a:p>
            <a:r>
              <a:rPr lang="en-US" baseline="0" dirty="0" smtClean="0"/>
              <a:t>If your child qualifies for special education, he or she will receive an individualized teaching plan and other key resources at no cost to you, the parent. Your child will have an IEP. </a:t>
            </a:r>
            <a:endParaRPr lang="en-US" dirty="0" smtClean="0"/>
          </a:p>
          <a:p>
            <a:endParaRPr lang="en-US" dirty="0" smtClean="0"/>
          </a:p>
          <a:p>
            <a:r>
              <a:rPr lang="en-US" dirty="0" smtClean="0"/>
              <a:t>Our purpose today is to introduce you to what is an IEP. "IEP" stands for "Individualized Education Program". We're also going to talk about the relationship between an IEP and instruction in an inclusive classroom in the “Parts of the IEP”, and finally, we're going to talk about how an IEP can really be a road map to providing a high- quality educational program to students with disabilities. </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3</a:t>
            </a:fld>
            <a:endParaRPr lang="en-US" dirty="0"/>
          </a:p>
        </p:txBody>
      </p:sp>
    </p:spTree>
    <p:extLst>
      <p:ext uri="{BB962C8B-B14F-4D97-AF65-F5344CB8AC3E}">
        <p14:creationId xmlns:p14="http://schemas.microsoft.com/office/powerpoint/2010/main" xmlns="" val="2358988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E8103C-3F58-4D4B-B636-615CF4AEFE2F}" type="slidenum">
              <a:rPr lang="en-US" smtClean="0"/>
              <a:pPr/>
              <a:t>30</a:t>
            </a:fld>
            <a:endParaRPr lang="en-US" dirty="0"/>
          </a:p>
        </p:txBody>
      </p:sp>
    </p:spTree>
    <p:extLst>
      <p:ext uri="{BB962C8B-B14F-4D97-AF65-F5344CB8AC3E}">
        <p14:creationId xmlns:p14="http://schemas.microsoft.com/office/powerpoint/2010/main" xmlns="" val="271184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special education,</a:t>
            </a:r>
            <a:r>
              <a:rPr lang="en-US" baseline="0" dirty="0" smtClean="0"/>
              <a:t> there seems to be a  love initials of long terms</a:t>
            </a:r>
            <a:r>
              <a:rPr lang="en-US" dirty="0" smtClean="0"/>
              <a:t>, and so first let's describe or define some of these acronyms that we'll be using throughout the presentation. As I said earlier, "IEP" stands for "Individualized Education Program". Children who qualify for special education ages three and above have an IEP.</a:t>
            </a:r>
          </a:p>
          <a:p>
            <a:endParaRPr lang="en-US" dirty="0" smtClean="0"/>
          </a:p>
          <a:p>
            <a:r>
              <a:rPr lang="en-US" dirty="0" smtClean="0"/>
              <a:t>"IFSP" is an Individual Family Service Plan. This is for children</a:t>
            </a:r>
            <a:r>
              <a:rPr lang="en-US" baseline="0" dirty="0" smtClean="0"/>
              <a:t> </a:t>
            </a:r>
            <a:r>
              <a:rPr lang="en-US" dirty="0" smtClean="0"/>
              <a:t>who qualify for special education services up to age three, so it's birth through age three, so on your child’s third birthday, your</a:t>
            </a:r>
            <a:r>
              <a:rPr lang="en-US" baseline="0" dirty="0" smtClean="0"/>
              <a:t> child may or may not </a:t>
            </a:r>
            <a:r>
              <a:rPr lang="en-US" dirty="0" smtClean="0"/>
              <a:t>graduate to an IEP. We're not going to really talk about IFSPs today either, although they're many similarities between those and IEPs. (I</a:t>
            </a:r>
            <a:r>
              <a:rPr lang="en-US" baseline="0" dirty="0" smtClean="0"/>
              <a:t> will not be discussing this plan in this presentation.)</a:t>
            </a:r>
            <a:endParaRPr lang="en-US" dirty="0" smtClean="0"/>
          </a:p>
          <a:p>
            <a:endParaRPr lang="en-US" dirty="0" smtClean="0"/>
          </a:p>
          <a:p>
            <a:r>
              <a:rPr lang="en-US" dirty="0" smtClean="0"/>
              <a:t>And then finally, "IDEA" is the Individuals with Disabilities Education Act, IDEA, and that's the federal law that entitles children with disabilities to receive special education. IDEA</a:t>
            </a:r>
            <a:r>
              <a:rPr lang="en-US" baseline="0" dirty="0" smtClean="0"/>
              <a:t> defines and regulates special education. </a:t>
            </a:r>
            <a:r>
              <a:rPr lang="en-US" dirty="0" smtClean="0"/>
              <a:t>That's an important thing for us to remember, every child with a disability in the United States, three and above, is entitled to a free and appropriate public education. Children, under three, are also entitled to early intervention services.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4</a:t>
            </a:fld>
            <a:endParaRPr lang="en-US" dirty="0"/>
          </a:p>
        </p:txBody>
      </p:sp>
    </p:spTree>
    <p:extLst>
      <p:ext uri="{BB962C8B-B14F-4D97-AF65-F5344CB8AC3E}">
        <p14:creationId xmlns:p14="http://schemas.microsoft.com/office/powerpoint/2010/main" xmlns="" val="2896618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strike="noStrike" dirty="0" smtClean="0">
                <a:solidFill>
                  <a:srgbClr val="000000"/>
                </a:solidFill>
                <a:effectLst/>
                <a:latin typeface="inherit"/>
              </a:rPr>
              <a:t>Thanks to this powerful and important federal law called the </a:t>
            </a:r>
            <a:r>
              <a:rPr lang="en-US" b="1" u="sng" strike="noStrike" dirty="0" smtClean="0">
                <a:solidFill>
                  <a:srgbClr val="005680"/>
                </a:solidFill>
                <a:effectLst/>
                <a:latin typeface="inherit"/>
                <a:hlinkClick r:id="rId3"/>
              </a:rPr>
              <a:t>Individuals with Disabilities Education Act</a:t>
            </a:r>
            <a:r>
              <a:rPr lang="en-US" u="none" strike="noStrike" dirty="0" smtClean="0">
                <a:solidFill>
                  <a:srgbClr val="000000"/>
                </a:solidFill>
                <a:effectLst/>
                <a:latin typeface="inherit"/>
              </a:rPr>
              <a:t>, or IDEA, children with disabilities are entitled to a “</a:t>
            </a:r>
            <a:r>
              <a:rPr lang="en-US" b="1" u="none" strike="noStrike" dirty="0" smtClean="0">
                <a:solidFill>
                  <a:srgbClr val="000000"/>
                </a:solidFill>
                <a:effectLst/>
                <a:latin typeface="inherit"/>
              </a:rPr>
              <a:t>free appropriate public education</a:t>
            </a:r>
            <a:r>
              <a:rPr lang="en-US" u="none" strike="noStrike" dirty="0" smtClean="0">
                <a:solidFill>
                  <a:srgbClr val="000000"/>
                </a:solidFill>
                <a:effectLst/>
                <a:latin typeface="inherit"/>
              </a:rPr>
              <a:t>” (often called FAPE). This means that schools/head start</a:t>
            </a:r>
            <a:r>
              <a:rPr lang="en-US" u="none" strike="noStrike" baseline="0" dirty="0" smtClean="0">
                <a:solidFill>
                  <a:srgbClr val="000000"/>
                </a:solidFill>
                <a:effectLst/>
                <a:latin typeface="inherit"/>
              </a:rPr>
              <a:t> schools </a:t>
            </a:r>
            <a:r>
              <a:rPr lang="en-US" u="none" strike="noStrike" dirty="0" smtClean="0">
                <a:solidFill>
                  <a:srgbClr val="000000"/>
                </a:solidFill>
                <a:effectLst/>
                <a:latin typeface="inherit"/>
              </a:rPr>
              <a:t>must provide eligible children who have a disability  with specially designed instruction to meet their unique needs at no cost to the children’s parents. This specially designed instruction is known as special education.</a:t>
            </a:r>
            <a:r>
              <a:rPr lang="en-US" u="none" strike="noStrike" baseline="0" dirty="0" smtClean="0">
                <a:solidFill>
                  <a:srgbClr val="000000"/>
                </a:solidFill>
                <a:effectLst/>
                <a:latin typeface="inherit"/>
              </a:rPr>
              <a:t> The written statement or document of the educational program designed to meet a child’s individual needs. </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5</a:t>
            </a:fld>
            <a:endParaRPr lang="en-US"/>
          </a:p>
        </p:txBody>
      </p:sp>
    </p:spTree>
    <p:extLst>
      <p:ext uri="{BB962C8B-B14F-4D97-AF65-F5344CB8AC3E}">
        <p14:creationId xmlns:p14="http://schemas.microsoft.com/office/powerpoint/2010/main" xmlns="" val="1317770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smtClean="0">
                <a:solidFill>
                  <a:srgbClr val="000000"/>
                </a:solidFill>
                <a:effectLst/>
                <a:latin typeface="Lato"/>
              </a:rPr>
              <a:t>The IEP has two general purposes:</a:t>
            </a:r>
          </a:p>
          <a:p>
            <a:pPr algn="l" fontAlgn="base">
              <a:buFont typeface="Arial" panose="020B0604020202020204" pitchFamily="34" charset="0"/>
              <a:buChar char="•"/>
            </a:pPr>
            <a:r>
              <a:rPr lang="en-US" b="0" i="0" dirty="0" smtClean="0">
                <a:solidFill>
                  <a:srgbClr val="422311"/>
                </a:solidFill>
                <a:effectLst/>
                <a:latin typeface="Lato"/>
              </a:rPr>
              <a:t>to set reasonable learning goals for a child, and</a:t>
            </a:r>
          </a:p>
          <a:p>
            <a:pPr algn="l" fontAlgn="base">
              <a:buFont typeface="Arial" panose="020B0604020202020204" pitchFamily="34" charset="0"/>
              <a:buChar char="•"/>
            </a:pPr>
            <a:r>
              <a:rPr lang="en-US" b="0" i="0" dirty="0" smtClean="0">
                <a:solidFill>
                  <a:srgbClr val="422311"/>
                </a:solidFill>
                <a:effectLst/>
                <a:latin typeface="Lato"/>
              </a:rPr>
              <a:t>to state the services that the school district will provide for the child.</a:t>
            </a:r>
            <a:endParaRPr lang="en-US" b="0" i="0" dirty="0">
              <a:solidFill>
                <a:srgbClr val="422311"/>
              </a:solidFill>
              <a:effectLst/>
              <a:latin typeface="Lato"/>
            </a:endParaRPr>
          </a:p>
        </p:txBody>
      </p:sp>
      <p:sp>
        <p:nvSpPr>
          <p:cNvPr id="4" name="Slide Number Placeholder 3"/>
          <p:cNvSpPr>
            <a:spLocks noGrp="1"/>
          </p:cNvSpPr>
          <p:nvPr>
            <p:ph type="sldNum" sz="quarter" idx="10"/>
          </p:nvPr>
        </p:nvSpPr>
        <p:spPr/>
        <p:txBody>
          <a:bodyPr/>
          <a:lstStyle/>
          <a:p>
            <a:fld id="{CFE8103C-3F58-4D4B-B636-615CF4AEFE2F}" type="slidenum">
              <a:rPr lang="en-US" smtClean="0"/>
              <a:pPr/>
              <a:t>6</a:t>
            </a:fld>
            <a:endParaRPr lang="en-US"/>
          </a:p>
        </p:txBody>
      </p:sp>
    </p:spTree>
    <p:extLst>
      <p:ext uri="{BB962C8B-B14F-4D97-AF65-F5344CB8AC3E}">
        <p14:creationId xmlns:p14="http://schemas.microsoft.com/office/powerpoint/2010/main" xmlns="" val="2885927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School districts have a process in place to determine which students are eligible for special</a:t>
            </a:r>
            <a:r>
              <a:rPr lang="en-US" baseline="0" dirty="0" smtClean="0"/>
              <a:t> education. It involves a comprehensive evaluation that looks at the way your child thinks. It also looks at other aspects of his/her development. </a:t>
            </a:r>
            <a:r>
              <a:rPr lang="en-US" dirty="0" smtClean="0"/>
              <a:t>It's really important to remember that an IEP, although it's initiated by the school district</a:t>
            </a:r>
            <a:r>
              <a:rPr lang="en-US" baseline="0" dirty="0" smtClean="0"/>
              <a:t> or the parent may write a letter requesting evaluation of his/her child</a:t>
            </a:r>
            <a:r>
              <a:rPr lang="en-US" dirty="0" smtClean="0"/>
              <a:t>, is a document that's developed by the team -- all members of the team (parents, Head Start/general</a:t>
            </a:r>
            <a:r>
              <a:rPr lang="en-US" baseline="0" dirty="0" smtClean="0"/>
              <a:t> education </a:t>
            </a:r>
            <a:r>
              <a:rPr lang="en-US" dirty="0" smtClean="0"/>
              <a:t>teachers, speech language pathologists, special education teachers, etc.) give input. Everyone's input is valued.</a:t>
            </a:r>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7</a:t>
            </a:fld>
            <a:endParaRPr lang="en-US"/>
          </a:p>
        </p:txBody>
      </p:sp>
    </p:spTree>
    <p:extLst>
      <p:ext uri="{BB962C8B-B14F-4D97-AF65-F5344CB8AC3E}">
        <p14:creationId xmlns:p14="http://schemas.microsoft.com/office/powerpoint/2010/main" xmlns="" val="2172542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500" b="0" i="0" u="none" strike="noStrike" kern="1200" cap="none" spc="0" normalizeH="0" baseline="0" noProof="0" dirty="0" smtClean="0">
                <a:ln>
                  <a:noFill/>
                </a:ln>
                <a:solidFill>
                  <a:prstClr val="black"/>
                </a:solidFill>
                <a:effectLst/>
                <a:uLnTx/>
                <a:uFillTx/>
                <a:latin typeface="Arial"/>
                <a:ea typeface="+mn-ea"/>
                <a:cs typeface="Arial"/>
              </a:rPr>
              <a:t>Policy 2419:  </a:t>
            </a:r>
            <a:r>
              <a:rPr kumimoji="0" lang="en-US" sz="2500" b="0" i="0" u="sng" strike="noStrike" kern="1200" cap="none" spc="0" normalizeH="0" baseline="0" noProof="0" dirty="0" smtClean="0">
                <a:ln>
                  <a:noFill/>
                </a:ln>
                <a:solidFill>
                  <a:prstClr val="black"/>
                </a:solidFill>
                <a:effectLst/>
                <a:uLnTx/>
                <a:uFillTx/>
                <a:latin typeface="Arial"/>
                <a:ea typeface="+mn-ea"/>
                <a:cs typeface="Arial"/>
              </a:rPr>
              <a:t>Regulations for the Education of Students with Exceptionalities </a:t>
            </a:r>
            <a:r>
              <a:rPr kumimoji="0" lang="en-US" sz="2500" b="0" i="0" u="none" strike="noStrike" kern="1200" cap="none" spc="0" normalizeH="0" baseline="0" noProof="0" dirty="0" smtClean="0">
                <a:ln>
                  <a:noFill/>
                </a:ln>
                <a:solidFill>
                  <a:prstClr val="black"/>
                </a:solidFill>
                <a:effectLst/>
                <a:uLnTx/>
                <a:uFillTx/>
                <a:latin typeface="Arial"/>
                <a:ea typeface="+mn-ea"/>
                <a:cs typeface="Arial"/>
              </a:rPr>
              <a:t>states:</a:t>
            </a:r>
          </a:p>
          <a:p>
            <a:pPr marL="40005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2200" b="0" i="0" u="none" strike="noStrike" kern="1200" cap="none" spc="0" normalizeH="0" baseline="0" noProof="0" dirty="0" smtClean="0">
                <a:ln>
                  <a:noFill/>
                </a:ln>
                <a:solidFill>
                  <a:prstClr val="black"/>
                </a:solidFill>
                <a:effectLst/>
                <a:uLnTx/>
                <a:uFillTx/>
                <a:latin typeface="Arial"/>
                <a:ea typeface="+mn-ea"/>
                <a:cs typeface="Arial"/>
              </a:rPr>
              <a:t>The primary purpose of an IEP Team meeting is to design and IEP that will meet the unique needs of an eligible student/child.  The IEP Team plans the special education and related services designed to provide access to and progress in the general curriculum.  The IEP Team members come prepared to participate in an open discussion regarding the student’s individual needs and how those needs affect the student's mastery of the content standards and objectives.</a:t>
            </a:r>
          </a:p>
          <a:p>
            <a:pPr marL="40005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smtClean="0">
              <a:ln>
                <a:noFill/>
              </a:ln>
              <a:solidFill>
                <a:prstClr val="black"/>
              </a:solidFill>
              <a:effectLst/>
              <a:uLnTx/>
              <a:uFillTx/>
              <a:latin typeface="Arial"/>
              <a:ea typeface="+mn-ea"/>
              <a:cs typeface="Arial"/>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200" b="0" i="0" u="none" strike="noStrike" kern="1200" cap="none" spc="0" normalizeH="0" baseline="0" noProof="0" dirty="0" smtClean="0">
                <a:ln>
                  <a:noFill/>
                </a:ln>
                <a:solidFill>
                  <a:prstClr val="black"/>
                </a:solidFill>
                <a:effectLst/>
                <a:uLnTx/>
                <a:uFillTx/>
                <a:latin typeface="Arial"/>
                <a:ea typeface="+mn-ea"/>
                <a:cs typeface="Arial"/>
              </a:rPr>
              <a:t>The members are: </a:t>
            </a:r>
            <a:r>
              <a:rPr kumimoji="0" lang="en-US" sz="2600" b="1" i="0" u="none" strike="noStrike" kern="1200" cap="none" spc="0" normalizeH="0" baseline="0" noProof="0" dirty="0" smtClean="0">
                <a:ln>
                  <a:noFill/>
                </a:ln>
                <a:solidFill>
                  <a:prstClr val="black"/>
                </a:solidFill>
                <a:effectLst/>
                <a:uLnTx/>
                <a:uFillTx/>
                <a:latin typeface="+mn-lt"/>
                <a:ea typeface="+mn-ea"/>
                <a:cs typeface="+mn-cs"/>
              </a:rPr>
              <a:t>Parent(s)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smtClean="0">
                <a:ln>
                  <a:noFill/>
                </a:ln>
                <a:solidFill>
                  <a:prstClr val="black"/>
                </a:solidFill>
                <a:effectLst/>
                <a:uLnTx/>
                <a:uFillTx/>
                <a:latin typeface="+mn-lt"/>
                <a:ea typeface="+mn-ea"/>
                <a:cs typeface="+mn-cs"/>
              </a:rPr>
              <a:t>General Education Teacher or Head start teacher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smtClean="0">
                <a:ln>
                  <a:noFill/>
                </a:ln>
                <a:solidFill>
                  <a:prstClr val="black"/>
                </a:solidFill>
                <a:effectLst/>
                <a:uLnTx/>
                <a:uFillTx/>
                <a:latin typeface="+mn-lt"/>
                <a:ea typeface="+mn-ea"/>
                <a:cs typeface="+mn-cs"/>
              </a:rPr>
              <a:t>Special Education Teacher and/or  Special Education Service Provider or </a:t>
            </a: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2600" b="0" i="0" u="none" strike="noStrike" kern="1200" cap="none" spc="0" normalizeH="0" baseline="0" noProof="0" dirty="0" smtClean="0">
                <a:ln>
                  <a:noFill/>
                </a:ln>
                <a:solidFill>
                  <a:prstClr val="black"/>
                </a:solidFill>
                <a:effectLst/>
                <a:uLnTx/>
                <a:uFillTx/>
                <a:latin typeface="+mn-lt"/>
                <a:ea typeface="+mn-ea"/>
                <a:cs typeface="+mn-cs"/>
              </a:rPr>
              <a:t>    related service provider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smtClean="0">
                <a:ln>
                  <a:noFill/>
                </a:ln>
                <a:solidFill>
                  <a:prstClr val="black"/>
                </a:solidFill>
                <a:effectLst/>
                <a:uLnTx/>
                <a:uFillTx/>
                <a:latin typeface="+mn-lt"/>
                <a:ea typeface="+mn-ea"/>
                <a:cs typeface="+mn-cs"/>
              </a:rPr>
              <a:t>Representative of the District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smtClean="0">
                <a:ln>
                  <a:noFill/>
                </a:ln>
                <a:solidFill>
                  <a:prstClr val="black"/>
                </a:solidFill>
                <a:effectLst/>
                <a:uLnTx/>
                <a:uFillTx/>
                <a:latin typeface="+mn-lt"/>
                <a:ea typeface="+mn-ea"/>
                <a:cs typeface="+mn-cs"/>
              </a:rPr>
              <a:t>Individual who can interpret the instructional implications of evaluation results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smtClean="0">
                <a:ln>
                  <a:noFill/>
                </a:ln>
                <a:solidFill>
                  <a:prstClr val="black"/>
                </a:solidFill>
                <a:effectLst/>
                <a:uLnTx/>
                <a:uFillTx/>
                <a:latin typeface="+mn-lt"/>
                <a:ea typeface="+mn-ea"/>
                <a:cs typeface="+mn-cs"/>
              </a:rPr>
              <a:t>Others with knowledge or special expertise at the parent or district discretion</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mn-lt"/>
                <a:ea typeface="+mn-ea"/>
                <a:cs typeface="+mn-cs"/>
              </a:rPr>
              <a:t>The Student when appropriate, but required during transition meetings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mn-lt"/>
                <a:ea typeface="+mn-ea"/>
                <a:cs typeface="+mn-cs"/>
              </a:rPr>
              <a:t>A Representative of any Participating Agency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mn-lt"/>
                <a:ea typeface="+mn-ea"/>
                <a:cs typeface="+mn-cs"/>
              </a:rPr>
              <a:t>Part C Coordinator if necessary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mn-lt"/>
                <a:ea typeface="+mn-ea"/>
                <a:cs typeface="+mn-cs"/>
              </a:rPr>
              <a:t>A representative of the Private School or Facility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6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CFE8103C-3F58-4D4B-B636-615CF4AEFE2F}" type="slidenum">
              <a:rPr lang="en-US" smtClean="0"/>
              <a:pPr/>
              <a:t>8</a:t>
            </a:fld>
            <a:endParaRPr lang="en-US" dirty="0"/>
          </a:p>
        </p:txBody>
      </p:sp>
    </p:spTree>
    <p:extLst>
      <p:ext uri="{BB962C8B-B14F-4D97-AF65-F5344CB8AC3E}">
        <p14:creationId xmlns:p14="http://schemas.microsoft.com/office/powerpoint/2010/main" xmlns="" val="3757650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educational</a:t>
            </a:r>
            <a:r>
              <a:rPr lang="en-US" baseline="0" dirty="0" smtClean="0"/>
              <a:t> team which we just described, including you, the parents, are all important as a part of them to create and approve the IEP. </a:t>
            </a:r>
          </a:p>
          <a:p>
            <a:endParaRPr lang="en-US" baseline="0" dirty="0" smtClean="0"/>
          </a:p>
          <a:p>
            <a:r>
              <a:rPr lang="en-US" baseline="0" dirty="0" smtClean="0"/>
              <a:t>Head Start teachers/ general education teachers are important IEP team members. </a:t>
            </a:r>
          </a:p>
          <a:p>
            <a:endParaRPr lang="en-US" baseline="0" dirty="0" smtClean="0"/>
          </a:p>
          <a:p>
            <a:r>
              <a:rPr lang="en-US" baseline="0" dirty="0" smtClean="0"/>
              <a:t>Teachers and other professionals may write the first draft, but parent input is very, very important. Please speak up at the meeting because you know your child the best of all. </a:t>
            </a:r>
          </a:p>
          <a:p>
            <a:endParaRPr lang="en-US" baseline="0" dirty="0" smtClean="0"/>
          </a:p>
          <a:p>
            <a:r>
              <a:rPr lang="en-US" baseline="0" dirty="0" smtClean="0"/>
              <a:t>Assessment data should identify areas that need to addressed on the IEP. </a:t>
            </a:r>
          </a:p>
          <a:p>
            <a:endParaRPr lang="en-US" baseline="0" dirty="0" smtClean="0"/>
          </a:p>
          <a:p>
            <a:pPr marL="342900" marR="0" lvl="0" indent="-342900">
              <a:spcBef>
                <a:spcPts val="0"/>
              </a:spcBef>
              <a:spcAft>
                <a:spcPts val="600"/>
              </a:spcAft>
              <a:buFont typeface="Symbol" panose="05050102010706020507" pitchFamily="18" charset="2"/>
              <a:buChar char=""/>
              <a:tabLst>
                <a:tab pos="228600" algn="l"/>
                <a:tab pos="457200" algn="l"/>
              </a:tabLst>
            </a:pPr>
            <a:r>
              <a:rPr lang="en-US" baseline="0" dirty="0" smtClean="0"/>
              <a:t>(In Head Start, </a:t>
            </a:r>
            <a:r>
              <a:rPr lang="en-US" sz="1200" dirty="0" smtClean="0">
                <a:effectLst/>
                <a:latin typeface="Calibri" panose="020F0502020204030204" pitchFamily="34" charset="0"/>
                <a:ea typeface="Calibri" panose="020F0502020204030204" pitchFamily="34" charset="0"/>
                <a:cs typeface="Calibri" panose="020F0502020204030204" pitchFamily="34" charset="0"/>
              </a:rPr>
              <a:t>Within 45 days of the beginning of the program, developmental and sensory must be completed, visual/motor, language and cognition, gross motor/body movement, sensory (vision and hearing), behavioral screening. If the child enrolls later in the year, screening must be completed 45 days after enrollment.) </a:t>
            </a:r>
          </a:p>
          <a:p>
            <a:endParaRPr lang="en-US" baseline="0" dirty="0" smtClean="0"/>
          </a:p>
          <a:p>
            <a:r>
              <a:rPr lang="en-US" baseline="0" dirty="0" smtClean="0"/>
              <a:t>What do you have to offer to the IEP process? </a:t>
            </a:r>
            <a:r>
              <a:rPr lang="en-US" dirty="0" smtClean="0"/>
              <a:t>Parent input is essential</a:t>
            </a:r>
            <a:r>
              <a:rPr lang="en-US" baseline="0" dirty="0" smtClean="0"/>
              <a:t> because you know your child best. So, don’t hesitate to speak about your child in the meeting. </a:t>
            </a:r>
          </a:p>
          <a:p>
            <a:endParaRPr lang="en-US" dirty="0"/>
          </a:p>
        </p:txBody>
      </p:sp>
      <p:sp>
        <p:nvSpPr>
          <p:cNvPr id="4" name="Slide Number Placeholder 3"/>
          <p:cNvSpPr>
            <a:spLocks noGrp="1"/>
          </p:cNvSpPr>
          <p:nvPr>
            <p:ph type="sldNum" sz="quarter" idx="10"/>
          </p:nvPr>
        </p:nvSpPr>
        <p:spPr/>
        <p:txBody>
          <a:bodyPr/>
          <a:lstStyle/>
          <a:p>
            <a:fld id="{CFE8103C-3F58-4D4B-B636-615CF4AEFE2F}" type="slidenum">
              <a:rPr lang="en-US" smtClean="0"/>
              <a:pPr/>
              <a:t>9</a:t>
            </a:fld>
            <a:endParaRPr lang="en-US" dirty="0"/>
          </a:p>
        </p:txBody>
      </p:sp>
    </p:spTree>
    <p:extLst>
      <p:ext uri="{BB962C8B-B14F-4D97-AF65-F5344CB8AC3E}">
        <p14:creationId xmlns:p14="http://schemas.microsoft.com/office/powerpoint/2010/main" xmlns="" val="1126077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6/7/2022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404657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176408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6/7/2022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4010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4109913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6/7/2022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248496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615745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578024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6/7/2022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xmlns="" val="1326482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921169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6/7/2022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4000440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039067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6/7/2022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xmlns="" val="3305861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tGYO9XWhI2Y" TargetMode="Externa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177" y="1048517"/>
            <a:ext cx="10993549" cy="1475013"/>
          </a:xfrm>
        </p:spPr>
        <p:txBody>
          <a:bodyPr>
            <a:normAutofit/>
          </a:bodyPr>
          <a:lstStyle/>
          <a:p>
            <a:r>
              <a:rPr lang="en-US" sz="6000" dirty="0" smtClean="0"/>
              <a:t>Overview of IEP Process </a:t>
            </a:r>
            <a:endParaRPr lang="en-US" sz="6000" dirty="0"/>
          </a:p>
        </p:txBody>
      </p:sp>
      <p:sp>
        <p:nvSpPr>
          <p:cNvPr id="3" name="Subtitle 2"/>
          <p:cNvSpPr>
            <a:spLocks noGrp="1"/>
          </p:cNvSpPr>
          <p:nvPr>
            <p:ph type="subTitle" idx="1"/>
          </p:nvPr>
        </p:nvSpPr>
        <p:spPr>
          <a:xfrm>
            <a:off x="2332502" y="2523530"/>
            <a:ext cx="10993546" cy="590321"/>
          </a:xfrm>
        </p:spPr>
        <p:txBody>
          <a:bodyPr/>
          <a:lstStyle/>
          <a:p>
            <a:r>
              <a:rPr lang="en-US" dirty="0" smtClean="0"/>
              <a:t>What is the Process of an Individual Education Program?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55842" y="3848693"/>
            <a:ext cx="3529584" cy="2066544"/>
          </a:xfrm>
          <a:prstGeom prst="rect">
            <a:avLst/>
          </a:prstGeom>
        </p:spPr>
      </p:pic>
      <p:sp>
        <p:nvSpPr>
          <p:cNvPr id="5" name="Rectangle 4"/>
          <p:cNvSpPr/>
          <p:nvPr/>
        </p:nvSpPr>
        <p:spPr>
          <a:xfrm>
            <a:off x="1684208" y="3281217"/>
            <a:ext cx="4517743" cy="400110"/>
          </a:xfrm>
          <a:prstGeom prst="rect">
            <a:avLst/>
          </a:prstGeom>
          <a:noFill/>
        </p:spPr>
        <p:txBody>
          <a:bodyPr wrap="square" lIns="91440" tIns="45720" rIns="91440" bIns="45720">
            <a:spAutoFit/>
          </a:bodyPr>
          <a:lstStyle/>
          <a:p>
            <a:pPr algn="ctr"/>
            <a:r>
              <a:rPr lang="en-US" sz="2000" b="1" dirty="0" smtClean="0">
                <a:ln w="22225">
                  <a:solidFill>
                    <a:schemeClr val="accent2"/>
                  </a:solidFill>
                  <a:prstDash val="solid"/>
                </a:ln>
                <a:solidFill>
                  <a:schemeClr val="accent2">
                    <a:lumMod val="40000"/>
                    <a:lumOff val="60000"/>
                  </a:schemeClr>
                </a:solidFill>
              </a:rPr>
              <a:t>Presented by:</a:t>
            </a:r>
            <a:endParaRPr lang="en-US" sz="2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xmlns="" val="105247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3600" dirty="0" smtClean="0"/>
              <a:t>When is the IEP Developed? </a:t>
            </a:r>
            <a:endParaRPr lang="en-US" sz="3600" dirty="0"/>
          </a:p>
        </p:txBody>
      </p:sp>
      <p:sp>
        <p:nvSpPr>
          <p:cNvPr id="3" name="Content Placeholder 2"/>
          <p:cNvSpPr>
            <a:spLocks noGrp="1"/>
          </p:cNvSpPr>
          <p:nvPr>
            <p:ph idx="1"/>
          </p:nvPr>
        </p:nvSpPr>
        <p:spPr>
          <a:xfrm>
            <a:off x="6312877" y="2180496"/>
            <a:ext cx="5297930" cy="3678303"/>
          </a:xfrm>
        </p:spPr>
        <p:txBody>
          <a:bodyPr/>
          <a:lstStyle/>
          <a:p>
            <a:r>
              <a:rPr lang="en-US" dirty="0">
                <a:solidFill>
                  <a:srgbClr val="000000"/>
                </a:solidFill>
                <a:latin typeface="Lato"/>
              </a:rPr>
              <a:t>An IEP meeting must be held </a:t>
            </a:r>
            <a:r>
              <a:rPr lang="en-US" b="1" dirty="0">
                <a:solidFill>
                  <a:srgbClr val="000000"/>
                </a:solidFill>
                <a:latin typeface="Lato"/>
              </a:rPr>
              <a:t>within 30 calendar days</a:t>
            </a:r>
            <a:r>
              <a:rPr lang="en-US" dirty="0">
                <a:solidFill>
                  <a:srgbClr val="000000"/>
                </a:solidFill>
                <a:latin typeface="Lato"/>
              </a:rPr>
              <a:t> after it is determined, through a full and individual evaluation, that a child has one of the disabilities listed in IDEA and needs special education and related services. A child’s IEP must also be reviewed at least annually thereafter to determine whether the annual goals are being achieved and must be revised as appropriate.</a:t>
            </a:r>
            <a:endParaRPr lang="en-US" dirty="0"/>
          </a:p>
        </p:txBody>
      </p:sp>
      <p:pic>
        <p:nvPicPr>
          <p:cNvPr id="4" name="Picture 3"/>
          <p:cNvPicPr>
            <a:picLocks noChangeAspect="1"/>
          </p:cNvPicPr>
          <p:nvPr/>
        </p:nvPicPr>
        <p:blipFill>
          <a:blip r:embed="rId3"/>
          <a:stretch>
            <a:fillRect/>
          </a:stretch>
        </p:blipFill>
        <p:spPr>
          <a:xfrm>
            <a:off x="216877" y="2180496"/>
            <a:ext cx="6096000" cy="4352925"/>
          </a:xfrm>
          <a:prstGeom prst="rect">
            <a:avLst/>
          </a:prstGeom>
        </p:spPr>
      </p:pic>
    </p:spTree>
    <p:extLst>
      <p:ext uri="{BB962C8B-B14F-4D97-AF65-F5344CB8AC3E}">
        <p14:creationId xmlns:p14="http://schemas.microsoft.com/office/powerpoint/2010/main" xmlns="" val="932987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         What are the Parts of an IEP? </a:t>
            </a:r>
            <a:endParaRPr lang="en-US" sz="4000" dirty="0"/>
          </a:p>
        </p:txBody>
      </p:sp>
      <p:pic>
        <p:nvPicPr>
          <p:cNvPr id="3" name="Picture 2"/>
          <p:cNvPicPr>
            <a:picLocks noChangeAspect="1"/>
          </p:cNvPicPr>
          <p:nvPr/>
        </p:nvPicPr>
        <p:blipFill>
          <a:blip r:embed="rId3"/>
          <a:stretch>
            <a:fillRect/>
          </a:stretch>
        </p:blipFill>
        <p:spPr>
          <a:xfrm>
            <a:off x="4320000" y="2731859"/>
            <a:ext cx="3114675" cy="1466850"/>
          </a:xfrm>
          <a:prstGeom prst="rect">
            <a:avLst/>
          </a:prstGeom>
        </p:spPr>
      </p:pic>
      <p:sp>
        <p:nvSpPr>
          <p:cNvPr id="4" name="Rectangle 3"/>
          <p:cNvSpPr/>
          <p:nvPr/>
        </p:nvSpPr>
        <p:spPr>
          <a:xfrm rot="20457818">
            <a:off x="668321" y="2989782"/>
            <a:ext cx="3142591" cy="1077218"/>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Present Level </a:t>
            </a:r>
          </a:p>
          <a:p>
            <a:pPr algn="ctr"/>
            <a:r>
              <a:rPr lang="en-US" sz="3200" b="1" dirty="0" smtClean="0">
                <a:ln w="22225">
                  <a:solidFill>
                    <a:schemeClr val="accent2"/>
                  </a:solidFill>
                  <a:prstDash val="solid"/>
                </a:ln>
                <a:solidFill>
                  <a:schemeClr val="accent2">
                    <a:lumMod val="40000"/>
                    <a:lumOff val="60000"/>
                  </a:schemeClr>
                </a:solidFill>
              </a:rPr>
              <a:t>of Performance</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5" name="Rectangle 4"/>
          <p:cNvSpPr/>
          <p:nvPr/>
        </p:nvSpPr>
        <p:spPr>
          <a:xfrm>
            <a:off x="2124131" y="4657759"/>
            <a:ext cx="3753207" cy="646331"/>
          </a:xfrm>
          <a:prstGeom prst="rect">
            <a:avLst/>
          </a:prstGeom>
          <a:noFill/>
        </p:spPr>
        <p:txBody>
          <a:bodyPr wrap="none" lIns="91440" tIns="45720" rIns="91440" bIns="45720">
            <a:spAutoFit/>
          </a:bodyPr>
          <a:lstStyle/>
          <a:p>
            <a:pPr algn="ctr"/>
            <a:r>
              <a:rPr lang="en-US" sz="3600" b="1" dirty="0" smtClean="0">
                <a:ln w="22225">
                  <a:solidFill>
                    <a:schemeClr val="accent2"/>
                  </a:solidFill>
                  <a:prstDash val="solid"/>
                </a:ln>
                <a:solidFill>
                  <a:schemeClr val="accent2">
                    <a:lumMod val="40000"/>
                    <a:lumOff val="60000"/>
                  </a:schemeClr>
                </a:solidFill>
              </a:rPr>
              <a:t>Child’s strengths</a:t>
            </a:r>
            <a:endParaRPr lang="en-US" sz="3600" b="1" cap="none" spc="0" dirty="0">
              <a:ln w="22225">
                <a:solidFill>
                  <a:schemeClr val="accent2"/>
                </a:solidFill>
                <a:prstDash val="solid"/>
              </a:ln>
              <a:solidFill>
                <a:schemeClr val="accent2">
                  <a:lumMod val="40000"/>
                  <a:lumOff val="60000"/>
                </a:schemeClr>
              </a:solidFill>
              <a:effectLst/>
            </a:endParaRPr>
          </a:p>
        </p:txBody>
      </p:sp>
      <p:sp>
        <p:nvSpPr>
          <p:cNvPr id="7" name="Rectangle 6"/>
          <p:cNvSpPr/>
          <p:nvPr/>
        </p:nvSpPr>
        <p:spPr>
          <a:xfrm rot="851739">
            <a:off x="7863173" y="3172897"/>
            <a:ext cx="2783904" cy="584775"/>
          </a:xfrm>
          <a:prstGeom prst="rect">
            <a:avLst/>
          </a:prstGeom>
        </p:spPr>
        <p:txBody>
          <a:bodyPr wrap="none">
            <a:spAutoFit/>
          </a:bodyPr>
          <a:lstStyle/>
          <a:p>
            <a:pPr algn="ctr"/>
            <a:r>
              <a:rPr lang="en-US" sz="3200" b="1" dirty="0" smtClean="0">
                <a:ln w="22225">
                  <a:solidFill>
                    <a:schemeClr val="accent2"/>
                  </a:solidFill>
                  <a:prstDash val="solid"/>
                </a:ln>
                <a:solidFill>
                  <a:schemeClr val="accent2">
                    <a:lumMod val="40000"/>
                    <a:lumOff val="60000"/>
                  </a:schemeClr>
                </a:solidFill>
              </a:rPr>
              <a:t>Child’s needs </a:t>
            </a:r>
            <a:endParaRPr lang="en-US" sz="3200" b="1" dirty="0">
              <a:ln w="22225">
                <a:solidFill>
                  <a:schemeClr val="accent2"/>
                </a:solidFill>
                <a:prstDash val="solid"/>
              </a:ln>
              <a:solidFill>
                <a:schemeClr val="accent2">
                  <a:lumMod val="40000"/>
                  <a:lumOff val="60000"/>
                </a:schemeClr>
              </a:solidFill>
            </a:endParaRPr>
          </a:p>
        </p:txBody>
      </p:sp>
      <p:sp>
        <p:nvSpPr>
          <p:cNvPr id="8" name="Rectangle 7"/>
          <p:cNvSpPr/>
          <p:nvPr/>
        </p:nvSpPr>
        <p:spPr>
          <a:xfrm>
            <a:off x="6814868" y="4550052"/>
            <a:ext cx="4085990" cy="1077218"/>
          </a:xfrm>
          <a:prstGeom prst="rect">
            <a:avLst/>
          </a:prstGeom>
          <a:noFill/>
        </p:spPr>
        <p:txBody>
          <a:bodyPr wrap="none" lIns="91440" tIns="45720" rIns="91440" bIns="45720">
            <a:spAutoFit/>
          </a:bodyPr>
          <a:lstStyle/>
          <a:p>
            <a:pPr algn="ctr"/>
            <a:r>
              <a:rPr lang="en-US" sz="3200" b="1" cap="none" spc="0" dirty="0" smtClean="0">
                <a:ln w="22225">
                  <a:solidFill>
                    <a:schemeClr val="accent2"/>
                  </a:solidFill>
                  <a:prstDash val="solid"/>
                </a:ln>
                <a:solidFill>
                  <a:schemeClr val="accent2">
                    <a:lumMod val="40000"/>
                    <a:lumOff val="60000"/>
                  </a:schemeClr>
                </a:solidFill>
                <a:effectLst/>
              </a:rPr>
              <a:t>Types of services </a:t>
            </a:r>
          </a:p>
          <a:p>
            <a:pPr algn="ctr"/>
            <a:r>
              <a:rPr lang="en-US" sz="3200" b="1" dirty="0">
                <a:ln w="22225">
                  <a:solidFill>
                    <a:schemeClr val="accent2"/>
                  </a:solidFill>
                  <a:prstDash val="solid"/>
                </a:ln>
                <a:solidFill>
                  <a:schemeClr val="accent2">
                    <a:lumMod val="40000"/>
                    <a:lumOff val="60000"/>
                  </a:schemeClr>
                </a:solidFill>
              </a:rPr>
              <a:t>t</a:t>
            </a:r>
            <a:r>
              <a:rPr lang="en-US" sz="3200" b="1" dirty="0" smtClean="0">
                <a:ln w="22225">
                  <a:solidFill>
                    <a:schemeClr val="accent2"/>
                  </a:solidFill>
                  <a:prstDash val="solid"/>
                </a:ln>
                <a:solidFill>
                  <a:schemeClr val="accent2">
                    <a:lumMod val="40000"/>
                    <a:lumOff val="60000"/>
                  </a:schemeClr>
                </a:solidFill>
              </a:rPr>
              <a:t>he child will receive</a:t>
            </a:r>
            <a:endParaRPr lang="en-US" sz="32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xmlns="" val="2723398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prstClr val="white"/>
                </a:solidFill>
              </a:rPr>
              <a:t>       What </a:t>
            </a:r>
            <a:r>
              <a:rPr lang="en-US" sz="4000" dirty="0">
                <a:solidFill>
                  <a:prstClr val="white"/>
                </a:solidFill>
              </a:rPr>
              <a:t>are </a:t>
            </a:r>
            <a:r>
              <a:rPr lang="en-US" sz="4000" dirty="0" smtClean="0">
                <a:solidFill>
                  <a:prstClr val="white"/>
                </a:solidFill>
              </a:rPr>
              <a:t>the supports needed in an </a:t>
            </a:r>
            <a:r>
              <a:rPr lang="en-US" sz="4000" dirty="0">
                <a:solidFill>
                  <a:prstClr val="white"/>
                </a:solidFill>
              </a:rPr>
              <a:t>IEP? </a:t>
            </a:r>
            <a:endParaRPr lang="en-US" dirty="0"/>
          </a:p>
        </p:txBody>
      </p:sp>
      <p:pic>
        <p:nvPicPr>
          <p:cNvPr id="3" name="Picture 2"/>
          <p:cNvPicPr>
            <a:picLocks noChangeAspect="1"/>
          </p:cNvPicPr>
          <p:nvPr/>
        </p:nvPicPr>
        <p:blipFill>
          <a:blip r:embed="rId3"/>
          <a:stretch>
            <a:fillRect/>
          </a:stretch>
        </p:blipFill>
        <p:spPr>
          <a:xfrm>
            <a:off x="3899952" y="2373474"/>
            <a:ext cx="4381500" cy="2857500"/>
          </a:xfrm>
          <a:prstGeom prst="rect">
            <a:avLst/>
          </a:prstGeom>
        </p:spPr>
      </p:pic>
      <p:sp>
        <p:nvSpPr>
          <p:cNvPr id="5" name="Rectangle 4"/>
          <p:cNvSpPr/>
          <p:nvPr/>
        </p:nvSpPr>
        <p:spPr>
          <a:xfrm rot="19825651">
            <a:off x="-217208" y="3802224"/>
            <a:ext cx="5305684"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Transportation?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6" name="Rectangle 5"/>
          <p:cNvSpPr/>
          <p:nvPr/>
        </p:nvSpPr>
        <p:spPr>
          <a:xfrm rot="1466394">
            <a:off x="7929198" y="2425561"/>
            <a:ext cx="3429144" cy="2585323"/>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Special</a:t>
            </a:r>
          </a:p>
          <a:p>
            <a:pPr algn="ctr"/>
            <a:r>
              <a:rPr lang="en-US" sz="5400" b="1" cap="none" spc="0" dirty="0" smtClean="0">
                <a:ln w="22225">
                  <a:solidFill>
                    <a:schemeClr val="accent2"/>
                  </a:solidFill>
                  <a:prstDash val="solid"/>
                </a:ln>
                <a:solidFill>
                  <a:schemeClr val="accent2">
                    <a:lumMod val="40000"/>
                    <a:lumOff val="60000"/>
                  </a:schemeClr>
                </a:solidFill>
                <a:effectLst/>
              </a:rPr>
              <a:t>Education</a:t>
            </a:r>
          </a:p>
          <a:p>
            <a:pPr algn="ctr"/>
            <a:r>
              <a:rPr lang="en-US" sz="5400" b="1" dirty="0" smtClean="0">
                <a:ln w="22225">
                  <a:solidFill>
                    <a:schemeClr val="accent2"/>
                  </a:solidFill>
                  <a:prstDash val="solid"/>
                </a:ln>
                <a:solidFill>
                  <a:schemeClr val="accent2">
                    <a:lumMod val="40000"/>
                    <a:lumOff val="60000"/>
                  </a:schemeClr>
                </a:solidFill>
              </a:rPr>
              <a:t>Services?</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Rectangle 6"/>
          <p:cNvSpPr/>
          <p:nvPr/>
        </p:nvSpPr>
        <p:spPr>
          <a:xfrm>
            <a:off x="2464231" y="5424793"/>
            <a:ext cx="7590284"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Occupational Therapy?</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xmlns="" val="3921403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4000" dirty="0" smtClean="0"/>
              <a:t>IEP contains  (but not limited to): </a:t>
            </a:r>
            <a:endParaRPr lang="en-US" sz="4000" dirty="0"/>
          </a:p>
        </p:txBody>
      </p:sp>
      <p:sp>
        <p:nvSpPr>
          <p:cNvPr id="4" name="Rectangle 3"/>
          <p:cNvSpPr/>
          <p:nvPr/>
        </p:nvSpPr>
        <p:spPr>
          <a:xfrm>
            <a:off x="839755" y="2280676"/>
            <a:ext cx="8416212" cy="3693319"/>
          </a:xfrm>
          <a:prstGeom prst="rect">
            <a:avLst/>
          </a:prstGeom>
        </p:spPr>
        <p:txBody>
          <a:bodyPr wrap="square">
            <a:spAutoFit/>
          </a:bodyPr>
          <a:lstStyle/>
          <a:p>
            <a:pPr marL="285750" indent="-285750" fontAlgn="base">
              <a:buFont typeface="Arial" panose="020B0604020202020204" pitchFamily="34" charset="0"/>
              <a:buChar char="•"/>
            </a:pPr>
            <a:r>
              <a:rPr lang="en-US" dirty="0">
                <a:solidFill>
                  <a:srgbClr val="000000"/>
                </a:solidFill>
                <a:latin typeface="Lato"/>
              </a:rPr>
              <a:t> </a:t>
            </a:r>
            <a:r>
              <a:rPr lang="en-US" dirty="0" smtClean="0">
                <a:solidFill>
                  <a:srgbClr val="000000"/>
                </a:solidFill>
                <a:latin typeface="Lato"/>
              </a:rPr>
              <a:t> </a:t>
            </a:r>
            <a:r>
              <a:rPr lang="en-US" dirty="0">
                <a:solidFill>
                  <a:srgbClr val="000000"/>
                </a:solidFill>
                <a:latin typeface="Lato"/>
              </a:rPr>
              <a:t> the child’s </a:t>
            </a:r>
            <a:r>
              <a:rPr lang="en-US" b="1" u="sng" dirty="0">
                <a:solidFill>
                  <a:srgbClr val="000000"/>
                </a:solidFill>
                <a:latin typeface="inherit"/>
              </a:rPr>
              <a:t>present levels of academic achievement and functional performance</a:t>
            </a:r>
            <a:r>
              <a:rPr lang="en-US" u="sng" dirty="0">
                <a:solidFill>
                  <a:srgbClr val="000000"/>
                </a:solidFill>
                <a:latin typeface="Lato"/>
              </a:rPr>
              <a:t>,</a:t>
            </a:r>
            <a:r>
              <a:rPr lang="en-US" dirty="0">
                <a:solidFill>
                  <a:srgbClr val="000000"/>
                </a:solidFill>
                <a:latin typeface="Lato"/>
              </a:rPr>
              <a:t> describing how the child is currently doing in school and how the child’s disability affects his or her involvement and progress in the general </a:t>
            </a:r>
            <a:r>
              <a:rPr lang="en-US" dirty="0" smtClean="0">
                <a:solidFill>
                  <a:srgbClr val="000000"/>
                </a:solidFill>
                <a:latin typeface="Lato"/>
              </a:rPr>
              <a:t>curriculum</a:t>
            </a:r>
          </a:p>
          <a:p>
            <a:pPr fontAlgn="base"/>
            <a:endParaRPr lang="en-US" dirty="0">
              <a:solidFill>
                <a:srgbClr val="000000"/>
              </a:solidFill>
              <a:latin typeface="Lato"/>
            </a:endParaRPr>
          </a:p>
          <a:p>
            <a:pPr marL="285750" indent="-285750" fontAlgn="base">
              <a:buFont typeface="Arial" panose="020B0604020202020204" pitchFamily="34" charset="0"/>
              <a:buChar char="•"/>
            </a:pPr>
            <a:r>
              <a:rPr lang="en-US" dirty="0">
                <a:solidFill>
                  <a:srgbClr val="000000"/>
                </a:solidFill>
                <a:latin typeface="Lato"/>
              </a:rPr>
              <a:t> </a:t>
            </a:r>
            <a:r>
              <a:rPr lang="en-US" dirty="0" smtClean="0">
                <a:solidFill>
                  <a:srgbClr val="000000"/>
                </a:solidFill>
                <a:latin typeface="Lato"/>
              </a:rPr>
              <a:t>Goals and objectives </a:t>
            </a:r>
          </a:p>
          <a:p>
            <a:pPr marL="285750" indent="-285750" fontAlgn="base">
              <a:buFont typeface="Arial" panose="020B0604020202020204" pitchFamily="34" charset="0"/>
              <a:buChar char="•"/>
            </a:pPr>
            <a:endParaRPr lang="en-US" dirty="0">
              <a:solidFill>
                <a:srgbClr val="000000"/>
              </a:solidFill>
              <a:latin typeface="Lato"/>
            </a:endParaRPr>
          </a:p>
          <a:p>
            <a:pPr marL="285750" indent="-285750" fontAlgn="base">
              <a:buFont typeface="Arial" panose="020B0604020202020204" pitchFamily="34" charset="0"/>
              <a:buChar char="•"/>
            </a:pPr>
            <a:r>
              <a:rPr lang="en-US" dirty="0">
                <a:solidFill>
                  <a:srgbClr val="000000"/>
                </a:solidFill>
                <a:latin typeface="Lato"/>
              </a:rPr>
              <a:t> the</a:t>
            </a:r>
            <a:r>
              <a:rPr lang="en-US" b="1" dirty="0">
                <a:solidFill>
                  <a:srgbClr val="000000"/>
                </a:solidFill>
                <a:latin typeface="inherit"/>
              </a:rPr>
              <a:t> </a:t>
            </a:r>
            <a:r>
              <a:rPr lang="en-US" b="1" u="sng" dirty="0">
                <a:solidFill>
                  <a:srgbClr val="000000"/>
                </a:solidFill>
                <a:latin typeface="inherit"/>
              </a:rPr>
              <a:t>special education and related services</a:t>
            </a:r>
            <a:r>
              <a:rPr lang="en-US" dirty="0">
                <a:solidFill>
                  <a:srgbClr val="000000"/>
                </a:solidFill>
                <a:latin typeface="Lato"/>
              </a:rPr>
              <a:t> to be provided to the child, including supplementary aids and services (such as a communication device) and changes to the program or supports for school </a:t>
            </a:r>
            <a:r>
              <a:rPr lang="en-US" dirty="0" smtClean="0">
                <a:solidFill>
                  <a:srgbClr val="000000"/>
                </a:solidFill>
                <a:latin typeface="Lato"/>
              </a:rPr>
              <a:t>personnel</a:t>
            </a:r>
          </a:p>
          <a:p>
            <a:pPr marL="285750" indent="-285750" fontAlgn="base">
              <a:buFont typeface="Arial" panose="020B0604020202020204" pitchFamily="34" charset="0"/>
              <a:buChar char="•"/>
            </a:pPr>
            <a:endParaRPr lang="en-US" b="0" i="0" dirty="0">
              <a:solidFill>
                <a:srgbClr val="000000"/>
              </a:solidFill>
              <a:effectLst/>
              <a:latin typeface="Lato"/>
            </a:endParaRPr>
          </a:p>
          <a:p>
            <a:pPr marL="285750" indent="-285750" fontAlgn="base">
              <a:buFont typeface="Arial" panose="020B0604020202020204" pitchFamily="34" charset="0"/>
              <a:buChar char="•"/>
            </a:pPr>
            <a:r>
              <a:rPr lang="en-US" dirty="0" smtClean="0">
                <a:solidFill>
                  <a:srgbClr val="000000"/>
                </a:solidFill>
                <a:latin typeface="Lato"/>
              </a:rPr>
              <a:t>Types and amount of services or modifications and how often they are provided</a:t>
            </a:r>
            <a:endParaRPr lang="en-US" b="0" i="0" dirty="0">
              <a:solidFill>
                <a:srgbClr val="000000"/>
              </a:solidFill>
              <a:effectLst/>
              <a:latin typeface="Lato"/>
            </a:endParaRPr>
          </a:p>
        </p:txBody>
      </p:sp>
      <p:pic>
        <p:nvPicPr>
          <p:cNvPr id="5" name="Picture 4"/>
          <p:cNvPicPr>
            <a:picLocks noChangeAspect="1"/>
          </p:cNvPicPr>
          <p:nvPr/>
        </p:nvPicPr>
        <p:blipFill>
          <a:blip r:embed="rId3"/>
          <a:stretch>
            <a:fillRect/>
          </a:stretch>
        </p:blipFill>
        <p:spPr>
          <a:xfrm>
            <a:off x="9496328" y="2522765"/>
            <a:ext cx="1895475" cy="2857500"/>
          </a:xfrm>
          <a:prstGeom prst="rect">
            <a:avLst/>
          </a:prstGeom>
        </p:spPr>
      </p:pic>
    </p:spTree>
    <p:extLst>
      <p:ext uri="{BB962C8B-B14F-4D97-AF65-F5344CB8AC3E}">
        <p14:creationId xmlns:p14="http://schemas.microsoft.com/office/powerpoint/2010/main" xmlns="" val="3813706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92694" y="1005957"/>
            <a:ext cx="7620000" cy="4286250"/>
          </a:xfrm>
          <a:prstGeom prst="rect">
            <a:avLst/>
          </a:prstGeom>
        </p:spPr>
      </p:pic>
      <p:sp>
        <p:nvSpPr>
          <p:cNvPr id="3" name="Rectangle 2"/>
          <p:cNvSpPr/>
          <p:nvPr/>
        </p:nvSpPr>
        <p:spPr>
          <a:xfrm>
            <a:off x="3035848" y="5598568"/>
            <a:ext cx="5653086"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I = Individualized</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xmlns="" val="3248903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58" y="729658"/>
            <a:ext cx="11031352" cy="988332"/>
          </a:xfrm>
        </p:spPr>
        <p:txBody>
          <a:bodyPr>
            <a:noAutofit/>
          </a:bodyPr>
          <a:lstStyle/>
          <a:p>
            <a:r>
              <a:rPr lang="en-US" sz="3200" dirty="0" smtClean="0"/>
              <a:t>    What Does “</a:t>
            </a:r>
            <a:r>
              <a:rPr lang="en-US" sz="3200" dirty="0" smtClean="0">
                <a:latin typeface="Arial Narrow" panose="020B0606020202030204" pitchFamily="34" charset="0"/>
              </a:rPr>
              <a:t>least Restrictive Environment” </a:t>
            </a:r>
            <a:r>
              <a:rPr lang="en-US" sz="3200" dirty="0" smtClean="0"/>
              <a:t>Mean? </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98047" y="2087582"/>
            <a:ext cx="6639628" cy="4426005"/>
          </a:xfrm>
          <a:prstGeom prst="rect">
            <a:avLst/>
          </a:prstGeom>
        </p:spPr>
      </p:pic>
    </p:spTree>
    <p:extLst>
      <p:ext uri="{BB962C8B-B14F-4D97-AF65-F5344CB8AC3E}">
        <p14:creationId xmlns:p14="http://schemas.microsoft.com/office/powerpoint/2010/main" xmlns="" val="3469182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a:t>
            </a:r>
            <a:r>
              <a:rPr lang="en-US" sz="4000" dirty="0" smtClean="0"/>
              <a:t>What are Accommodations? </a:t>
            </a:r>
            <a:endParaRPr lang="en-US" sz="4000" dirty="0"/>
          </a:p>
        </p:txBody>
      </p:sp>
      <p:pic>
        <p:nvPicPr>
          <p:cNvPr id="3" name="Picture 2"/>
          <p:cNvPicPr>
            <a:picLocks noChangeAspect="1"/>
          </p:cNvPicPr>
          <p:nvPr/>
        </p:nvPicPr>
        <p:blipFill>
          <a:blip r:embed="rId3"/>
          <a:stretch>
            <a:fillRect/>
          </a:stretch>
        </p:blipFill>
        <p:spPr>
          <a:xfrm>
            <a:off x="575894" y="2216888"/>
            <a:ext cx="5726519" cy="4294889"/>
          </a:xfrm>
          <a:prstGeom prst="rect">
            <a:avLst/>
          </a:prstGeom>
        </p:spPr>
      </p:pic>
      <p:pic>
        <p:nvPicPr>
          <p:cNvPr id="4" name="Picture 3"/>
          <p:cNvPicPr>
            <a:picLocks noChangeAspect="1"/>
          </p:cNvPicPr>
          <p:nvPr/>
        </p:nvPicPr>
        <p:blipFill>
          <a:blip r:embed="rId4"/>
          <a:stretch>
            <a:fillRect/>
          </a:stretch>
        </p:blipFill>
        <p:spPr>
          <a:xfrm>
            <a:off x="6027847" y="2216888"/>
            <a:ext cx="5577663" cy="4294889"/>
          </a:xfrm>
          <a:prstGeom prst="rect">
            <a:avLst/>
          </a:prstGeom>
        </p:spPr>
      </p:pic>
    </p:spTree>
    <p:extLst>
      <p:ext uri="{BB962C8B-B14F-4D97-AF65-F5344CB8AC3E}">
        <p14:creationId xmlns:p14="http://schemas.microsoft.com/office/powerpoint/2010/main" xmlns="" val="4206139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a:t>
            </a:r>
            <a:r>
              <a:rPr lang="en-US" sz="4000" dirty="0" smtClean="0"/>
              <a:t>What are modifications? </a:t>
            </a:r>
            <a:endParaRPr lang="en-US" sz="4000" dirty="0"/>
          </a:p>
        </p:txBody>
      </p:sp>
      <p:pic>
        <p:nvPicPr>
          <p:cNvPr id="3" name="Picture 2"/>
          <p:cNvPicPr>
            <a:picLocks noChangeAspect="1"/>
          </p:cNvPicPr>
          <p:nvPr/>
        </p:nvPicPr>
        <p:blipFill>
          <a:blip r:embed="rId3"/>
          <a:stretch>
            <a:fillRect/>
          </a:stretch>
        </p:blipFill>
        <p:spPr>
          <a:xfrm>
            <a:off x="1045533" y="2671762"/>
            <a:ext cx="6564942" cy="3282471"/>
          </a:xfrm>
          <a:prstGeom prst="rect">
            <a:avLst/>
          </a:prstGeom>
        </p:spPr>
      </p:pic>
      <p:pic>
        <p:nvPicPr>
          <p:cNvPr id="4" name="Picture 3"/>
          <p:cNvPicPr>
            <a:picLocks noChangeAspect="1"/>
          </p:cNvPicPr>
          <p:nvPr/>
        </p:nvPicPr>
        <p:blipFill>
          <a:blip r:embed="rId4"/>
          <a:stretch>
            <a:fillRect/>
          </a:stretch>
        </p:blipFill>
        <p:spPr>
          <a:xfrm>
            <a:off x="6081823" y="2671761"/>
            <a:ext cx="4976036" cy="3282471"/>
          </a:xfrm>
          <a:prstGeom prst="rect">
            <a:avLst/>
          </a:prstGeom>
        </p:spPr>
      </p:pic>
    </p:spTree>
    <p:extLst>
      <p:ext uri="{BB962C8B-B14F-4D97-AF65-F5344CB8AC3E}">
        <p14:creationId xmlns:p14="http://schemas.microsoft.com/office/powerpoint/2010/main" xmlns="" val="3838293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4000" dirty="0" smtClean="0"/>
              <a:t>How do the teachers use the IEP? </a:t>
            </a:r>
            <a:endParaRPr lang="en-US" sz="4000" dirty="0"/>
          </a:p>
        </p:txBody>
      </p:sp>
      <p:pic>
        <p:nvPicPr>
          <p:cNvPr id="3" name="Picture 2"/>
          <p:cNvPicPr>
            <a:picLocks noChangeAspect="1"/>
          </p:cNvPicPr>
          <p:nvPr/>
        </p:nvPicPr>
        <p:blipFill>
          <a:blip r:embed="rId3"/>
          <a:stretch>
            <a:fillRect/>
          </a:stretch>
        </p:blipFill>
        <p:spPr>
          <a:xfrm>
            <a:off x="575894" y="2067605"/>
            <a:ext cx="5353632" cy="4029075"/>
          </a:xfrm>
          <a:prstGeom prst="rect">
            <a:avLst/>
          </a:prstGeom>
        </p:spPr>
      </p:pic>
      <p:pic>
        <p:nvPicPr>
          <p:cNvPr id="4" name="Picture 3"/>
          <p:cNvPicPr>
            <a:picLocks noChangeAspect="1"/>
          </p:cNvPicPr>
          <p:nvPr/>
        </p:nvPicPr>
        <p:blipFill>
          <a:blip r:embed="rId4"/>
          <a:stretch>
            <a:fillRect/>
          </a:stretch>
        </p:blipFill>
        <p:spPr>
          <a:xfrm>
            <a:off x="6255106" y="2067605"/>
            <a:ext cx="4981575" cy="4591050"/>
          </a:xfrm>
          <a:prstGeom prst="rect">
            <a:avLst/>
          </a:prstGeom>
        </p:spPr>
      </p:pic>
      <p:sp>
        <p:nvSpPr>
          <p:cNvPr id="5" name="TextBox 4"/>
          <p:cNvSpPr txBox="1"/>
          <p:nvPr/>
        </p:nvSpPr>
        <p:spPr>
          <a:xfrm>
            <a:off x="1866121" y="6096680"/>
            <a:ext cx="3172409" cy="369332"/>
          </a:xfrm>
          <a:prstGeom prst="rect">
            <a:avLst/>
          </a:prstGeom>
          <a:noFill/>
        </p:spPr>
        <p:txBody>
          <a:bodyPr wrap="square" rtlCol="0">
            <a:spAutoFit/>
          </a:bodyPr>
          <a:lstStyle/>
          <a:p>
            <a:r>
              <a:rPr lang="en-US" dirty="0" err="1" smtClean="0"/>
              <a:t>Headstart</a:t>
            </a:r>
            <a:r>
              <a:rPr lang="en-US" dirty="0" smtClean="0"/>
              <a:t>/Preschool Sample </a:t>
            </a:r>
            <a:endParaRPr lang="en-US" dirty="0"/>
          </a:p>
        </p:txBody>
      </p:sp>
    </p:spTree>
    <p:extLst>
      <p:ext uri="{BB962C8B-B14F-4D97-AF65-F5344CB8AC3E}">
        <p14:creationId xmlns:p14="http://schemas.microsoft.com/office/powerpoint/2010/main" xmlns="" val="3278138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How do Parents Know how their child is Progressing? </a:t>
            </a:r>
            <a:endParaRPr lang="en-US" dirty="0"/>
          </a:p>
        </p:txBody>
      </p:sp>
      <p:pic>
        <p:nvPicPr>
          <p:cNvPr id="3" name="Picture 2"/>
          <p:cNvPicPr>
            <a:picLocks noChangeAspect="1"/>
          </p:cNvPicPr>
          <p:nvPr/>
        </p:nvPicPr>
        <p:blipFill>
          <a:blip r:embed="rId3"/>
          <a:stretch>
            <a:fillRect/>
          </a:stretch>
        </p:blipFill>
        <p:spPr>
          <a:xfrm>
            <a:off x="0" y="1950419"/>
            <a:ext cx="4982547" cy="4478756"/>
          </a:xfrm>
          <a:prstGeom prst="rect">
            <a:avLst/>
          </a:prstGeom>
        </p:spPr>
      </p:pic>
      <p:pic>
        <p:nvPicPr>
          <p:cNvPr id="4" name="Picture 3"/>
          <p:cNvPicPr>
            <a:picLocks noChangeAspect="1"/>
          </p:cNvPicPr>
          <p:nvPr/>
        </p:nvPicPr>
        <p:blipFill>
          <a:blip r:embed="rId4"/>
          <a:stretch>
            <a:fillRect/>
          </a:stretch>
        </p:blipFill>
        <p:spPr>
          <a:xfrm>
            <a:off x="4982547" y="2504875"/>
            <a:ext cx="4762500" cy="2286000"/>
          </a:xfrm>
          <a:prstGeom prst="rect">
            <a:avLst/>
          </a:prstGeom>
        </p:spPr>
      </p:pic>
      <p:pic>
        <p:nvPicPr>
          <p:cNvPr id="6" name="Picture 5"/>
          <p:cNvPicPr>
            <a:picLocks noChangeAspect="1"/>
          </p:cNvPicPr>
          <p:nvPr/>
        </p:nvPicPr>
        <p:blipFill>
          <a:blip r:embed="rId5"/>
          <a:stretch>
            <a:fillRect/>
          </a:stretch>
        </p:blipFill>
        <p:spPr>
          <a:xfrm>
            <a:off x="9745047" y="2034747"/>
            <a:ext cx="1514109" cy="3083781"/>
          </a:xfrm>
          <a:prstGeom prst="rect">
            <a:avLst/>
          </a:prstGeom>
        </p:spPr>
      </p:pic>
      <p:pic>
        <p:nvPicPr>
          <p:cNvPr id="7" name="Picture 6"/>
          <p:cNvPicPr>
            <a:picLocks noChangeAspect="1"/>
          </p:cNvPicPr>
          <p:nvPr/>
        </p:nvPicPr>
        <p:blipFill>
          <a:blip r:embed="rId6"/>
          <a:stretch>
            <a:fillRect/>
          </a:stretch>
        </p:blipFill>
        <p:spPr>
          <a:xfrm>
            <a:off x="4634738" y="4790875"/>
            <a:ext cx="7639050" cy="1638300"/>
          </a:xfrm>
          <a:prstGeom prst="rect">
            <a:avLst/>
          </a:prstGeom>
        </p:spPr>
      </p:pic>
    </p:spTree>
    <p:extLst>
      <p:ext uri="{BB962C8B-B14F-4D97-AF65-F5344CB8AC3E}">
        <p14:creationId xmlns:p14="http://schemas.microsoft.com/office/powerpoint/2010/main" xmlns="" val="2024857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  Virginia  Parent  Training  and  Information, Inc.  </a:t>
            </a:r>
            <a:endParaRPr lang="en-US" dirty="0"/>
          </a:p>
        </p:txBody>
      </p:sp>
      <p:sp>
        <p:nvSpPr>
          <p:cNvPr id="3" name="Content Placeholder 2"/>
          <p:cNvSpPr>
            <a:spLocks noGrp="1"/>
          </p:cNvSpPr>
          <p:nvPr>
            <p:ph idx="1"/>
          </p:nvPr>
        </p:nvSpPr>
        <p:spPr>
          <a:xfrm>
            <a:off x="1413201" y="2453500"/>
            <a:ext cx="4318612" cy="3678303"/>
          </a:xfrm>
        </p:spPr>
        <p:txBody>
          <a:bodyPr>
            <a:normAutofit fontScale="92500" lnSpcReduction="20000"/>
          </a:bodyPr>
          <a:lstStyle/>
          <a:p>
            <a:pPr marL="0" lvl="0" indent="0" defTabSz="914400">
              <a:spcBef>
                <a:spcPts val="0"/>
              </a:spcBef>
              <a:spcAft>
                <a:spcPts val="0"/>
              </a:spcAft>
              <a:buClrTx/>
              <a:buSzTx/>
              <a:buNone/>
            </a:pPr>
            <a:r>
              <a:rPr lang="en-US" sz="2600" b="1" u="sng" dirty="0">
                <a:solidFill>
                  <a:schemeClr val="accent1">
                    <a:lumMod val="75000"/>
                  </a:schemeClr>
                </a:solidFill>
                <a:latin typeface="Calibri"/>
              </a:rPr>
              <a:t>West Virginia Parent Training &amp; Information</a:t>
            </a:r>
            <a:r>
              <a:rPr lang="en-US" sz="2600" dirty="0">
                <a:solidFill>
                  <a:schemeClr val="accent1">
                    <a:lumMod val="75000"/>
                  </a:schemeClr>
                </a:solidFill>
                <a:latin typeface="Calibri"/>
              </a:rPr>
              <a:t> (WV PTI) is a non-profit agency that operates the statewide federally funded Parent Training Center for WV,  and is the Family Voices State Affiliate Organization for West Virginia.  The programs and services of WVPTI are based on the concept of parents helping parents</a:t>
            </a:r>
            <a:r>
              <a:rPr lang="en-US" dirty="0">
                <a:solidFill>
                  <a:schemeClr val="accent1">
                    <a:lumMod val="75000"/>
                  </a:schemeClr>
                </a:solidFill>
                <a:latin typeface="Calibri"/>
              </a:rPr>
              <a:t>.</a:t>
            </a:r>
          </a:p>
        </p:txBody>
      </p:sp>
      <p:pic>
        <p:nvPicPr>
          <p:cNvPr id="8" name="Picture 7"/>
          <p:cNvPicPr>
            <a:picLocks noChangeAspect="1"/>
          </p:cNvPicPr>
          <p:nvPr/>
        </p:nvPicPr>
        <p:blipFill>
          <a:blip r:embed="rId3"/>
          <a:stretch>
            <a:fillRect/>
          </a:stretch>
        </p:blipFill>
        <p:spPr>
          <a:xfrm>
            <a:off x="6849374" y="2101544"/>
            <a:ext cx="4554747" cy="455474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99716" y="3603258"/>
            <a:ext cx="1378789" cy="1378789"/>
          </a:xfrm>
          <a:prstGeom prst="rect">
            <a:avLst/>
          </a:prstGeom>
        </p:spPr>
      </p:pic>
    </p:spTree>
    <p:extLst>
      <p:ext uri="{BB962C8B-B14F-4D97-AF65-F5344CB8AC3E}">
        <p14:creationId xmlns:p14="http://schemas.microsoft.com/office/powerpoint/2010/main" xmlns="" val="3738338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What does “Related Services” Mean? </a:t>
            </a:r>
            <a:endParaRPr lang="en-US" sz="4000" dirty="0"/>
          </a:p>
        </p:txBody>
      </p:sp>
      <p:pic>
        <p:nvPicPr>
          <p:cNvPr id="3" name="Picture 2"/>
          <p:cNvPicPr>
            <a:picLocks noChangeAspect="1"/>
          </p:cNvPicPr>
          <p:nvPr/>
        </p:nvPicPr>
        <p:blipFill>
          <a:blip r:embed="rId3"/>
          <a:stretch>
            <a:fillRect/>
          </a:stretch>
        </p:blipFill>
        <p:spPr>
          <a:xfrm>
            <a:off x="1332503" y="2292424"/>
            <a:ext cx="2466975" cy="1847850"/>
          </a:xfrm>
          <a:prstGeom prst="rect">
            <a:avLst/>
          </a:prstGeom>
        </p:spPr>
      </p:pic>
      <p:pic>
        <p:nvPicPr>
          <p:cNvPr id="4" name="Picture 3"/>
          <p:cNvPicPr>
            <a:picLocks noChangeAspect="1"/>
          </p:cNvPicPr>
          <p:nvPr/>
        </p:nvPicPr>
        <p:blipFill>
          <a:blip r:embed="rId4"/>
          <a:stretch>
            <a:fillRect/>
          </a:stretch>
        </p:blipFill>
        <p:spPr>
          <a:xfrm>
            <a:off x="3799478" y="2292424"/>
            <a:ext cx="1981200" cy="2314575"/>
          </a:xfrm>
          <a:prstGeom prst="rect">
            <a:avLst/>
          </a:prstGeom>
        </p:spPr>
      </p:pic>
      <p:pic>
        <p:nvPicPr>
          <p:cNvPr id="5" name="Picture 4"/>
          <p:cNvPicPr>
            <a:picLocks noChangeAspect="1"/>
          </p:cNvPicPr>
          <p:nvPr/>
        </p:nvPicPr>
        <p:blipFill>
          <a:blip r:embed="rId5"/>
          <a:stretch>
            <a:fillRect/>
          </a:stretch>
        </p:blipFill>
        <p:spPr>
          <a:xfrm>
            <a:off x="1503455" y="4140274"/>
            <a:ext cx="2619375" cy="1743075"/>
          </a:xfrm>
          <a:prstGeom prst="rect">
            <a:avLst/>
          </a:prstGeom>
        </p:spPr>
      </p:pic>
      <p:pic>
        <p:nvPicPr>
          <p:cNvPr id="6" name="Picture 5"/>
          <p:cNvPicPr>
            <a:picLocks noChangeAspect="1"/>
          </p:cNvPicPr>
          <p:nvPr/>
        </p:nvPicPr>
        <p:blipFill>
          <a:blip r:embed="rId6"/>
          <a:stretch>
            <a:fillRect/>
          </a:stretch>
        </p:blipFill>
        <p:spPr>
          <a:xfrm>
            <a:off x="5764692" y="2306157"/>
            <a:ext cx="5840818" cy="3577191"/>
          </a:xfrm>
          <a:prstGeom prst="rect">
            <a:avLst/>
          </a:prstGeom>
        </p:spPr>
      </p:pic>
      <p:pic>
        <p:nvPicPr>
          <p:cNvPr id="7" name="Picture 6"/>
          <p:cNvPicPr>
            <a:picLocks noChangeAspect="1"/>
          </p:cNvPicPr>
          <p:nvPr/>
        </p:nvPicPr>
        <p:blipFill>
          <a:blip r:embed="rId7"/>
          <a:stretch>
            <a:fillRect/>
          </a:stretch>
        </p:blipFill>
        <p:spPr>
          <a:xfrm>
            <a:off x="4122830" y="4396537"/>
            <a:ext cx="1623127" cy="1486812"/>
          </a:xfrm>
          <a:prstGeom prst="rect">
            <a:avLst/>
          </a:prstGeom>
        </p:spPr>
      </p:pic>
    </p:spTree>
    <p:extLst>
      <p:ext uri="{BB962C8B-B14F-4D97-AF65-F5344CB8AC3E}">
        <p14:creationId xmlns:p14="http://schemas.microsoft.com/office/powerpoint/2010/main" xmlns="" val="623475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  Can students be involved in developing their own IEP?</a:t>
            </a:r>
            <a:endParaRPr lang="en-US" dirty="0"/>
          </a:p>
        </p:txBody>
      </p:sp>
      <p:pic>
        <p:nvPicPr>
          <p:cNvPr id="6" name="Picture 5"/>
          <p:cNvPicPr>
            <a:picLocks noChangeAspect="1"/>
          </p:cNvPicPr>
          <p:nvPr/>
        </p:nvPicPr>
        <p:blipFill>
          <a:blip r:embed="rId3"/>
          <a:stretch>
            <a:fillRect/>
          </a:stretch>
        </p:blipFill>
        <p:spPr>
          <a:xfrm>
            <a:off x="5569356" y="2742767"/>
            <a:ext cx="6036154" cy="3648075"/>
          </a:xfrm>
          <a:prstGeom prst="rect">
            <a:avLst/>
          </a:prstGeom>
        </p:spPr>
      </p:pic>
      <p:pic>
        <p:nvPicPr>
          <p:cNvPr id="8" name="Picture 7"/>
          <p:cNvPicPr>
            <a:picLocks noChangeAspect="1"/>
          </p:cNvPicPr>
          <p:nvPr/>
        </p:nvPicPr>
        <p:blipFill>
          <a:blip r:embed="rId4"/>
          <a:stretch>
            <a:fillRect/>
          </a:stretch>
        </p:blipFill>
        <p:spPr>
          <a:xfrm>
            <a:off x="711606" y="2742767"/>
            <a:ext cx="4857750" cy="3648075"/>
          </a:xfrm>
          <a:prstGeom prst="rect">
            <a:avLst/>
          </a:prstGeom>
        </p:spPr>
      </p:pic>
    </p:spTree>
    <p:extLst>
      <p:ext uri="{BB962C8B-B14F-4D97-AF65-F5344CB8AC3E}">
        <p14:creationId xmlns:p14="http://schemas.microsoft.com/office/powerpoint/2010/main" xmlns="" val="2707958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In Summary, for an Individualized Education Program: </a:t>
            </a:r>
            <a:endParaRPr lang="en-US" dirty="0"/>
          </a:p>
        </p:txBody>
      </p:sp>
      <p:sp>
        <p:nvSpPr>
          <p:cNvPr id="3" name="Text Placeholder 2"/>
          <p:cNvSpPr>
            <a:spLocks noGrp="1"/>
          </p:cNvSpPr>
          <p:nvPr>
            <p:ph type="body" idx="1"/>
          </p:nvPr>
        </p:nvSpPr>
        <p:spPr/>
        <p:txBody>
          <a:bodyPr/>
          <a:lstStyle/>
          <a:p>
            <a:r>
              <a:rPr lang="en-US" sz="2800" dirty="0" smtClean="0"/>
              <a:t>Referral for evaluation</a:t>
            </a:r>
            <a:endParaRPr lang="en-US" sz="2800" dirty="0"/>
          </a:p>
        </p:txBody>
      </p:sp>
      <p:sp>
        <p:nvSpPr>
          <p:cNvPr id="4" name="Content Placeholder 3"/>
          <p:cNvSpPr>
            <a:spLocks noGrp="1"/>
          </p:cNvSpPr>
          <p:nvPr>
            <p:ph sz="half" idx="2"/>
          </p:nvPr>
        </p:nvSpPr>
        <p:spPr>
          <a:xfrm>
            <a:off x="581194" y="2926052"/>
            <a:ext cx="5393100" cy="3751195"/>
          </a:xfrm>
        </p:spPr>
        <p:txBody>
          <a:bodyPr>
            <a:normAutofit/>
          </a:bodyPr>
          <a:lstStyle/>
          <a:p>
            <a:r>
              <a:rPr lang="en-US" sz="2600" dirty="0" smtClean="0"/>
              <a:t>When your child is struggling and a learning or thinking difference is suspected, you or the school can ask for an evaluation. Your request may be accepted or denied but the reason why must be explained why this decision was made. The school or district can’t evaluate your child unless you give written permission</a:t>
            </a:r>
            <a:r>
              <a:rPr lang="en-US" dirty="0" smtClean="0"/>
              <a:t>. </a:t>
            </a:r>
            <a:endParaRPr lang="en-US" dirty="0"/>
          </a:p>
        </p:txBody>
      </p:sp>
      <p:pic>
        <p:nvPicPr>
          <p:cNvPr id="9" name="Content Placeholder 8" descr="Teacher in role - Wikipedia"/>
          <p:cNvPicPr>
            <a:picLocks noGrp="1" noChangeAspect="1"/>
          </p:cNvPicPr>
          <p:nvPr>
            <p:ph sz="quarter" idx="4"/>
          </p:nvPr>
        </p:nvPicPr>
        <p:blipFill>
          <a:blip r:embed="rId3">
            <a:extLst>
              <a:ext uri="{28A0092B-C50C-407E-A947-70E740481C1C}">
                <a14:useLocalDpi xmlns:a14="http://schemas.microsoft.com/office/drawing/2010/main" xmlns="" val="0"/>
              </a:ext>
            </a:extLst>
          </a:blip>
          <a:stretch>
            <a:fillRect/>
          </a:stretch>
        </p:blipFill>
        <p:spPr>
          <a:xfrm>
            <a:off x="6735876" y="2925763"/>
            <a:ext cx="4357461" cy="2935287"/>
          </a:xfrm>
        </p:spPr>
      </p:pic>
    </p:spTree>
    <p:extLst>
      <p:ext uri="{BB962C8B-B14F-4D97-AF65-F5344CB8AC3E}">
        <p14:creationId xmlns:p14="http://schemas.microsoft.com/office/powerpoint/2010/main" xmlns="" val="2121621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a:t>
            </a:r>
            <a:r>
              <a:rPr lang="en-US" sz="4000" dirty="0" smtClean="0"/>
              <a:t>Summary Steps with an IEP</a:t>
            </a:r>
            <a:endParaRPr lang="en-US" sz="4000" dirty="0"/>
          </a:p>
        </p:txBody>
      </p:sp>
      <p:sp>
        <p:nvSpPr>
          <p:cNvPr id="3" name="Text Placeholder 2"/>
          <p:cNvSpPr>
            <a:spLocks noGrp="1"/>
          </p:cNvSpPr>
          <p:nvPr>
            <p:ph type="body" idx="1"/>
          </p:nvPr>
        </p:nvSpPr>
        <p:spPr/>
        <p:txBody>
          <a:bodyPr/>
          <a:lstStyle/>
          <a:p>
            <a:r>
              <a:rPr lang="en-US" sz="3600" dirty="0" smtClean="0"/>
              <a:t>Evaluation</a:t>
            </a:r>
            <a:endParaRPr lang="en-US" sz="3600" dirty="0"/>
          </a:p>
        </p:txBody>
      </p:sp>
      <p:sp>
        <p:nvSpPr>
          <p:cNvPr id="4" name="Content Placeholder 3"/>
          <p:cNvSpPr>
            <a:spLocks noGrp="1"/>
          </p:cNvSpPr>
          <p:nvPr>
            <p:ph sz="half" idx="2"/>
          </p:nvPr>
        </p:nvSpPr>
        <p:spPr/>
        <p:txBody>
          <a:bodyPr/>
          <a:lstStyle/>
          <a:p>
            <a:r>
              <a:rPr lang="en-US" dirty="0" smtClean="0"/>
              <a:t>If the school agrees to evaluate your child, the school psychologist and other specialists will give your child various tests. </a:t>
            </a:r>
          </a:p>
          <a:p>
            <a:r>
              <a:rPr lang="en-US" dirty="0" smtClean="0"/>
              <a:t>They may observe your child in the classroom.</a:t>
            </a:r>
          </a:p>
          <a:p>
            <a:r>
              <a:rPr lang="en-US" dirty="0" smtClean="0"/>
              <a:t>These evaluations will identify whether your child has one of the 13 disabilities covered by IDEA. The evaluations provide information about your child’s educational needs. </a:t>
            </a:r>
            <a:endParaRPr lang="en-US" dirty="0"/>
          </a:p>
        </p:txBody>
      </p:sp>
      <p:pic>
        <p:nvPicPr>
          <p:cNvPr id="7" name="Picture 6" descr="Let’s raise the bar | Open Books Open Doors"/>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98511" y="2304728"/>
            <a:ext cx="4338083" cy="3556323"/>
          </a:xfrm>
          <a:prstGeom prst="rect">
            <a:avLst/>
          </a:prstGeom>
        </p:spPr>
      </p:pic>
    </p:spTree>
    <p:extLst>
      <p:ext uri="{BB962C8B-B14F-4D97-AF65-F5344CB8AC3E}">
        <p14:creationId xmlns:p14="http://schemas.microsoft.com/office/powerpoint/2010/main" xmlns="" val="3456644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       Next Step in the IEP Process</a:t>
            </a:r>
            <a:endParaRPr lang="en-US" sz="4000" dirty="0"/>
          </a:p>
        </p:txBody>
      </p:sp>
      <p:sp>
        <p:nvSpPr>
          <p:cNvPr id="3" name="Text Placeholder 2"/>
          <p:cNvSpPr>
            <a:spLocks noGrp="1"/>
          </p:cNvSpPr>
          <p:nvPr>
            <p:ph type="body" idx="1"/>
          </p:nvPr>
        </p:nvSpPr>
        <p:spPr/>
        <p:txBody>
          <a:bodyPr/>
          <a:lstStyle/>
          <a:p>
            <a:r>
              <a:rPr lang="en-US" dirty="0" smtClean="0"/>
              <a:t>Determining of Eligibility </a:t>
            </a:r>
            <a:endParaRPr lang="en-US" dirty="0"/>
          </a:p>
        </p:txBody>
      </p:sp>
      <p:sp>
        <p:nvSpPr>
          <p:cNvPr id="5" name="Text Placeholder 4"/>
          <p:cNvSpPr>
            <a:spLocks noGrp="1"/>
          </p:cNvSpPr>
          <p:nvPr>
            <p:ph type="body" sz="quarter" idx="3"/>
          </p:nvPr>
        </p:nvSpPr>
        <p:spPr/>
        <p:txBody>
          <a:bodyPr/>
          <a:lstStyle/>
          <a:p>
            <a:r>
              <a:rPr lang="en-US" dirty="0" smtClean="0"/>
              <a:t>The Meeting </a:t>
            </a:r>
            <a:endParaRPr lang="en-US" dirty="0"/>
          </a:p>
        </p:txBody>
      </p:sp>
      <p:pic>
        <p:nvPicPr>
          <p:cNvPr id="10" name="Content Placeholder 9" descr="IRIS | Page 12: Communication with Community Organizations ..."/>
          <p:cNvPicPr>
            <a:picLocks noGrp="1" noChangeAspect="1"/>
          </p:cNvPicPr>
          <p:nvPr>
            <p:ph sz="quarter" idx="4"/>
          </p:nvPr>
        </p:nvPicPr>
        <p:blipFill>
          <a:blip r:embed="rId3">
            <a:extLst>
              <a:ext uri="{28A0092B-C50C-407E-A947-70E740481C1C}">
                <a14:useLocalDpi xmlns:a14="http://schemas.microsoft.com/office/drawing/2010/main" xmlns="" val="0"/>
              </a:ext>
            </a:extLst>
          </a:blip>
          <a:stretch>
            <a:fillRect/>
          </a:stretch>
        </p:blipFill>
        <p:spPr>
          <a:xfrm>
            <a:off x="6856471" y="2900509"/>
            <a:ext cx="4440419" cy="2782662"/>
          </a:xfrm>
        </p:spPr>
      </p:pic>
      <p:pic>
        <p:nvPicPr>
          <p:cNvPr id="9" name="Content Placeholder 8" descr="&lt;strong&gt;Reporting&lt;/strong&gt; - Handwriting image"/>
          <p:cNvPicPr>
            <a:picLocks noGrp="1" noChangeAspect="1"/>
          </p:cNvPicPr>
          <p:nvPr>
            <p:ph sz="half" idx="2"/>
          </p:nvPr>
        </p:nvPicPr>
        <p:blipFill>
          <a:blip r:embed="rId4">
            <a:extLst>
              <a:ext uri="{28A0092B-C50C-407E-A947-70E740481C1C}">
                <a14:useLocalDpi xmlns:a14="http://schemas.microsoft.com/office/drawing/2010/main" xmlns="" val="0"/>
              </a:ext>
            </a:extLst>
          </a:blip>
          <a:stretch>
            <a:fillRect/>
          </a:stretch>
        </p:blipFill>
        <p:spPr>
          <a:xfrm>
            <a:off x="1075929" y="2925763"/>
            <a:ext cx="4402930" cy="2935287"/>
          </a:xfrm>
        </p:spPr>
      </p:pic>
    </p:spTree>
    <p:extLst>
      <p:ext uri="{BB962C8B-B14F-4D97-AF65-F5344CB8AC3E}">
        <p14:creationId xmlns:p14="http://schemas.microsoft.com/office/powerpoint/2010/main" xmlns="" val="3508057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Services, Progress Reports, and Review </a:t>
            </a:r>
            <a:endParaRPr lang="en-US" dirty="0"/>
          </a:p>
        </p:txBody>
      </p:sp>
      <p:pic>
        <p:nvPicPr>
          <p:cNvPr id="8" name="tGYO9XWhI2Y"/>
          <p:cNvPicPr>
            <a:picLocks noGrp="1" noRot="1" noChangeAspect="1"/>
          </p:cNvPicPr>
          <p:nvPr>
            <p:ph idx="1"/>
            <a:videoFile r:link="rId1"/>
          </p:nvPr>
        </p:nvPicPr>
        <p:blipFill>
          <a:blip r:embed="rId4"/>
          <a:stretch>
            <a:fillRect/>
          </a:stretch>
        </p:blipFill>
        <p:spPr>
          <a:xfrm>
            <a:off x="3810000" y="2733675"/>
            <a:ext cx="4572000" cy="2571750"/>
          </a:xfrm>
          <a:prstGeom prst="rect">
            <a:avLst/>
          </a:prstGeom>
        </p:spPr>
      </p:pic>
    </p:spTree>
    <p:extLst>
      <p:ext uri="{BB962C8B-B14F-4D97-AF65-F5344CB8AC3E}">
        <p14:creationId xmlns:p14="http://schemas.microsoft.com/office/powerpoint/2010/main" xmlns="" val="1173746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4000" dirty="0" smtClean="0"/>
              <a:t>Questions? </a:t>
            </a:r>
            <a:endParaRPr lang="en-US" sz="4000" dirty="0"/>
          </a:p>
        </p:txBody>
      </p:sp>
      <p:pic>
        <p:nvPicPr>
          <p:cNvPr id="3" name="Picture 2"/>
          <p:cNvPicPr>
            <a:picLocks noChangeAspect="1"/>
          </p:cNvPicPr>
          <p:nvPr/>
        </p:nvPicPr>
        <p:blipFill>
          <a:blip r:embed="rId3"/>
          <a:stretch>
            <a:fillRect/>
          </a:stretch>
        </p:blipFill>
        <p:spPr>
          <a:xfrm>
            <a:off x="2461094" y="2357347"/>
            <a:ext cx="7259216" cy="4065162"/>
          </a:xfrm>
          <a:prstGeom prst="rect">
            <a:avLst/>
          </a:prstGeom>
        </p:spPr>
      </p:pic>
    </p:spTree>
    <p:extLst>
      <p:ext uri="{BB962C8B-B14F-4D97-AF65-F5344CB8AC3E}">
        <p14:creationId xmlns:p14="http://schemas.microsoft.com/office/powerpoint/2010/main" xmlns="" val="3465182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 Contact Information </a:t>
            </a:r>
            <a:endParaRPr lang="en-US" sz="4000" dirty="0"/>
          </a:p>
        </p:txBody>
      </p:sp>
      <p:pic>
        <p:nvPicPr>
          <p:cNvPr id="3" name="Picture 2"/>
          <p:cNvPicPr>
            <a:picLocks noChangeAspect="1"/>
          </p:cNvPicPr>
          <p:nvPr/>
        </p:nvPicPr>
        <p:blipFill>
          <a:blip r:embed="rId3"/>
          <a:stretch>
            <a:fillRect/>
          </a:stretch>
        </p:blipFill>
        <p:spPr>
          <a:xfrm>
            <a:off x="725852" y="2350578"/>
            <a:ext cx="10217782" cy="406028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152302" y="2154054"/>
            <a:ext cx="3529584" cy="2066544"/>
          </a:xfrm>
          <a:prstGeom prst="rect">
            <a:avLst/>
          </a:prstGeom>
        </p:spPr>
      </p:pic>
      <p:pic>
        <p:nvPicPr>
          <p:cNvPr id="5" name="Picture 4"/>
          <p:cNvPicPr>
            <a:picLocks noChangeAspect="1"/>
          </p:cNvPicPr>
          <p:nvPr/>
        </p:nvPicPr>
        <p:blipFill>
          <a:blip r:embed="rId5"/>
          <a:stretch>
            <a:fillRect/>
          </a:stretch>
        </p:blipFill>
        <p:spPr>
          <a:xfrm>
            <a:off x="7929303" y="3944012"/>
            <a:ext cx="3676207" cy="1371719"/>
          </a:xfrm>
          <a:prstGeom prst="rect">
            <a:avLst/>
          </a:prstGeom>
        </p:spPr>
      </p:pic>
    </p:spTree>
    <p:extLst>
      <p:ext uri="{BB962C8B-B14F-4D97-AF65-F5344CB8AC3E}">
        <p14:creationId xmlns:p14="http://schemas.microsoft.com/office/powerpoint/2010/main" xmlns="" val="1781370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772" y="766981"/>
            <a:ext cx="7259216" cy="988332"/>
          </a:xfrm>
        </p:spPr>
        <p:txBody>
          <a:bodyPr>
            <a:normAutofit fontScale="90000"/>
          </a:bodyPr>
          <a:lstStyle/>
          <a:p>
            <a:r>
              <a:rPr lang="en-US" sz="4000" dirty="0" smtClean="0"/>
              <a:t>                             WVPTI Notice: </a:t>
            </a:r>
            <a:endParaRPr lang="en-US" sz="4000" dirty="0"/>
          </a:p>
        </p:txBody>
      </p:sp>
      <p:pic>
        <p:nvPicPr>
          <p:cNvPr id="3" name="Picture 2"/>
          <p:cNvPicPr>
            <a:picLocks noChangeAspect="1"/>
          </p:cNvPicPr>
          <p:nvPr/>
        </p:nvPicPr>
        <p:blipFill>
          <a:blip r:embed="rId3"/>
          <a:stretch>
            <a:fillRect/>
          </a:stretch>
        </p:blipFill>
        <p:spPr>
          <a:xfrm>
            <a:off x="783772" y="2105729"/>
            <a:ext cx="4081560" cy="3187681"/>
          </a:xfrm>
          <a:prstGeom prst="rect">
            <a:avLst/>
          </a:prstGeom>
        </p:spPr>
      </p:pic>
      <p:sp>
        <p:nvSpPr>
          <p:cNvPr id="4" name="TextBox 3"/>
          <p:cNvSpPr txBox="1"/>
          <p:nvPr/>
        </p:nvSpPr>
        <p:spPr>
          <a:xfrm>
            <a:off x="5542384" y="2246422"/>
            <a:ext cx="5001208" cy="3046988"/>
          </a:xfrm>
          <a:prstGeom prst="rect">
            <a:avLst/>
          </a:prstGeom>
          <a:noFill/>
        </p:spPr>
        <p:txBody>
          <a:bodyPr wrap="square" rtlCol="0">
            <a:spAutoFit/>
          </a:bodyPr>
          <a:lstStyle/>
          <a:p>
            <a:r>
              <a:rPr lang="en-US" sz="2400" dirty="0" smtClean="0"/>
              <a:t>West Virginia Parent Training and Information, Inc. is not a legal service agency and cannot provide legal advice or legal representation. Any information in this presentation is not intended as legal advice and should not be used as a substitution for legal advice</a:t>
            </a:r>
            <a:r>
              <a:rPr lang="en-US" dirty="0" smtClean="0"/>
              <a:t>. </a:t>
            </a:r>
            <a:r>
              <a:rPr lang="en-US" dirty="0"/>
              <a:t> </a:t>
            </a:r>
            <a:r>
              <a:rPr lang="en-US" dirty="0" smtClean="0"/>
              <a:t> </a:t>
            </a:r>
            <a:endParaRPr lang="en-US" dirty="0"/>
          </a:p>
        </p:txBody>
      </p:sp>
      <p:sp>
        <p:nvSpPr>
          <p:cNvPr id="5" name="Rectangle 4"/>
          <p:cNvSpPr/>
          <p:nvPr/>
        </p:nvSpPr>
        <p:spPr>
          <a:xfrm>
            <a:off x="7032118" y="5322854"/>
            <a:ext cx="3511474" cy="923330"/>
          </a:xfrm>
          <a:prstGeom prst="rect">
            <a:avLst/>
          </a:prstGeom>
          <a:noFill/>
        </p:spPr>
        <p:txBody>
          <a:bodyPr wrap="none" lIns="91440" tIns="45720" rIns="91440" bIns="45720">
            <a:spAutoFit/>
          </a:bodyPr>
          <a:lstStyle/>
          <a:p>
            <a:pPr algn="ctr"/>
            <a:r>
              <a:rPr lang="en-US" sz="5400" dirty="0" smtClean="0">
                <a:ln w="0"/>
                <a:solidFill>
                  <a:schemeClr val="accent1"/>
                </a:solidFill>
                <a:effectLst>
                  <a:outerShdw blurRad="38100" dist="25400" dir="5400000" algn="ctr" rotWithShape="0">
                    <a:srgbClr val="6E747A">
                      <a:alpha val="43000"/>
                    </a:srgbClr>
                  </a:outerShdw>
                </a:effectLst>
              </a:rPr>
              <a:t>Thank you! </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xmlns="" val="3971584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 </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25634" y="2047682"/>
            <a:ext cx="9427247" cy="4271722"/>
          </a:xfrm>
          <a:prstGeom prst="rect">
            <a:avLst/>
          </a:prstGeom>
        </p:spPr>
      </p:pic>
    </p:spTree>
    <p:extLst>
      <p:ext uri="{BB962C8B-B14F-4D97-AF65-F5344CB8AC3E}">
        <p14:creationId xmlns:p14="http://schemas.microsoft.com/office/powerpoint/2010/main" xmlns="" val="775076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Overview of IEP Agenda </a:t>
            </a:r>
            <a:endParaRPr lang="en-US" sz="4000" dirty="0"/>
          </a:p>
        </p:txBody>
      </p:sp>
      <p:sp>
        <p:nvSpPr>
          <p:cNvPr id="3" name="Content Placeholder 2"/>
          <p:cNvSpPr>
            <a:spLocks noGrp="1"/>
          </p:cNvSpPr>
          <p:nvPr>
            <p:ph idx="1"/>
          </p:nvPr>
        </p:nvSpPr>
        <p:spPr>
          <a:xfrm>
            <a:off x="1123634" y="1968574"/>
            <a:ext cx="4099296" cy="4631009"/>
          </a:xfrm>
        </p:spPr>
        <p:txBody>
          <a:bodyPr>
            <a:normAutofit/>
          </a:bodyPr>
          <a:lstStyle/>
          <a:p>
            <a:r>
              <a:rPr lang="en-US" sz="3200" dirty="0" smtClean="0"/>
              <a:t>Introduction </a:t>
            </a:r>
          </a:p>
          <a:p>
            <a:r>
              <a:rPr lang="en-US" sz="3200" dirty="0" smtClean="0"/>
              <a:t>What is an IEP?</a:t>
            </a:r>
          </a:p>
          <a:p>
            <a:r>
              <a:rPr lang="en-US" sz="3200" dirty="0" smtClean="0"/>
              <a:t>Parts of the IEP Process</a:t>
            </a:r>
          </a:p>
          <a:p>
            <a:r>
              <a:rPr lang="en-US" sz="3200" dirty="0" smtClean="0"/>
              <a:t>Wrap-Up and Questions </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222930" y="2427496"/>
            <a:ext cx="5080799" cy="3655251"/>
          </a:xfrm>
          <a:prstGeom prst="rect">
            <a:avLst/>
          </a:prstGeom>
        </p:spPr>
      </p:pic>
    </p:spTree>
    <p:extLst>
      <p:ext uri="{BB962C8B-B14F-4D97-AF65-F5344CB8AC3E}">
        <p14:creationId xmlns:p14="http://schemas.microsoft.com/office/powerpoint/2010/main" xmlns="" val="2625112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Thank you for Attending!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2152891" y="2018903"/>
            <a:ext cx="7361499" cy="4310101"/>
          </a:xfrm>
        </p:spPr>
      </p:pic>
    </p:spTree>
    <p:extLst>
      <p:ext uri="{BB962C8B-B14F-4D97-AF65-F5344CB8AC3E}">
        <p14:creationId xmlns:p14="http://schemas.microsoft.com/office/powerpoint/2010/main" xmlns="" val="506044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4000" dirty="0" smtClean="0"/>
              <a:t>Acronyms in the Process </a:t>
            </a:r>
            <a:endParaRPr lang="en-US" dirty="0"/>
          </a:p>
        </p:txBody>
      </p:sp>
      <p:sp>
        <p:nvSpPr>
          <p:cNvPr id="3" name="Content Placeholder 2"/>
          <p:cNvSpPr>
            <a:spLocks noGrp="1"/>
          </p:cNvSpPr>
          <p:nvPr>
            <p:ph idx="1"/>
          </p:nvPr>
        </p:nvSpPr>
        <p:spPr/>
        <p:txBody>
          <a:bodyPr>
            <a:normAutofit/>
          </a:bodyPr>
          <a:lstStyle/>
          <a:p>
            <a:r>
              <a:rPr lang="en-US" sz="4000" dirty="0" smtClean="0"/>
              <a:t> IEP – Individual Education Program</a:t>
            </a:r>
          </a:p>
          <a:p>
            <a:r>
              <a:rPr lang="en-US" sz="4000" dirty="0" smtClean="0"/>
              <a:t>IFSP- Individual Family Service Plan (this is for children birth through age 3)</a:t>
            </a:r>
          </a:p>
          <a:p>
            <a:r>
              <a:rPr lang="en-US" sz="4000" dirty="0" smtClean="0"/>
              <a:t>IDEA- Individual with Disabilities Education Act </a:t>
            </a:r>
            <a:endParaRPr lang="en-US" sz="4000" dirty="0"/>
          </a:p>
        </p:txBody>
      </p:sp>
    </p:spTree>
    <p:extLst>
      <p:ext uri="{BB962C8B-B14F-4D97-AF65-F5344CB8AC3E}">
        <p14:creationId xmlns:p14="http://schemas.microsoft.com/office/powerpoint/2010/main" xmlns="" val="4029011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t> What is an IEP</a:t>
            </a:r>
            <a:br>
              <a:rPr lang="en-US" sz="3600" dirty="0" smtClean="0"/>
            </a:br>
            <a:r>
              <a:rPr lang="en-US" sz="3600" dirty="0" smtClean="0"/>
              <a:t>(Individual Education Program)? </a:t>
            </a:r>
            <a:endParaRPr lang="en-US" sz="3600" dirty="0"/>
          </a:p>
        </p:txBody>
      </p:sp>
      <p:sp>
        <p:nvSpPr>
          <p:cNvPr id="3" name="Content Placeholder 2"/>
          <p:cNvSpPr>
            <a:spLocks noGrp="1"/>
          </p:cNvSpPr>
          <p:nvPr>
            <p:ph idx="1"/>
          </p:nvPr>
        </p:nvSpPr>
        <p:spPr>
          <a:xfrm>
            <a:off x="581193" y="2180496"/>
            <a:ext cx="4137112" cy="3678303"/>
          </a:xfrm>
        </p:spPr>
        <p:txBody>
          <a:bodyPr/>
          <a:lstStyle/>
          <a:p>
            <a:r>
              <a:rPr lang="en-US" b="1" dirty="0">
                <a:solidFill>
                  <a:srgbClr val="000000"/>
                </a:solidFill>
                <a:latin typeface="Lato"/>
              </a:rPr>
              <a:t>An Individualized Education Program (IEP) is a written statement of the educational program designed to meet a child’s individual needs.</a:t>
            </a:r>
            <a:r>
              <a:rPr lang="en-US" dirty="0">
                <a:solidFill>
                  <a:srgbClr val="000000"/>
                </a:solidFill>
                <a:latin typeface="Lato"/>
              </a:rPr>
              <a:t> Every child who receives special education services must have an IEP. That’s why the process of developing this vital document is of great interest and importance to educators, administrators, and families alike. </a:t>
            </a:r>
            <a:endParaRPr lang="en-US" dirty="0"/>
          </a:p>
        </p:txBody>
      </p:sp>
      <p:pic>
        <p:nvPicPr>
          <p:cNvPr id="4" name="Picture 3"/>
          <p:cNvPicPr>
            <a:picLocks noChangeAspect="1"/>
          </p:cNvPicPr>
          <p:nvPr/>
        </p:nvPicPr>
        <p:blipFill>
          <a:blip r:embed="rId3"/>
          <a:stretch>
            <a:fillRect/>
          </a:stretch>
        </p:blipFill>
        <p:spPr>
          <a:xfrm>
            <a:off x="5638038" y="2180496"/>
            <a:ext cx="4383786" cy="4182490"/>
          </a:xfrm>
          <a:prstGeom prst="rect">
            <a:avLst/>
          </a:prstGeom>
        </p:spPr>
      </p:pic>
    </p:spTree>
    <p:extLst>
      <p:ext uri="{BB962C8B-B14F-4D97-AF65-F5344CB8AC3E}">
        <p14:creationId xmlns:p14="http://schemas.microsoft.com/office/powerpoint/2010/main" xmlns="" val="1499162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  What is the Purpose of an IEP? </a:t>
            </a:r>
            <a:endParaRPr lang="en-US" sz="3600" dirty="0"/>
          </a:p>
        </p:txBody>
      </p:sp>
      <p:pic>
        <p:nvPicPr>
          <p:cNvPr id="5" name="Content Placeholder 4" descr="&lt;strong&gt;goals&lt;/strong&gt; - REBEL EM - Emergency Medicine Blog"/>
          <p:cNvPicPr>
            <a:picLocks noGrp="1" noChangeAspect="1"/>
          </p:cNvPicPr>
          <p:nvPr>
            <p:ph sz="half" idx="1"/>
          </p:nvPr>
        </p:nvPicPr>
        <p:blipFill>
          <a:blip r:embed="rId3">
            <a:extLst>
              <a:ext uri="{28A0092B-C50C-407E-A947-70E740481C1C}">
                <a14:useLocalDpi xmlns:a14="http://schemas.microsoft.com/office/drawing/2010/main" xmlns="" val="0"/>
              </a:ext>
            </a:extLst>
          </a:blip>
          <a:stretch>
            <a:fillRect/>
          </a:stretch>
        </p:blipFill>
        <p:spPr>
          <a:xfrm>
            <a:off x="581025" y="2229021"/>
            <a:ext cx="5422900" cy="3630271"/>
          </a:xfrm>
        </p:spPr>
      </p:pic>
      <p:pic>
        <p:nvPicPr>
          <p:cNvPr id="6" name="Content Placeholder 5" descr="Specialist Teacher Outreach"/>
          <p:cNvPicPr>
            <a:picLocks noGrp="1" noChangeAspect="1"/>
          </p:cNvPicPr>
          <p:nvPr>
            <p:ph sz="half" idx="2"/>
          </p:nvPr>
        </p:nvPicPr>
        <p:blipFill>
          <a:blip r:embed="rId4">
            <a:extLst>
              <a:ext uri="{28A0092B-C50C-407E-A947-70E740481C1C}">
                <a14:useLocalDpi xmlns:a14="http://schemas.microsoft.com/office/drawing/2010/main" xmlns="" val="0"/>
              </a:ext>
            </a:extLst>
          </a:blip>
          <a:stretch>
            <a:fillRect/>
          </a:stretch>
        </p:blipFill>
        <p:spPr>
          <a:xfrm>
            <a:off x="7470775" y="2977356"/>
            <a:ext cx="2857500" cy="2133600"/>
          </a:xfrm>
        </p:spPr>
      </p:pic>
    </p:spTree>
    <p:extLst>
      <p:ext uri="{BB962C8B-B14F-4D97-AF65-F5344CB8AC3E}">
        <p14:creationId xmlns:p14="http://schemas.microsoft.com/office/powerpoint/2010/main" xmlns="" val="384742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  Who  Develops  the  IEP? </a:t>
            </a:r>
            <a:endParaRPr lang="en-US" sz="3600" dirty="0"/>
          </a:p>
        </p:txBody>
      </p:sp>
      <p:sp>
        <p:nvSpPr>
          <p:cNvPr id="3" name="Content Placeholder 2"/>
          <p:cNvSpPr>
            <a:spLocks noGrp="1"/>
          </p:cNvSpPr>
          <p:nvPr>
            <p:ph idx="1"/>
          </p:nvPr>
        </p:nvSpPr>
        <p:spPr>
          <a:xfrm>
            <a:off x="581192" y="4228752"/>
            <a:ext cx="11029615" cy="3678303"/>
          </a:xfrm>
        </p:spPr>
        <p:txBody>
          <a:bodyPr/>
          <a:lstStyle/>
          <a:p>
            <a:pPr marL="0" indent="0" fontAlgn="base">
              <a:buNone/>
            </a:pPr>
            <a:endParaRPr lang="en-US" b="1" dirty="0">
              <a:solidFill>
                <a:srgbClr val="617C00"/>
              </a:solidFill>
              <a:latin typeface="Cardo"/>
            </a:endParaRPr>
          </a:p>
          <a:p>
            <a:pPr fontAlgn="base"/>
            <a:r>
              <a:rPr lang="en-US" dirty="0">
                <a:solidFill>
                  <a:srgbClr val="000000"/>
                </a:solidFill>
                <a:latin typeface="Lato"/>
              </a:rPr>
              <a:t>The IEP is developed by a team of individuals that includes key school staff and the child’s parents. The team meets, reviews the assessment information available about the child, and designs an educational program to address the child’s educational needs that result from his or her disability. Want the specifics of who you’ll find on an IEP </a:t>
            </a:r>
            <a:r>
              <a:rPr lang="en-US" dirty="0" smtClean="0">
                <a:solidFill>
                  <a:srgbClr val="000000"/>
                </a:solidFill>
                <a:latin typeface="Lato"/>
              </a:rPr>
              <a:t>team will be a variety of people?</a:t>
            </a:r>
            <a:r>
              <a:rPr lang="en-US" dirty="0">
                <a:solidFill>
                  <a:srgbClr val="000000"/>
                </a:solidFill>
                <a:latin typeface="Lato"/>
              </a:rPr>
              <a:t> </a:t>
            </a:r>
          </a:p>
          <a:p>
            <a:endParaRPr lang="en-US" dirty="0"/>
          </a:p>
        </p:txBody>
      </p:sp>
      <p:pic>
        <p:nvPicPr>
          <p:cNvPr id="4" name="Picture 3"/>
          <p:cNvPicPr>
            <a:picLocks noChangeAspect="1"/>
          </p:cNvPicPr>
          <p:nvPr/>
        </p:nvPicPr>
        <p:blipFill>
          <a:blip r:embed="rId3"/>
          <a:stretch>
            <a:fillRect/>
          </a:stretch>
        </p:blipFill>
        <p:spPr>
          <a:xfrm>
            <a:off x="3165231" y="2069488"/>
            <a:ext cx="5416061" cy="3150158"/>
          </a:xfrm>
          <a:prstGeom prst="rect">
            <a:avLst/>
          </a:prstGeom>
        </p:spPr>
      </p:pic>
    </p:spTree>
    <p:extLst>
      <p:ext uri="{BB962C8B-B14F-4D97-AF65-F5344CB8AC3E}">
        <p14:creationId xmlns:p14="http://schemas.microsoft.com/office/powerpoint/2010/main" xmlns="" val="4055264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4000" dirty="0" smtClean="0"/>
              <a:t>Who is on the “IEP” Team ? </a:t>
            </a:r>
            <a:endParaRPr lang="en-US" sz="4000" dirty="0"/>
          </a:p>
        </p:txBody>
      </p:sp>
      <p:sp>
        <p:nvSpPr>
          <p:cNvPr id="3" name="Content Placeholder 2"/>
          <p:cNvSpPr>
            <a:spLocks noGrp="1"/>
          </p:cNvSpPr>
          <p:nvPr>
            <p:ph idx="1"/>
          </p:nvPr>
        </p:nvSpPr>
        <p:spPr>
          <a:xfrm>
            <a:off x="581192" y="2180496"/>
            <a:ext cx="11029615" cy="4359452"/>
          </a:xfrm>
        </p:spPr>
        <p:txBody>
          <a:bodyPr>
            <a:normAutofit fontScale="92500"/>
          </a:bodyPr>
          <a:lstStyle/>
          <a:p>
            <a:pPr marL="342900" lvl="0" indent="-342900">
              <a:spcAft>
                <a:spcPts val="0"/>
              </a:spcAft>
              <a:buClrTx/>
              <a:buSzTx/>
              <a:buFont typeface="Arial"/>
              <a:buChar char="•"/>
            </a:pPr>
            <a:r>
              <a:rPr lang="en-US" sz="3000" dirty="0">
                <a:solidFill>
                  <a:prstClr val="black"/>
                </a:solidFill>
                <a:latin typeface="Calibri"/>
              </a:rPr>
              <a:t>Required Membership:</a:t>
            </a:r>
          </a:p>
          <a:p>
            <a:pPr marL="742950" lvl="1" indent="-285750">
              <a:spcAft>
                <a:spcPts val="0"/>
              </a:spcAft>
              <a:buClrTx/>
              <a:buSzTx/>
              <a:buFont typeface="Arial"/>
              <a:buChar char="–"/>
            </a:pPr>
            <a:r>
              <a:rPr lang="en-US" sz="2600" dirty="0">
                <a:solidFill>
                  <a:prstClr val="black"/>
                </a:solidFill>
                <a:latin typeface="Calibri"/>
              </a:rPr>
              <a:t>Parent(s)</a:t>
            </a:r>
          </a:p>
          <a:p>
            <a:pPr marL="742950" lvl="1" indent="-285750">
              <a:spcAft>
                <a:spcPts val="0"/>
              </a:spcAft>
              <a:buClrTx/>
              <a:buSzTx/>
              <a:buFont typeface="Arial"/>
              <a:buChar char="–"/>
            </a:pPr>
            <a:r>
              <a:rPr lang="en-US" sz="2600" dirty="0">
                <a:solidFill>
                  <a:prstClr val="black"/>
                </a:solidFill>
                <a:latin typeface="Calibri"/>
              </a:rPr>
              <a:t>General Education </a:t>
            </a:r>
            <a:r>
              <a:rPr lang="en-US" sz="2600" dirty="0" smtClean="0">
                <a:solidFill>
                  <a:prstClr val="black"/>
                </a:solidFill>
                <a:latin typeface="Calibri"/>
              </a:rPr>
              <a:t>Teacher or Head Start Teacher</a:t>
            </a:r>
            <a:endParaRPr lang="en-US" sz="2600" dirty="0">
              <a:solidFill>
                <a:prstClr val="black"/>
              </a:solidFill>
              <a:latin typeface="Calibri"/>
            </a:endParaRPr>
          </a:p>
          <a:p>
            <a:pPr marL="742950" lvl="1" indent="-285750">
              <a:spcAft>
                <a:spcPts val="0"/>
              </a:spcAft>
              <a:buClrTx/>
              <a:buSzTx/>
              <a:buFont typeface="Arial"/>
              <a:buChar char="–"/>
            </a:pPr>
            <a:r>
              <a:rPr lang="en-US" sz="2600" dirty="0">
                <a:solidFill>
                  <a:prstClr val="black"/>
                </a:solidFill>
                <a:latin typeface="Calibri"/>
              </a:rPr>
              <a:t>Special Education Teacher and/or</a:t>
            </a:r>
          </a:p>
          <a:p>
            <a:pPr marL="742950" lvl="1" indent="-285750">
              <a:spcAft>
                <a:spcPts val="0"/>
              </a:spcAft>
              <a:buClrTx/>
              <a:buSzTx/>
              <a:buFont typeface="Arial"/>
              <a:buChar char="–"/>
            </a:pPr>
            <a:r>
              <a:rPr lang="en-US" sz="2600" dirty="0">
                <a:solidFill>
                  <a:prstClr val="black"/>
                </a:solidFill>
                <a:latin typeface="Calibri"/>
              </a:rPr>
              <a:t>Special Education Service Provider or </a:t>
            </a:r>
          </a:p>
          <a:p>
            <a:pPr marL="457200" lvl="1" indent="0">
              <a:spcAft>
                <a:spcPts val="0"/>
              </a:spcAft>
              <a:buClrTx/>
              <a:buSzTx/>
              <a:buNone/>
            </a:pPr>
            <a:r>
              <a:rPr lang="en-US" sz="2600" dirty="0">
                <a:solidFill>
                  <a:prstClr val="black"/>
                </a:solidFill>
                <a:latin typeface="Calibri"/>
              </a:rPr>
              <a:t>    related service provider	</a:t>
            </a:r>
          </a:p>
          <a:p>
            <a:pPr marL="742950" lvl="1" indent="-285750">
              <a:spcAft>
                <a:spcPts val="0"/>
              </a:spcAft>
              <a:buClrTx/>
              <a:buSzTx/>
              <a:buFont typeface="Arial"/>
              <a:buChar char="–"/>
            </a:pPr>
            <a:r>
              <a:rPr lang="en-US" sz="2600" dirty="0">
                <a:solidFill>
                  <a:prstClr val="black"/>
                </a:solidFill>
                <a:latin typeface="Calibri"/>
              </a:rPr>
              <a:t>Representative of the District</a:t>
            </a:r>
          </a:p>
          <a:p>
            <a:pPr marL="742950" lvl="1" indent="-285750">
              <a:spcAft>
                <a:spcPts val="0"/>
              </a:spcAft>
              <a:buClrTx/>
              <a:buSzTx/>
              <a:buFont typeface="Arial"/>
              <a:buChar char="–"/>
            </a:pPr>
            <a:r>
              <a:rPr lang="en-US" sz="2600" dirty="0">
                <a:solidFill>
                  <a:prstClr val="black"/>
                </a:solidFill>
                <a:latin typeface="Calibri"/>
              </a:rPr>
              <a:t>Individual who can interpret the instructional implications of evaluation results</a:t>
            </a:r>
          </a:p>
          <a:p>
            <a:pPr marL="742950" lvl="1" indent="-285750">
              <a:spcAft>
                <a:spcPts val="0"/>
              </a:spcAft>
              <a:buClrTx/>
              <a:buSzTx/>
              <a:buFont typeface="Arial"/>
              <a:buChar char="–"/>
            </a:pPr>
            <a:r>
              <a:rPr lang="en-US" sz="2600" dirty="0">
                <a:solidFill>
                  <a:prstClr val="black"/>
                </a:solidFill>
                <a:latin typeface="Calibri"/>
              </a:rPr>
              <a:t>Others with knowledge or special expertise at the parent or district discretion</a:t>
            </a:r>
          </a:p>
        </p:txBody>
      </p:sp>
      <p:pic>
        <p:nvPicPr>
          <p:cNvPr id="4" name="Picture 3"/>
          <p:cNvPicPr>
            <a:picLocks noChangeAspect="1"/>
          </p:cNvPicPr>
          <p:nvPr/>
        </p:nvPicPr>
        <p:blipFill>
          <a:blip r:embed="rId3"/>
          <a:stretch>
            <a:fillRect/>
          </a:stretch>
        </p:blipFill>
        <p:spPr>
          <a:xfrm>
            <a:off x="7585608" y="2180496"/>
            <a:ext cx="4025199" cy="2341187"/>
          </a:xfrm>
          <a:prstGeom prst="rect">
            <a:avLst/>
          </a:prstGeom>
        </p:spPr>
      </p:pic>
    </p:spTree>
    <p:extLst>
      <p:ext uri="{BB962C8B-B14F-4D97-AF65-F5344CB8AC3E}">
        <p14:creationId xmlns:p14="http://schemas.microsoft.com/office/powerpoint/2010/main" xmlns="" val="1638858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                Who  writes  The  IEP?</a:t>
            </a:r>
            <a:endParaRPr lang="en-US" sz="4000" dirty="0"/>
          </a:p>
        </p:txBody>
      </p:sp>
      <p:pic>
        <p:nvPicPr>
          <p:cNvPr id="6" name="Content Placeholder 5"/>
          <p:cNvPicPr>
            <a:picLocks noGrp="1" noChangeAspect="1"/>
          </p:cNvPicPr>
          <p:nvPr>
            <p:ph idx="1"/>
          </p:nvPr>
        </p:nvPicPr>
        <p:blipFill>
          <a:blip r:embed="rId3"/>
          <a:stretch>
            <a:fillRect/>
          </a:stretch>
        </p:blipFill>
        <p:spPr>
          <a:xfrm>
            <a:off x="2357166" y="2007704"/>
            <a:ext cx="6906103" cy="4035287"/>
          </a:xfrm>
          <a:prstGeom prst="rect">
            <a:avLst/>
          </a:prstGeom>
        </p:spPr>
      </p:pic>
    </p:spTree>
    <p:extLst>
      <p:ext uri="{BB962C8B-B14F-4D97-AF65-F5344CB8AC3E}">
        <p14:creationId xmlns:p14="http://schemas.microsoft.com/office/powerpoint/2010/main" xmlns="" val="1723416126"/>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1661</TotalTime>
  <Words>4617</Words>
  <Application>Microsoft Office PowerPoint</Application>
  <PresentationFormat>Custom</PresentationFormat>
  <Paragraphs>252</Paragraphs>
  <Slides>30</Slides>
  <Notes>30</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Dividend</vt:lpstr>
      <vt:lpstr>Overview of IEP Process </vt:lpstr>
      <vt:lpstr>West  Virginia  Parent  Training  and  Information, Inc.  </vt:lpstr>
      <vt:lpstr>Overview of IEP Agenda </vt:lpstr>
      <vt:lpstr>                  Acronyms in the Process </vt:lpstr>
      <vt:lpstr> What is an IEP (Individual Education Program)? </vt:lpstr>
      <vt:lpstr>  What is the Purpose of an IEP? </vt:lpstr>
      <vt:lpstr>  Who  Develops  the  IEP? </vt:lpstr>
      <vt:lpstr>              Who is on the “IEP” Team ? </vt:lpstr>
      <vt:lpstr>                Who  writes  The  IEP?</vt:lpstr>
      <vt:lpstr>                            When is the IEP Developed? </vt:lpstr>
      <vt:lpstr>         What are the Parts of an IEP? </vt:lpstr>
      <vt:lpstr>       What are the supports needed in an IEP? </vt:lpstr>
      <vt:lpstr>  IEP contains  (but not limited to): </vt:lpstr>
      <vt:lpstr>Slide 14</vt:lpstr>
      <vt:lpstr>    What Does “least Restrictive Environment” Mean? </vt:lpstr>
      <vt:lpstr> What are Accommodations? </vt:lpstr>
      <vt:lpstr>    What are modifications? </vt:lpstr>
      <vt:lpstr>       How do the teachers use the IEP? </vt:lpstr>
      <vt:lpstr>    How do Parents Know how their child is Progressing? </vt:lpstr>
      <vt:lpstr>What does “Related Services” Mean? </vt:lpstr>
      <vt:lpstr>   Can students be involved in developing their own IEP?</vt:lpstr>
      <vt:lpstr> In Summary, for an Individualized Education Program: </vt:lpstr>
      <vt:lpstr>    Summary Steps with an IEP</vt:lpstr>
      <vt:lpstr>       Next Step in the IEP Process</vt:lpstr>
      <vt:lpstr>Services, Progress Reports, and Review </vt:lpstr>
      <vt:lpstr>                                      Questions? </vt:lpstr>
      <vt:lpstr> Contact Information </vt:lpstr>
      <vt:lpstr>                             WVPTI Notice: </vt:lpstr>
      <vt:lpstr>Credit: </vt:lpstr>
      <vt:lpstr>                           Thank you for Attending!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IEP Process</dc:title>
  <dc:creator>mary Scott</dc:creator>
  <cp:lastModifiedBy>WV PTI</cp:lastModifiedBy>
  <cp:revision>85</cp:revision>
  <cp:lastPrinted>2020-10-30T18:20:30Z</cp:lastPrinted>
  <dcterms:created xsi:type="dcterms:W3CDTF">2020-01-24T16:38:16Z</dcterms:created>
  <dcterms:modified xsi:type="dcterms:W3CDTF">2022-06-07T17:22:36Z</dcterms:modified>
</cp:coreProperties>
</file>