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Nunito"/>
      <p:regular r:id="rId26"/>
      <p:bold r:id="rId27"/>
      <p:italic r:id="rId28"/>
      <p:boldItalic r:id="rId29"/>
    </p:embeddedFont>
    <p:embeddedFont>
      <p:font typeface="Lobster"/>
      <p:regular r:id="rId30"/>
    </p:embeddedFont>
    <p:embeddedFont>
      <p:font typeface="Source Code Pr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regular.fntdata"/><Relationship Id="rId25" Type="http://schemas.openxmlformats.org/officeDocument/2006/relationships/font" Target="fonts/Roboto-boldItalic.fntdata"/><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regular.fntdata"/><Relationship Id="rId30" Type="http://schemas.openxmlformats.org/officeDocument/2006/relationships/font" Target="fonts/Lobster-regular.fntdata"/><Relationship Id="rId11" Type="http://schemas.openxmlformats.org/officeDocument/2006/relationships/slide" Target="slides/slide6.xml"/><Relationship Id="rId33" Type="http://schemas.openxmlformats.org/officeDocument/2006/relationships/font" Target="fonts/SourceCodePro-italic.fntdata"/><Relationship Id="rId10" Type="http://schemas.openxmlformats.org/officeDocument/2006/relationships/slide" Target="slides/slide5.xml"/><Relationship Id="rId32"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SourceCodePr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72b31f2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72b31f2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172b31f29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172b31f29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172b31f29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172b31f29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172b31f29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172b31f29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72b31f29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172b31f29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172b31f29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172b31f29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172b31f29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172b31f29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72b31f29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172b31f29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72b31f2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72b31f2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72b31f29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72b31f29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72b31f29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72b31f29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72b31f29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172b31f29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72b31f29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172b31f29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72b31f2b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172b31f2b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72b31f2bd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72b31f2bd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72b31f29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72b31f29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Perinatal Mood Disorders</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 brief overview for IMPACT WV</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2"/>
          <p:cNvSpPr txBox="1"/>
          <p:nvPr>
            <p:ph type="title"/>
          </p:nvPr>
        </p:nvSpPr>
        <p:spPr>
          <a:xfrm>
            <a:off x="819150" y="9218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highlight>
                  <a:schemeClr val="dk1"/>
                </a:highlight>
              </a:rPr>
              <a:t>Impacts of PMD	</a:t>
            </a:r>
            <a:endParaRPr/>
          </a:p>
        </p:txBody>
      </p:sp>
      <p:sp>
        <p:nvSpPr>
          <p:cNvPr id="191" name="Google Shape;191;p22"/>
          <p:cNvSpPr txBox="1"/>
          <p:nvPr>
            <p:ph idx="1" type="body"/>
          </p:nvPr>
        </p:nvSpPr>
        <p:spPr>
          <a:xfrm>
            <a:off x="721850" y="1698800"/>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Postpartum </a:t>
            </a:r>
            <a:endParaRPr/>
          </a:p>
          <a:p>
            <a:pPr indent="-298450" lvl="1" marL="914400" rtl="0" algn="l">
              <a:spcBef>
                <a:spcPts val="0"/>
              </a:spcBef>
              <a:spcAft>
                <a:spcPts val="0"/>
              </a:spcAft>
              <a:buSzPts val="1100"/>
              <a:buChar char="○"/>
            </a:pPr>
            <a:r>
              <a:rPr lang="en"/>
              <a:t>Impaired bonding and attachment</a:t>
            </a:r>
            <a:endParaRPr/>
          </a:p>
          <a:p>
            <a:pPr indent="-298450" lvl="1" marL="914400" rtl="0" algn="l">
              <a:spcBef>
                <a:spcPts val="0"/>
              </a:spcBef>
              <a:spcAft>
                <a:spcPts val="0"/>
              </a:spcAft>
              <a:buSzPts val="1100"/>
              <a:buChar char="○"/>
            </a:pPr>
            <a:r>
              <a:rPr lang="en"/>
              <a:t>Isolation</a:t>
            </a:r>
            <a:endParaRPr/>
          </a:p>
          <a:p>
            <a:pPr indent="-298450" lvl="1" marL="914400" rtl="0" algn="l">
              <a:spcBef>
                <a:spcPts val="0"/>
              </a:spcBef>
              <a:spcAft>
                <a:spcPts val="0"/>
              </a:spcAft>
              <a:buSzPts val="1100"/>
              <a:buChar char="○"/>
            </a:pPr>
            <a:r>
              <a:rPr lang="en"/>
              <a:t>Negative maternal identity </a:t>
            </a:r>
            <a:endParaRPr/>
          </a:p>
          <a:p>
            <a:pPr indent="-298450" lvl="1" marL="914400" rtl="0" algn="l">
              <a:spcBef>
                <a:spcPts val="0"/>
              </a:spcBef>
              <a:spcAft>
                <a:spcPts val="0"/>
              </a:spcAft>
              <a:buSzPts val="1100"/>
              <a:buChar char="○"/>
            </a:pPr>
            <a:r>
              <a:rPr lang="en"/>
              <a:t>Depressed and anxious moms smile, talk and touch infant less</a:t>
            </a:r>
            <a:endParaRPr/>
          </a:p>
          <a:p>
            <a:pPr indent="-298450" lvl="1" marL="914400" rtl="0" algn="l">
              <a:spcBef>
                <a:spcPts val="0"/>
              </a:spcBef>
              <a:spcAft>
                <a:spcPts val="0"/>
              </a:spcAft>
              <a:buSzPts val="1100"/>
              <a:buChar char="○"/>
            </a:pPr>
            <a:r>
              <a:rPr lang="en"/>
              <a:t>Babies tend to experience more colic, feeding, sleeping and developmental challenges </a:t>
            </a:r>
            <a:endParaRPr/>
          </a:p>
          <a:p>
            <a:pPr indent="-298450" lvl="1" marL="914400" rtl="0" algn="l">
              <a:spcBef>
                <a:spcPts val="0"/>
              </a:spcBef>
              <a:spcAft>
                <a:spcPts val="0"/>
              </a:spcAft>
              <a:buSzPts val="1100"/>
              <a:buChar char="○"/>
            </a:pPr>
            <a:r>
              <a:rPr lang="en"/>
              <a:t>Other children within the home may experience loss of parental support</a:t>
            </a:r>
            <a:endParaRPr/>
          </a:p>
          <a:p>
            <a:pPr indent="-298450" lvl="1" marL="914400" rtl="0" algn="l">
              <a:spcBef>
                <a:spcPts val="0"/>
              </a:spcBef>
              <a:spcAft>
                <a:spcPts val="0"/>
              </a:spcAft>
              <a:buSzPts val="1100"/>
              <a:buChar char="○"/>
            </a:pPr>
            <a:r>
              <a:rPr lang="en"/>
              <a:t>Increased family conflict</a:t>
            </a:r>
            <a:endParaRPr/>
          </a:p>
        </p:txBody>
      </p:sp>
      <p:pic>
        <p:nvPicPr>
          <p:cNvPr id="192" name="Google Shape;192;p22"/>
          <p:cNvPicPr preferRelativeResize="0"/>
          <p:nvPr/>
        </p:nvPicPr>
        <p:blipFill>
          <a:blip r:embed="rId3">
            <a:alphaModFix/>
          </a:blip>
          <a:stretch>
            <a:fillRect/>
          </a:stretch>
        </p:blipFill>
        <p:spPr>
          <a:xfrm>
            <a:off x="6070050" y="3232750"/>
            <a:ext cx="2762250" cy="165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dk1"/>
                </a:highlight>
              </a:rPr>
              <a:t>How PMD may look in mom within your settings:</a:t>
            </a:r>
            <a:endParaRPr>
              <a:highlight>
                <a:schemeClr val="dk1"/>
              </a:highlight>
            </a:endParaRPr>
          </a:p>
        </p:txBody>
      </p:sp>
      <p:sp>
        <p:nvSpPr>
          <p:cNvPr id="198" name="Google Shape;198;p2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fontScale="32500" lnSpcReduction="20000"/>
          </a:bodyPr>
          <a:lstStyle/>
          <a:p>
            <a:pPr indent="-305652" lvl="0" marL="457200" rtl="0" algn="l">
              <a:spcBef>
                <a:spcPts val="0"/>
              </a:spcBef>
              <a:spcAft>
                <a:spcPts val="0"/>
              </a:spcAft>
              <a:buSzPct val="100000"/>
              <a:buChar char="★"/>
            </a:pPr>
            <a:r>
              <a:rPr lang="en" sz="3733"/>
              <a:t>What you may hear from Mom:</a:t>
            </a:r>
            <a:endParaRPr sz="3733"/>
          </a:p>
          <a:p>
            <a:pPr indent="-305652" lvl="1" marL="914400" rtl="0" algn="l">
              <a:spcBef>
                <a:spcPts val="0"/>
              </a:spcBef>
              <a:spcAft>
                <a:spcPts val="0"/>
              </a:spcAft>
              <a:buSzPct val="100000"/>
              <a:buChar char="○"/>
            </a:pPr>
            <a:r>
              <a:rPr lang="en" sz="3733"/>
              <a:t>“They hate me”, “I’m not a good mom”, “ they’d be better off without me”, “I have to do everything or she’ll get sick/hurt…”</a:t>
            </a:r>
            <a:endParaRPr sz="3733"/>
          </a:p>
          <a:p>
            <a:pPr indent="-305652" lvl="0" marL="457200" rtl="0" algn="l">
              <a:spcBef>
                <a:spcPts val="0"/>
              </a:spcBef>
              <a:spcAft>
                <a:spcPts val="0"/>
              </a:spcAft>
              <a:buSzPct val="100000"/>
              <a:buChar char="★"/>
            </a:pPr>
            <a:r>
              <a:rPr lang="en" sz="3733"/>
              <a:t>What you may notice between caregiver and child:</a:t>
            </a:r>
            <a:endParaRPr sz="3733"/>
          </a:p>
          <a:p>
            <a:pPr indent="-305652" lvl="1" marL="914400" rtl="0" algn="l">
              <a:spcBef>
                <a:spcPts val="0"/>
              </a:spcBef>
              <a:spcAft>
                <a:spcPts val="0"/>
              </a:spcAft>
              <a:buSzPct val="100000"/>
              <a:buChar char="○"/>
            </a:pPr>
            <a:r>
              <a:rPr lang="en" sz="3733"/>
              <a:t>Lack of eye contact during the Battelle/Bayley or during engagement times</a:t>
            </a:r>
            <a:endParaRPr sz="3733"/>
          </a:p>
          <a:p>
            <a:pPr indent="-305652" lvl="1" marL="914400" rtl="0" algn="l">
              <a:spcBef>
                <a:spcPts val="0"/>
              </a:spcBef>
              <a:spcAft>
                <a:spcPts val="0"/>
              </a:spcAft>
              <a:buSzPct val="100000"/>
              <a:buChar char="○"/>
            </a:pPr>
            <a:r>
              <a:rPr lang="en" sz="3733"/>
              <a:t>Increase anxiety regarding child’s movement (i.e. inappropriately hovering while child is learning to walk)</a:t>
            </a:r>
            <a:endParaRPr sz="3733"/>
          </a:p>
          <a:p>
            <a:pPr indent="-305652" lvl="0" marL="457200" rtl="0" algn="l">
              <a:spcBef>
                <a:spcPts val="0"/>
              </a:spcBef>
              <a:spcAft>
                <a:spcPts val="0"/>
              </a:spcAft>
              <a:buSzPct val="100000"/>
              <a:buChar char="★"/>
            </a:pPr>
            <a:r>
              <a:rPr lang="en" sz="3733"/>
              <a:t>What you may notice in the child:</a:t>
            </a:r>
            <a:endParaRPr sz="3733"/>
          </a:p>
          <a:p>
            <a:pPr indent="-305652" lvl="1" marL="914400" rtl="0" algn="l">
              <a:spcBef>
                <a:spcPts val="0"/>
              </a:spcBef>
              <a:spcAft>
                <a:spcPts val="0"/>
              </a:spcAft>
              <a:buSzPct val="100000"/>
              <a:buChar char="○"/>
            </a:pPr>
            <a:r>
              <a:rPr lang="en" sz="3733"/>
              <a:t>Difficulty with attachment (seeking attention, avoiding attention, not crying when appropriate)</a:t>
            </a:r>
            <a:endParaRPr sz="3733"/>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highlight>
                  <a:schemeClr val="dk1"/>
                </a:highlight>
              </a:rPr>
              <a:t>Impact-a</a:t>
            </a:r>
            <a:r>
              <a:rPr lang="en">
                <a:highlight>
                  <a:schemeClr val="dk1"/>
                </a:highlight>
              </a:rPr>
              <a:t>ttachment </a:t>
            </a:r>
            <a:endParaRPr>
              <a:highlight>
                <a:schemeClr val="dk1"/>
              </a:highlight>
            </a:endParaRPr>
          </a:p>
          <a:p>
            <a:pPr indent="0" lvl="0" marL="457200" rtl="0" algn="l">
              <a:lnSpc>
                <a:spcPct val="115000"/>
              </a:lnSpc>
              <a:spcBef>
                <a:spcPts val="0"/>
              </a:spcBef>
              <a:spcAft>
                <a:spcPts val="800"/>
              </a:spcAft>
              <a:buNone/>
            </a:pPr>
            <a:r>
              <a:rPr lang="en" sz="1500">
                <a:solidFill>
                  <a:schemeClr val="dk2"/>
                </a:solidFill>
                <a:highlight>
                  <a:schemeClr val="dk1"/>
                </a:highlight>
                <a:latin typeface="Calibri"/>
                <a:ea typeface="Calibri"/>
                <a:cs typeface="Calibri"/>
                <a:sym typeface="Calibri"/>
              </a:rPr>
              <a:t>Attachment is a </a:t>
            </a:r>
            <a:r>
              <a:rPr i="1" lang="en" sz="1500">
                <a:solidFill>
                  <a:schemeClr val="dk2"/>
                </a:solidFill>
                <a:highlight>
                  <a:schemeClr val="dk1"/>
                </a:highlight>
                <a:latin typeface="Calibri"/>
                <a:ea typeface="Calibri"/>
                <a:cs typeface="Calibri"/>
                <a:sym typeface="Calibri"/>
              </a:rPr>
              <a:t>lasting psychological connectedness between human beings</a:t>
            </a:r>
            <a:r>
              <a:rPr lang="en" sz="1500">
                <a:solidFill>
                  <a:schemeClr val="dk2"/>
                </a:solidFill>
                <a:highlight>
                  <a:schemeClr val="dk1"/>
                </a:highlight>
                <a:latin typeface="Calibri"/>
                <a:ea typeface="Calibri"/>
                <a:cs typeface="Calibri"/>
                <a:sym typeface="Calibri"/>
              </a:rPr>
              <a:t>- Bowlby</a:t>
            </a:r>
            <a:endParaRPr sz="1500">
              <a:highlight>
                <a:schemeClr val="dk1"/>
              </a:highlight>
            </a:endParaRPr>
          </a:p>
        </p:txBody>
      </p:sp>
      <p:sp>
        <p:nvSpPr>
          <p:cNvPr id="204" name="Google Shape;204;p2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fontScale="25000" lnSpcReduction="20000"/>
          </a:bodyPr>
          <a:lstStyle/>
          <a:p>
            <a:pPr indent="-314325" lvl="0" marL="457200" rtl="0" algn="l">
              <a:spcBef>
                <a:spcPts val="0"/>
              </a:spcBef>
              <a:spcAft>
                <a:spcPts val="0"/>
              </a:spcAft>
              <a:buSzPct val="100000"/>
              <a:buChar char="★"/>
            </a:pPr>
            <a:r>
              <a:rPr lang="en" sz="5400">
                <a:highlight>
                  <a:srgbClr val="FFFFFF"/>
                </a:highlight>
              </a:rPr>
              <a:t>Healthy attachment can be evidenced by:</a:t>
            </a:r>
            <a:endParaRPr sz="5400">
              <a:highlight>
                <a:srgbClr val="FFFFFF"/>
              </a:highlight>
            </a:endParaRPr>
          </a:p>
          <a:p>
            <a:pPr indent="-292100" lvl="1" marL="914400" rtl="0" algn="l">
              <a:spcBef>
                <a:spcPts val="0"/>
              </a:spcBef>
              <a:spcAft>
                <a:spcPts val="0"/>
              </a:spcAft>
              <a:buSzPct val="100000"/>
              <a:buChar char="○"/>
            </a:pPr>
            <a:r>
              <a:rPr lang="en" sz="4000">
                <a:highlight>
                  <a:srgbClr val="FFFFFF"/>
                </a:highlight>
              </a:rPr>
              <a:t>Being comforted by caregiver</a:t>
            </a:r>
            <a:endParaRPr sz="4000">
              <a:highlight>
                <a:srgbClr val="FFFFFF"/>
              </a:highlight>
            </a:endParaRPr>
          </a:p>
          <a:p>
            <a:pPr indent="-292100" lvl="1" marL="914400" rtl="0" algn="l">
              <a:spcBef>
                <a:spcPts val="0"/>
              </a:spcBef>
              <a:spcAft>
                <a:spcPts val="0"/>
              </a:spcAft>
              <a:buSzPct val="100000"/>
              <a:buChar char="○"/>
            </a:pPr>
            <a:r>
              <a:rPr lang="en" sz="4000">
                <a:highlight>
                  <a:srgbClr val="FFFFFF"/>
                </a:highlight>
              </a:rPr>
              <a:t>Can separate and engage following a separation</a:t>
            </a:r>
            <a:endParaRPr sz="4000">
              <a:highlight>
                <a:srgbClr val="FFFFFF"/>
              </a:highlight>
            </a:endParaRPr>
          </a:p>
          <a:p>
            <a:pPr indent="-292100" lvl="1" marL="914400" rtl="0" algn="l">
              <a:spcBef>
                <a:spcPts val="0"/>
              </a:spcBef>
              <a:spcAft>
                <a:spcPts val="0"/>
              </a:spcAft>
              <a:buSzPct val="100000"/>
              <a:buChar char="○"/>
            </a:pPr>
            <a:r>
              <a:rPr lang="en" sz="4000">
                <a:highlight>
                  <a:srgbClr val="FFFFFF"/>
                </a:highlight>
              </a:rPr>
              <a:t>Social skills are beginning to be learned (sharing, give and take etc.) </a:t>
            </a:r>
            <a:endParaRPr sz="4000">
              <a:highlight>
                <a:srgbClr val="FFFFFF"/>
              </a:highlight>
            </a:endParaRPr>
          </a:p>
          <a:p>
            <a:pPr indent="-292100" lvl="1" marL="914400" rtl="0" algn="l">
              <a:spcBef>
                <a:spcPts val="0"/>
              </a:spcBef>
              <a:spcAft>
                <a:spcPts val="0"/>
              </a:spcAft>
              <a:buSzPct val="100000"/>
              <a:buChar char="○"/>
            </a:pPr>
            <a:r>
              <a:rPr lang="en" sz="4000">
                <a:highlight>
                  <a:srgbClr val="FFFFFF"/>
                </a:highlight>
              </a:rPr>
              <a:t>Responsive to discipline </a:t>
            </a:r>
            <a:endParaRPr sz="4000"/>
          </a:p>
          <a:p>
            <a:pPr indent="-307975" lvl="0" marL="457200" rtl="0" algn="l">
              <a:spcBef>
                <a:spcPts val="0"/>
              </a:spcBef>
              <a:spcAft>
                <a:spcPts val="0"/>
              </a:spcAft>
              <a:buSzPct val="100000"/>
              <a:buChar char="★"/>
            </a:pPr>
            <a:r>
              <a:rPr lang="en" sz="5000"/>
              <a:t>What you may notice in child with unhealthy attachment:</a:t>
            </a:r>
            <a:endParaRPr sz="5000"/>
          </a:p>
          <a:p>
            <a:pPr indent="-293809" lvl="1" marL="914400" rtl="0" algn="l">
              <a:spcBef>
                <a:spcPts val="0"/>
              </a:spcBef>
              <a:spcAft>
                <a:spcPts val="0"/>
              </a:spcAft>
              <a:buSzPct val="100000"/>
              <a:buChar char="○"/>
            </a:pPr>
            <a:r>
              <a:rPr lang="en" sz="4107"/>
              <a:t>Doesn’t smile</a:t>
            </a:r>
            <a:endParaRPr sz="4107"/>
          </a:p>
          <a:p>
            <a:pPr indent="-293809" lvl="1" marL="914400" rtl="0" algn="l">
              <a:spcBef>
                <a:spcPts val="0"/>
              </a:spcBef>
              <a:spcAft>
                <a:spcPts val="0"/>
              </a:spcAft>
              <a:buSzPct val="100000"/>
              <a:buChar char="○"/>
            </a:pPr>
            <a:r>
              <a:rPr lang="en" sz="4107"/>
              <a:t>Child is not comforted by caregiver</a:t>
            </a:r>
            <a:endParaRPr sz="4107"/>
          </a:p>
          <a:p>
            <a:pPr indent="-293809" lvl="1" marL="914400" rtl="0" algn="l">
              <a:spcBef>
                <a:spcPts val="0"/>
              </a:spcBef>
              <a:spcAft>
                <a:spcPts val="0"/>
              </a:spcAft>
              <a:buSzPct val="100000"/>
              <a:buChar char="○"/>
            </a:pPr>
            <a:r>
              <a:rPr lang="en" sz="4107"/>
              <a:t>Defiance/anger</a:t>
            </a:r>
            <a:endParaRPr sz="4107"/>
          </a:p>
          <a:p>
            <a:pPr indent="-293809" lvl="1" marL="914400" rtl="0" algn="l">
              <a:spcBef>
                <a:spcPts val="0"/>
              </a:spcBef>
              <a:spcAft>
                <a:spcPts val="0"/>
              </a:spcAft>
              <a:buSzPct val="100000"/>
              <a:buChar char="○"/>
            </a:pPr>
            <a:r>
              <a:rPr lang="en" sz="4107"/>
              <a:t>Cries inconsolably or doesn’t cry when appropriate</a:t>
            </a:r>
            <a:endParaRPr sz="4107"/>
          </a:p>
          <a:p>
            <a:pPr indent="-293809" lvl="1" marL="914400" rtl="0" algn="l">
              <a:spcBef>
                <a:spcPts val="0"/>
              </a:spcBef>
              <a:spcAft>
                <a:spcPts val="0"/>
              </a:spcAft>
              <a:buSzPct val="100000"/>
              <a:buChar char="○"/>
            </a:pPr>
            <a:r>
              <a:rPr lang="en" sz="4107"/>
              <a:t>Isn’t interested in interacting </a:t>
            </a:r>
            <a:endParaRPr sz="4107"/>
          </a:p>
          <a:p>
            <a:pPr indent="-293809" lvl="1" marL="914400" rtl="0" algn="l">
              <a:spcBef>
                <a:spcPts val="0"/>
              </a:spcBef>
              <a:spcAft>
                <a:spcPts val="0"/>
              </a:spcAft>
              <a:buSzPct val="100000"/>
              <a:buChar char="○"/>
            </a:pPr>
            <a:r>
              <a:rPr lang="en" sz="4107"/>
              <a:t>Aversion to physical touch</a:t>
            </a:r>
            <a:endParaRPr sz="4107"/>
          </a:p>
          <a:p>
            <a:pPr indent="-307975" lvl="0" marL="457200" rtl="0" algn="l">
              <a:spcBef>
                <a:spcPts val="0"/>
              </a:spcBef>
              <a:spcAft>
                <a:spcPts val="0"/>
              </a:spcAft>
              <a:buSzPct val="100000"/>
              <a:buChar char="★"/>
            </a:pPr>
            <a:r>
              <a:rPr lang="en" sz="5000"/>
              <a:t>What you may notice between caregiver and child:</a:t>
            </a:r>
            <a:endParaRPr sz="5000"/>
          </a:p>
          <a:p>
            <a:pPr indent="-293809" lvl="1" marL="914400" rtl="0" algn="l">
              <a:spcBef>
                <a:spcPts val="0"/>
              </a:spcBef>
              <a:spcAft>
                <a:spcPts val="0"/>
              </a:spcAft>
              <a:buSzPct val="100000"/>
              <a:buChar char="○"/>
            </a:pPr>
            <a:r>
              <a:rPr lang="en" sz="4107"/>
              <a:t>Child in car seat, crib etc. unnecessarily </a:t>
            </a:r>
            <a:endParaRPr sz="4107"/>
          </a:p>
          <a:p>
            <a:pPr indent="-293809" lvl="1" marL="914400" rtl="0" algn="l">
              <a:spcBef>
                <a:spcPts val="0"/>
              </a:spcBef>
              <a:spcAft>
                <a:spcPts val="0"/>
              </a:spcAft>
              <a:buSzPct val="100000"/>
              <a:buChar char="○"/>
            </a:pPr>
            <a:r>
              <a:rPr lang="en" sz="4107"/>
              <a:t>Basic needs aren’t met (or go unnoticed)</a:t>
            </a:r>
            <a:endParaRPr sz="4107"/>
          </a:p>
          <a:p>
            <a:pPr indent="-293809" lvl="1" marL="914400" rtl="0" algn="l">
              <a:spcBef>
                <a:spcPts val="0"/>
              </a:spcBef>
              <a:spcAft>
                <a:spcPts val="0"/>
              </a:spcAft>
              <a:buSzPct val="100000"/>
              <a:buChar char="○"/>
            </a:pPr>
            <a:r>
              <a:rPr lang="en" sz="4107"/>
              <a:t>Lack of eye contact or communication </a:t>
            </a:r>
            <a:endParaRPr sz="4107"/>
          </a:p>
          <a:p>
            <a:pPr indent="-293809" lvl="1" marL="914400" rtl="0" algn="l">
              <a:spcBef>
                <a:spcPts val="0"/>
              </a:spcBef>
              <a:spcAft>
                <a:spcPts val="0"/>
              </a:spcAft>
              <a:buSzPct val="100000"/>
              <a:buChar char="○"/>
            </a:pPr>
            <a:r>
              <a:rPr lang="en" sz="4107"/>
              <a:t>Inconsistent parenting/responding</a:t>
            </a:r>
            <a:endParaRPr sz="4107"/>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05" name="Google Shape;205;p24"/>
          <p:cNvPicPr preferRelativeResize="0"/>
          <p:nvPr/>
        </p:nvPicPr>
        <p:blipFill>
          <a:blip r:embed="rId3">
            <a:alphaModFix/>
          </a:blip>
          <a:stretch>
            <a:fillRect/>
          </a:stretch>
        </p:blipFill>
        <p:spPr>
          <a:xfrm>
            <a:off x="5900325" y="2837050"/>
            <a:ext cx="2700300" cy="180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highlight>
                  <a:schemeClr val="dk1"/>
                </a:highlight>
              </a:rPr>
              <a:t>Trauma in children </a:t>
            </a:r>
            <a:endParaRPr>
              <a:highlight>
                <a:schemeClr val="dk1"/>
              </a:highlight>
            </a:endParaRPr>
          </a:p>
        </p:txBody>
      </p:sp>
      <p:sp>
        <p:nvSpPr>
          <p:cNvPr id="211" name="Google Shape;211;p25"/>
          <p:cNvSpPr txBox="1"/>
          <p:nvPr>
            <p:ph idx="1" type="body"/>
          </p:nvPr>
        </p:nvSpPr>
        <p:spPr>
          <a:xfrm>
            <a:off x="819150" y="1800200"/>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Traumatic Event</a:t>
            </a:r>
            <a:endParaRPr/>
          </a:p>
          <a:p>
            <a:pPr indent="-298450" lvl="1" marL="914400" rtl="0" algn="l">
              <a:spcBef>
                <a:spcPts val="0"/>
              </a:spcBef>
              <a:spcAft>
                <a:spcPts val="0"/>
              </a:spcAft>
              <a:buSzPts val="1100"/>
              <a:buChar char="○"/>
            </a:pPr>
            <a:r>
              <a:rPr i="1" lang="en" sz="1050">
                <a:solidFill>
                  <a:srgbClr val="000000"/>
                </a:solidFill>
                <a:highlight>
                  <a:srgbClr val="FFFFFF"/>
                </a:highlight>
                <a:latin typeface="Roboto"/>
                <a:ea typeface="Roboto"/>
                <a:cs typeface="Roboto"/>
                <a:sym typeface="Roboto"/>
              </a:rPr>
              <a:t>A traumatic event is a frightening, dangerous, or violent event that poses a threat to a child’s life or bodily integrity- </a:t>
            </a:r>
            <a:r>
              <a:rPr lang="en" sz="1050">
                <a:solidFill>
                  <a:srgbClr val="000000"/>
                </a:solidFill>
                <a:highlight>
                  <a:srgbClr val="FFFFFF"/>
                </a:highlight>
                <a:latin typeface="Roboto"/>
                <a:ea typeface="Roboto"/>
                <a:cs typeface="Roboto"/>
                <a:sym typeface="Roboto"/>
              </a:rPr>
              <a:t>NCTSN</a:t>
            </a:r>
            <a:endParaRPr/>
          </a:p>
          <a:p>
            <a:pPr indent="-311150" lvl="0" marL="457200" rtl="0" algn="l">
              <a:spcBef>
                <a:spcPts val="0"/>
              </a:spcBef>
              <a:spcAft>
                <a:spcPts val="0"/>
              </a:spcAft>
              <a:buSzPts val="1300"/>
              <a:buChar char="★"/>
            </a:pPr>
            <a:r>
              <a:rPr lang="en"/>
              <a:t>Traumatic Stress</a:t>
            </a:r>
            <a:endParaRPr/>
          </a:p>
          <a:p>
            <a:pPr indent="-298450" lvl="1" marL="914400" rtl="0" algn="l">
              <a:spcBef>
                <a:spcPts val="0"/>
              </a:spcBef>
              <a:spcAft>
                <a:spcPts val="0"/>
              </a:spcAft>
              <a:buSzPts val="1100"/>
              <a:buChar char="○"/>
            </a:pPr>
            <a:r>
              <a:rPr i="1" lang="en" sz="1050">
                <a:solidFill>
                  <a:srgbClr val="000000"/>
                </a:solidFill>
                <a:highlight>
                  <a:srgbClr val="FFFFFF"/>
                </a:highlight>
                <a:latin typeface="Roboto"/>
                <a:ea typeface="Roboto"/>
                <a:cs typeface="Roboto"/>
                <a:sym typeface="Roboto"/>
              </a:rPr>
              <a:t>Children who have been exposed to one or more traumas over the course of their lives and develop reactions that persist and affect their daily lives after the events have ended-</a:t>
            </a:r>
            <a:r>
              <a:rPr lang="en" sz="1050">
                <a:solidFill>
                  <a:srgbClr val="000000"/>
                </a:solidFill>
                <a:highlight>
                  <a:srgbClr val="FFFFFF"/>
                </a:highlight>
                <a:latin typeface="Roboto"/>
                <a:ea typeface="Roboto"/>
                <a:cs typeface="Roboto"/>
                <a:sym typeface="Roboto"/>
              </a:rPr>
              <a:t>NCTSN</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2" name="Google Shape;212;p25"/>
          <p:cNvPicPr preferRelativeResize="0"/>
          <p:nvPr/>
        </p:nvPicPr>
        <p:blipFill>
          <a:blip r:embed="rId3">
            <a:alphaModFix/>
          </a:blip>
          <a:stretch>
            <a:fillRect/>
          </a:stretch>
        </p:blipFill>
        <p:spPr>
          <a:xfrm>
            <a:off x="6203050" y="2947100"/>
            <a:ext cx="2526974" cy="1895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6" name="Shape 216"/>
        <p:cNvGrpSpPr/>
        <p:nvPr/>
      </p:nvGrpSpPr>
      <p:grpSpPr>
        <a:xfrm>
          <a:off x="0" y="0"/>
          <a:ext cx="0" cy="0"/>
          <a:chOff x="0" y="0"/>
          <a:chExt cx="0" cy="0"/>
        </a:xfrm>
      </p:grpSpPr>
      <p:sp>
        <p:nvSpPr>
          <p:cNvPr id="217" name="Google Shape;217;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highlight>
                  <a:schemeClr val="dk1"/>
                </a:highlight>
              </a:rPr>
              <a:t>How trauma may look within EI</a:t>
            </a:r>
            <a:endParaRPr>
              <a:highlight>
                <a:schemeClr val="dk1"/>
              </a:highlight>
            </a:endParaRPr>
          </a:p>
        </p:txBody>
      </p:sp>
      <p:sp>
        <p:nvSpPr>
          <p:cNvPr id="218" name="Google Shape;218;p26"/>
          <p:cNvSpPr txBox="1"/>
          <p:nvPr>
            <p:ph idx="1" type="body"/>
          </p:nvPr>
        </p:nvSpPr>
        <p:spPr>
          <a:xfrm>
            <a:off x="819150" y="1545000"/>
            <a:ext cx="7505700" cy="3046800"/>
          </a:xfrm>
          <a:prstGeom prst="rect">
            <a:avLst/>
          </a:prstGeom>
        </p:spPr>
        <p:txBody>
          <a:bodyPr anchorCtr="0" anchor="t" bIns="91425" lIns="91425" spcFirstLastPara="1" rIns="91425" wrap="square" tIns="91425">
            <a:normAutofit fontScale="25000" lnSpcReduction="20000"/>
          </a:bodyPr>
          <a:lstStyle/>
          <a:p>
            <a:pPr indent="-309694" lvl="0" marL="457200" rtl="0" algn="l">
              <a:spcBef>
                <a:spcPts val="0"/>
              </a:spcBef>
              <a:spcAft>
                <a:spcPts val="0"/>
              </a:spcAft>
              <a:buSzPct val="100000"/>
              <a:buChar char="★"/>
            </a:pPr>
            <a:r>
              <a:rPr lang="en" sz="5108"/>
              <a:t>What you may hear from caregiver:</a:t>
            </a:r>
            <a:endParaRPr sz="5108"/>
          </a:p>
          <a:p>
            <a:pPr indent="-309694" lvl="1" marL="914400" rtl="0" algn="l">
              <a:spcBef>
                <a:spcPts val="0"/>
              </a:spcBef>
              <a:spcAft>
                <a:spcPts val="0"/>
              </a:spcAft>
              <a:buSzPct val="127707"/>
              <a:buChar char="○"/>
            </a:pPr>
            <a:r>
              <a:rPr lang="en" sz="4000"/>
              <a:t>Concerns regarding:</a:t>
            </a:r>
            <a:endParaRPr sz="4000"/>
          </a:p>
          <a:p>
            <a:pPr indent="-292100" lvl="2" marL="1371600" rtl="0" algn="l">
              <a:spcBef>
                <a:spcPts val="0"/>
              </a:spcBef>
              <a:spcAft>
                <a:spcPts val="0"/>
              </a:spcAft>
              <a:buSzPct val="100000"/>
              <a:buChar char="■"/>
            </a:pPr>
            <a:r>
              <a:rPr lang="en" sz="4000"/>
              <a:t>Nightmares</a:t>
            </a:r>
            <a:endParaRPr sz="4000"/>
          </a:p>
          <a:p>
            <a:pPr indent="-292100" lvl="2" marL="1371600" rtl="0" algn="l">
              <a:spcBef>
                <a:spcPts val="0"/>
              </a:spcBef>
              <a:spcAft>
                <a:spcPts val="0"/>
              </a:spcAft>
              <a:buSzPct val="100000"/>
              <a:buChar char="■"/>
            </a:pPr>
            <a:r>
              <a:rPr lang="en" sz="4000"/>
              <a:t>avoidance of certain people, places or things</a:t>
            </a:r>
            <a:endParaRPr sz="4000"/>
          </a:p>
          <a:p>
            <a:pPr indent="-292100" lvl="2" marL="1371600" rtl="0" algn="l">
              <a:spcBef>
                <a:spcPts val="0"/>
              </a:spcBef>
              <a:spcAft>
                <a:spcPts val="0"/>
              </a:spcAft>
              <a:buSzPct val="100000"/>
              <a:buChar char="■"/>
            </a:pPr>
            <a:r>
              <a:rPr lang="en" sz="4000"/>
              <a:t>increase separation anxiety</a:t>
            </a:r>
            <a:endParaRPr sz="4000"/>
          </a:p>
          <a:p>
            <a:pPr indent="-292100" lvl="2" marL="1371600" rtl="0" algn="l">
              <a:spcBef>
                <a:spcPts val="0"/>
              </a:spcBef>
              <a:spcAft>
                <a:spcPts val="0"/>
              </a:spcAft>
              <a:buSzPct val="100000"/>
              <a:buChar char="■"/>
            </a:pPr>
            <a:r>
              <a:rPr lang="en" sz="4000"/>
              <a:t>sudden changes in behaviors </a:t>
            </a:r>
            <a:endParaRPr sz="4000"/>
          </a:p>
          <a:p>
            <a:pPr indent="-292100" lvl="1" marL="914400" rtl="0" algn="l">
              <a:spcBef>
                <a:spcPts val="0"/>
              </a:spcBef>
              <a:spcAft>
                <a:spcPts val="0"/>
              </a:spcAft>
              <a:buSzPct val="100000"/>
              <a:buChar char="○"/>
            </a:pPr>
            <a:r>
              <a:rPr lang="en" sz="4000"/>
              <a:t>Discussions regarding:</a:t>
            </a:r>
            <a:endParaRPr sz="4000"/>
          </a:p>
          <a:p>
            <a:pPr indent="-292100" lvl="2" marL="1371600" rtl="0" algn="l">
              <a:spcBef>
                <a:spcPts val="0"/>
              </a:spcBef>
              <a:spcAft>
                <a:spcPts val="0"/>
              </a:spcAft>
              <a:buSzPct val="100000"/>
              <a:buChar char="■"/>
            </a:pPr>
            <a:r>
              <a:rPr lang="en" sz="4000"/>
              <a:t>domestic violence</a:t>
            </a:r>
            <a:endParaRPr sz="4000"/>
          </a:p>
          <a:p>
            <a:pPr indent="-292100" lvl="2" marL="1371600" rtl="0" algn="l">
              <a:spcBef>
                <a:spcPts val="0"/>
              </a:spcBef>
              <a:spcAft>
                <a:spcPts val="0"/>
              </a:spcAft>
              <a:buSzPct val="100000"/>
              <a:buChar char="■"/>
            </a:pPr>
            <a:r>
              <a:rPr lang="en" sz="4000"/>
              <a:t>violence being witnessed</a:t>
            </a:r>
            <a:endParaRPr sz="4000"/>
          </a:p>
          <a:p>
            <a:pPr indent="-292100" lvl="2" marL="1371600" rtl="0" algn="l">
              <a:spcBef>
                <a:spcPts val="0"/>
              </a:spcBef>
              <a:spcAft>
                <a:spcPts val="0"/>
              </a:spcAft>
              <a:buSzPct val="100000"/>
              <a:buChar char="■"/>
            </a:pPr>
            <a:r>
              <a:rPr lang="en" sz="4000"/>
              <a:t>aggressive talk</a:t>
            </a:r>
            <a:endParaRPr sz="4000"/>
          </a:p>
          <a:p>
            <a:pPr indent="-292100" lvl="2" marL="1371600" rtl="0" algn="l">
              <a:spcBef>
                <a:spcPts val="0"/>
              </a:spcBef>
              <a:spcAft>
                <a:spcPts val="0"/>
              </a:spcAft>
              <a:buSzPct val="100000"/>
              <a:buChar char="■"/>
            </a:pPr>
            <a:r>
              <a:rPr lang="en" sz="4000"/>
              <a:t>grief</a:t>
            </a:r>
            <a:endParaRPr sz="4000"/>
          </a:p>
          <a:p>
            <a:pPr indent="-309694" lvl="0" marL="457200" rtl="0" algn="l">
              <a:spcBef>
                <a:spcPts val="0"/>
              </a:spcBef>
              <a:spcAft>
                <a:spcPts val="0"/>
              </a:spcAft>
              <a:buSzPct val="100000"/>
              <a:buChar char="★"/>
            </a:pPr>
            <a:r>
              <a:rPr lang="en" sz="5108"/>
              <a:t>What you may notice in the child:</a:t>
            </a:r>
            <a:endParaRPr sz="5108"/>
          </a:p>
          <a:p>
            <a:pPr indent="-292100" lvl="1" marL="914400" rtl="0" algn="l">
              <a:spcBef>
                <a:spcPts val="0"/>
              </a:spcBef>
              <a:spcAft>
                <a:spcPts val="0"/>
              </a:spcAft>
              <a:buSzPct val="100000"/>
              <a:buChar char="○"/>
            </a:pPr>
            <a:r>
              <a:rPr lang="en" sz="4000"/>
              <a:t>On guard demeanor</a:t>
            </a:r>
            <a:endParaRPr sz="4000"/>
          </a:p>
          <a:p>
            <a:pPr indent="-292100" lvl="1" marL="914400" rtl="0" algn="l">
              <a:spcBef>
                <a:spcPts val="0"/>
              </a:spcBef>
              <a:spcAft>
                <a:spcPts val="0"/>
              </a:spcAft>
              <a:buSzPct val="100000"/>
              <a:buChar char="○"/>
            </a:pPr>
            <a:r>
              <a:rPr lang="en" sz="4000"/>
              <a:t>Cannot handle touch or small spaces</a:t>
            </a:r>
            <a:endParaRPr sz="4000"/>
          </a:p>
          <a:p>
            <a:pPr indent="-292100" lvl="1" marL="914400" rtl="0" algn="l">
              <a:spcBef>
                <a:spcPts val="0"/>
              </a:spcBef>
              <a:spcAft>
                <a:spcPts val="0"/>
              </a:spcAft>
              <a:buSzPct val="100000"/>
              <a:buChar char="○"/>
            </a:pPr>
            <a:r>
              <a:rPr lang="en" sz="4000"/>
              <a:t>Inability for self soothing or complete lack of emotion</a:t>
            </a:r>
            <a:endParaRPr sz="4000"/>
          </a:p>
          <a:p>
            <a:pPr indent="-292100" lvl="1" marL="914400" rtl="0" algn="l">
              <a:spcBef>
                <a:spcPts val="0"/>
              </a:spcBef>
              <a:spcAft>
                <a:spcPts val="0"/>
              </a:spcAft>
              <a:buSzPct val="100000"/>
              <a:buChar char="○"/>
            </a:pPr>
            <a:r>
              <a:rPr lang="en" sz="4000"/>
              <a:t>Strong emotional or physical reactions</a:t>
            </a:r>
            <a:endParaRPr sz="4000"/>
          </a:p>
          <a:p>
            <a:pPr indent="-292100" lvl="1" marL="914400" rtl="0" algn="l">
              <a:spcBef>
                <a:spcPts val="0"/>
              </a:spcBef>
              <a:spcAft>
                <a:spcPts val="0"/>
              </a:spcAft>
              <a:buSzPct val="100000"/>
              <a:buChar char="○"/>
            </a:pPr>
            <a:r>
              <a:rPr lang="en" sz="4000"/>
              <a:t>Physical reactions (potty training issues, avoidance of person or eye contact..)</a:t>
            </a:r>
            <a:endParaRPr sz="4000"/>
          </a:p>
          <a:p>
            <a:pPr indent="-292100" lvl="1" marL="914400" rtl="0" algn="l">
              <a:spcBef>
                <a:spcPts val="0"/>
              </a:spcBef>
              <a:spcAft>
                <a:spcPts val="0"/>
              </a:spcAft>
              <a:buSzPct val="100000"/>
              <a:buChar char="○"/>
            </a:pPr>
            <a:r>
              <a:rPr lang="en" sz="4000"/>
              <a:t>Playing out or talking about  non age appropriate topics</a:t>
            </a:r>
            <a:endParaRPr sz="4000"/>
          </a:p>
          <a:p>
            <a:pPr indent="-292100" lvl="1" marL="914400" rtl="0" algn="l">
              <a:spcBef>
                <a:spcPts val="0"/>
              </a:spcBef>
              <a:spcAft>
                <a:spcPts val="0"/>
              </a:spcAft>
              <a:buSzPct val="100000"/>
              <a:buChar char="○"/>
            </a:pPr>
            <a:r>
              <a:rPr lang="en" sz="4000"/>
              <a:t>New fears and or nightmares that are not age appropriate </a:t>
            </a:r>
            <a:endParaRPr sz="40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highlight>
                  <a:schemeClr val="dk1"/>
                </a:highlight>
              </a:rPr>
              <a:t>What you can do…</a:t>
            </a:r>
            <a:endParaRPr>
              <a:highlight>
                <a:schemeClr val="dk1"/>
              </a:highlight>
            </a:endParaRPr>
          </a:p>
        </p:txBody>
      </p:sp>
      <p:sp>
        <p:nvSpPr>
          <p:cNvPr id="224" name="Google Shape;224;p27"/>
          <p:cNvSpPr txBox="1"/>
          <p:nvPr>
            <p:ph idx="1" type="body"/>
          </p:nvPr>
        </p:nvSpPr>
        <p:spPr>
          <a:xfrm>
            <a:off x="847450" y="1644050"/>
            <a:ext cx="7505700" cy="24480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P</a:t>
            </a:r>
            <a:r>
              <a:rPr lang="en" sz="1700"/>
              <a:t>raise what caregiver is doing well</a:t>
            </a:r>
            <a:endParaRPr sz="1700"/>
          </a:p>
          <a:p>
            <a:pPr indent="-336550" lvl="0" marL="457200" rtl="0" algn="l">
              <a:spcBef>
                <a:spcPts val="0"/>
              </a:spcBef>
              <a:spcAft>
                <a:spcPts val="0"/>
              </a:spcAft>
              <a:buSzPts val="1700"/>
              <a:buChar char="★"/>
            </a:pPr>
            <a:r>
              <a:rPr lang="en" sz="1700"/>
              <a:t>Promote positive interactions</a:t>
            </a:r>
            <a:endParaRPr sz="1700"/>
          </a:p>
          <a:p>
            <a:pPr indent="-336550" lvl="0" marL="457200" rtl="0" algn="l">
              <a:spcBef>
                <a:spcPts val="0"/>
              </a:spcBef>
              <a:spcAft>
                <a:spcPts val="0"/>
              </a:spcAft>
              <a:buSzPts val="1700"/>
              <a:buChar char="★"/>
            </a:pPr>
            <a:r>
              <a:rPr lang="en" sz="1700"/>
              <a:t>Discuss importance of: </a:t>
            </a:r>
            <a:endParaRPr sz="1700"/>
          </a:p>
          <a:p>
            <a:pPr indent="-336550" lvl="1" marL="914400" rtl="0" algn="l">
              <a:lnSpc>
                <a:spcPct val="100000"/>
              </a:lnSpc>
              <a:spcBef>
                <a:spcPts val="0"/>
              </a:spcBef>
              <a:spcAft>
                <a:spcPts val="0"/>
              </a:spcAft>
              <a:buSzPts val="1700"/>
              <a:buChar char="○"/>
            </a:pPr>
            <a:r>
              <a:rPr lang="en" sz="1700"/>
              <a:t>Self care</a:t>
            </a:r>
            <a:endParaRPr sz="1700"/>
          </a:p>
          <a:p>
            <a:pPr indent="-336550" lvl="1" marL="914400" rtl="0" algn="l">
              <a:lnSpc>
                <a:spcPct val="100000"/>
              </a:lnSpc>
              <a:spcBef>
                <a:spcPts val="0"/>
              </a:spcBef>
              <a:spcAft>
                <a:spcPts val="0"/>
              </a:spcAft>
              <a:buSzPts val="1700"/>
              <a:buChar char="○"/>
            </a:pPr>
            <a:r>
              <a:rPr lang="en" sz="1700"/>
              <a:t>Supportive relationships</a:t>
            </a:r>
            <a:endParaRPr sz="1700"/>
          </a:p>
          <a:p>
            <a:pPr indent="-336550" lvl="1" marL="914400" rtl="0" algn="l">
              <a:lnSpc>
                <a:spcPct val="100000"/>
              </a:lnSpc>
              <a:spcBef>
                <a:spcPts val="0"/>
              </a:spcBef>
              <a:spcAft>
                <a:spcPts val="0"/>
              </a:spcAft>
              <a:buSzPts val="1700"/>
              <a:buChar char="○"/>
            </a:pPr>
            <a:r>
              <a:rPr lang="en" sz="1700"/>
              <a:t>Sleep</a:t>
            </a:r>
            <a:endParaRPr sz="1700"/>
          </a:p>
          <a:p>
            <a:pPr indent="-336550" lvl="1" marL="914400" rtl="0" algn="l">
              <a:lnSpc>
                <a:spcPct val="100000"/>
              </a:lnSpc>
              <a:spcBef>
                <a:spcPts val="0"/>
              </a:spcBef>
              <a:spcAft>
                <a:spcPts val="0"/>
              </a:spcAft>
              <a:buSzPts val="1700"/>
              <a:buChar char="○"/>
            </a:pPr>
            <a:r>
              <a:rPr lang="en" sz="1700"/>
              <a:t>Nutrition</a:t>
            </a:r>
            <a:endParaRPr sz="1700"/>
          </a:p>
          <a:p>
            <a:pPr indent="-336550" lvl="1" marL="914400" rtl="0" algn="l">
              <a:lnSpc>
                <a:spcPct val="100000"/>
              </a:lnSpc>
              <a:spcBef>
                <a:spcPts val="0"/>
              </a:spcBef>
              <a:spcAft>
                <a:spcPts val="0"/>
              </a:spcAft>
              <a:buSzPts val="1700"/>
              <a:buChar char="○"/>
            </a:pPr>
            <a:r>
              <a:rPr lang="en" sz="1700"/>
              <a:t>Breaks</a:t>
            </a:r>
            <a:endParaRPr sz="1700"/>
          </a:p>
          <a:p>
            <a:pPr indent="-336550" lvl="1" marL="914400" rtl="0" algn="l">
              <a:lnSpc>
                <a:spcPct val="100000"/>
              </a:lnSpc>
              <a:spcBef>
                <a:spcPts val="0"/>
              </a:spcBef>
              <a:spcAft>
                <a:spcPts val="0"/>
              </a:spcAft>
              <a:buSzPts val="1700"/>
              <a:buChar char="○"/>
            </a:pPr>
            <a:r>
              <a:rPr lang="en" sz="1700"/>
              <a:t>Movement</a:t>
            </a:r>
            <a:endParaRPr sz="1700"/>
          </a:p>
          <a:p>
            <a:pPr indent="-336550" lvl="0" marL="457200" rtl="0" algn="l">
              <a:spcBef>
                <a:spcPts val="0"/>
              </a:spcBef>
              <a:spcAft>
                <a:spcPts val="0"/>
              </a:spcAft>
              <a:buSzPts val="1700"/>
              <a:buChar char="★"/>
            </a:pPr>
            <a:r>
              <a:rPr lang="en" sz="1700"/>
              <a:t>Referral to outpatient mental health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28"/>
          <p:cNvPicPr preferRelativeResize="0"/>
          <p:nvPr/>
        </p:nvPicPr>
        <p:blipFill>
          <a:blip r:embed="rId3">
            <a:alphaModFix/>
          </a:blip>
          <a:stretch>
            <a:fillRect/>
          </a:stretch>
        </p:blipFill>
        <p:spPr>
          <a:xfrm>
            <a:off x="2051938" y="1157075"/>
            <a:ext cx="5040125" cy="3472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highlight>
                  <a:schemeClr val="dk1"/>
                </a:highlight>
              </a:rPr>
              <a:t>Objectives:</a:t>
            </a:r>
            <a:endParaRPr>
              <a:highlight>
                <a:schemeClr val="dk1"/>
              </a:highlight>
            </a:endParaRPr>
          </a:p>
        </p:txBody>
      </p:sp>
      <p:sp>
        <p:nvSpPr>
          <p:cNvPr id="135" name="Google Shape;135;p14"/>
          <p:cNvSpPr txBox="1"/>
          <p:nvPr>
            <p:ph idx="1" type="body"/>
          </p:nvPr>
        </p:nvSpPr>
        <p:spPr>
          <a:xfrm>
            <a:off x="311700" y="1406550"/>
            <a:ext cx="8520600" cy="3340200"/>
          </a:xfrm>
          <a:prstGeom prst="rect">
            <a:avLst/>
          </a:prstGeom>
        </p:spPr>
        <p:txBody>
          <a:bodyPr anchorCtr="0" anchor="t" bIns="91425" lIns="91425" spcFirstLastPara="1" rIns="91425" wrap="square" tIns="91425">
            <a:normAutofit/>
          </a:bodyPr>
          <a:lstStyle/>
          <a:p>
            <a:pPr indent="-390525" lvl="0" marL="457200" rtl="0" algn="l">
              <a:spcBef>
                <a:spcPts val="0"/>
              </a:spcBef>
              <a:spcAft>
                <a:spcPts val="0"/>
              </a:spcAft>
              <a:buSzPts val="2550"/>
              <a:buChar char="★"/>
            </a:pPr>
            <a:r>
              <a:rPr lang="en" sz="2550"/>
              <a:t>Definition of Infant Mental Health </a:t>
            </a:r>
            <a:endParaRPr sz="2550"/>
          </a:p>
          <a:p>
            <a:pPr indent="-390525" lvl="0" marL="457200" rtl="0" algn="l">
              <a:spcBef>
                <a:spcPts val="0"/>
              </a:spcBef>
              <a:spcAft>
                <a:spcPts val="0"/>
              </a:spcAft>
              <a:buSzPts val="2550"/>
              <a:buChar char="★"/>
            </a:pPr>
            <a:r>
              <a:rPr lang="en" sz="2550"/>
              <a:t>Gain a basic understanding of </a:t>
            </a:r>
            <a:r>
              <a:rPr lang="en" sz="2550"/>
              <a:t>Perinatal Mood Disorders (PMD) and the impact on child and caregiver </a:t>
            </a:r>
            <a:endParaRPr sz="2550"/>
          </a:p>
          <a:p>
            <a:pPr indent="-390525" lvl="0" marL="457200" rtl="0" algn="l">
              <a:spcBef>
                <a:spcPts val="0"/>
              </a:spcBef>
              <a:spcAft>
                <a:spcPts val="0"/>
              </a:spcAft>
              <a:buSzPts val="2550"/>
              <a:buChar char="★"/>
            </a:pPr>
            <a:r>
              <a:rPr lang="en" sz="2550"/>
              <a:t>How PMD may present in homes, visits and elsewhere</a:t>
            </a:r>
            <a:endParaRPr sz="2550"/>
          </a:p>
          <a:p>
            <a:pPr indent="-390525" lvl="0" marL="457200" rtl="0" algn="l">
              <a:spcBef>
                <a:spcPts val="0"/>
              </a:spcBef>
              <a:spcAft>
                <a:spcPts val="0"/>
              </a:spcAft>
              <a:buSzPts val="2550"/>
              <a:buChar char="★"/>
            </a:pPr>
            <a:r>
              <a:rPr lang="en" sz="2550"/>
              <a:t>Referrals and resources</a:t>
            </a:r>
            <a:endParaRPr sz="255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36" name="Google Shape;136;p14"/>
          <p:cNvPicPr preferRelativeResize="0"/>
          <p:nvPr/>
        </p:nvPicPr>
        <p:blipFill>
          <a:blip r:embed="rId3">
            <a:alphaModFix/>
          </a:blip>
          <a:stretch>
            <a:fillRect/>
          </a:stretch>
        </p:blipFill>
        <p:spPr>
          <a:xfrm>
            <a:off x="6040075" y="3332650"/>
            <a:ext cx="2284775" cy="1487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Infant Mental Health</a:t>
            </a:r>
            <a:endParaRPr/>
          </a:p>
        </p:txBody>
      </p:sp>
      <p:sp>
        <p:nvSpPr>
          <p:cNvPr id="142" name="Google Shape;142;p1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2000">
                <a:latin typeface="Source Code Pro"/>
                <a:ea typeface="Source Code Pro"/>
                <a:cs typeface="Source Code Pro"/>
                <a:sym typeface="Source Code Pro"/>
              </a:rPr>
              <a:t>The developmental, social and emotional well-being of children birth to age three</a:t>
            </a:r>
            <a:endParaRPr b="1" sz="2000">
              <a:latin typeface="Source Code Pro"/>
              <a:ea typeface="Source Code Pro"/>
              <a:cs typeface="Source Code Pro"/>
              <a:sym typeface="Source Code Pro"/>
            </a:endParaRPr>
          </a:p>
          <a:p>
            <a:pPr indent="457200" lvl="0" marL="5029200" rtl="0" algn="ctr">
              <a:lnSpc>
                <a:spcPct val="100000"/>
              </a:lnSpc>
              <a:spcBef>
                <a:spcPts val="0"/>
              </a:spcBef>
              <a:spcAft>
                <a:spcPts val="0"/>
              </a:spcAft>
              <a:buNone/>
            </a:pPr>
            <a:r>
              <a:rPr b="1" i="1" lang="en" sz="1100">
                <a:latin typeface="Source Code Pro"/>
                <a:ea typeface="Source Code Pro"/>
                <a:cs typeface="Source Code Pro"/>
                <a:sym typeface="Source Code Pro"/>
              </a:rPr>
              <a:t>-Zero to Three</a:t>
            </a:r>
            <a:endParaRPr b="1" i="1" sz="1100">
              <a:latin typeface="Source Code Pro"/>
              <a:ea typeface="Source Code Pro"/>
              <a:cs typeface="Source Code Pro"/>
              <a:sym typeface="Source Code Pro"/>
            </a:endParaRPr>
          </a:p>
        </p:txBody>
      </p:sp>
      <p:pic>
        <p:nvPicPr>
          <p:cNvPr id="143" name="Google Shape;143;p15"/>
          <p:cNvPicPr preferRelativeResize="0"/>
          <p:nvPr/>
        </p:nvPicPr>
        <p:blipFill>
          <a:blip r:embed="rId3">
            <a:alphaModFix/>
          </a:blip>
          <a:stretch>
            <a:fillRect/>
          </a:stretch>
        </p:blipFill>
        <p:spPr>
          <a:xfrm>
            <a:off x="6199775" y="3115100"/>
            <a:ext cx="2384050" cy="1572080"/>
          </a:xfrm>
          <a:prstGeom prst="rect">
            <a:avLst/>
          </a:prstGeom>
          <a:noFill/>
          <a:ln>
            <a:noFill/>
          </a:ln>
        </p:spPr>
      </p:pic>
      <p:pic>
        <p:nvPicPr>
          <p:cNvPr id="144" name="Google Shape;144;p15"/>
          <p:cNvPicPr preferRelativeResize="0"/>
          <p:nvPr/>
        </p:nvPicPr>
        <p:blipFill>
          <a:blip r:embed="rId4">
            <a:alphaModFix/>
          </a:blip>
          <a:stretch>
            <a:fillRect/>
          </a:stretch>
        </p:blipFill>
        <p:spPr>
          <a:xfrm>
            <a:off x="404150" y="3049375"/>
            <a:ext cx="2459525" cy="163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16"/>
          <p:cNvPicPr preferRelativeResize="0"/>
          <p:nvPr/>
        </p:nvPicPr>
        <p:blipFill>
          <a:blip r:embed="rId3">
            <a:alphaModFix/>
          </a:blip>
          <a:stretch>
            <a:fillRect/>
          </a:stretch>
        </p:blipFill>
        <p:spPr>
          <a:xfrm>
            <a:off x="2200950" y="968400"/>
            <a:ext cx="3908225" cy="3961874"/>
          </a:xfrm>
          <a:prstGeom prst="rect">
            <a:avLst/>
          </a:prstGeom>
          <a:noFill/>
          <a:ln>
            <a:noFill/>
          </a:ln>
        </p:spPr>
      </p:pic>
      <p:sp>
        <p:nvSpPr>
          <p:cNvPr id="150" name="Google Shape;150;p16"/>
          <p:cNvSpPr txBox="1"/>
          <p:nvPr/>
        </p:nvSpPr>
        <p:spPr>
          <a:xfrm>
            <a:off x="1312075" y="3072200"/>
            <a:ext cx="6158400" cy="1578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900">
                <a:solidFill>
                  <a:schemeClr val="dk2"/>
                </a:solidFill>
                <a:highlight>
                  <a:srgbClr val="A4C2F4"/>
                </a:highlight>
                <a:latin typeface="Source Code Pro"/>
                <a:ea typeface="Source Code Pro"/>
                <a:cs typeface="Source Code Pro"/>
                <a:sym typeface="Source Code Pro"/>
              </a:rPr>
              <a:t>Anxiety and/or depression that is negatively affecting the ability to care for and/or attach to the fetus or child</a:t>
            </a:r>
            <a:endParaRPr b="1" sz="1900">
              <a:solidFill>
                <a:schemeClr val="dk2"/>
              </a:solidFill>
              <a:highlight>
                <a:srgbClr val="A4C2F4"/>
              </a:highlight>
              <a:latin typeface="Source Code Pro"/>
              <a:ea typeface="Source Code Pro"/>
              <a:cs typeface="Source Code Pro"/>
              <a:sym typeface="Source Code Pro"/>
            </a:endParaRPr>
          </a:p>
          <a:p>
            <a:pPr indent="0" lvl="0" marL="0" rtl="0" algn="l">
              <a:spcBef>
                <a:spcPts val="1200"/>
              </a:spcBef>
              <a:spcAft>
                <a:spcPts val="0"/>
              </a:spcAft>
              <a:buNone/>
            </a:pPr>
            <a:r>
              <a:t/>
            </a:r>
            <a:endParaRPr b="1" sz="1500">
              <a:highlight>
                <a:srgbClr val="A4C2F4"/>
              </a:highlight>
              <a:latin typeface="Source Code Pro"/>
              <a:ea typeface="Source Code Pro"/>
              <a:cs typeface="Source Code Pro"/>
              <a:sym typeface="Source Code Pro"/>
            </a:endParaRPr>
          </a:p>
        </p:txBody>
      </p:sp>
      <p:sp>
        <p:nvSpPr>
          <p:cNvPr id="151" name="Google Shape;151;p16"/>
          <p:cNvSpPr txBox="1"/>
          <p:nvPr>
            <p:ph type="title"/>
          </p:nvPr>
        </p:nvSpPr>
        <p:spPr>
          <a:xfrm>
            <a:off x="819150" y="6608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are Perinatal Mood Disorders?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highlight>
                  <a:schemeClr val="dk1"/>
                </a:highlight>
              </a:rPr>
              <a:t>What are Perinatal Mood disorders?</a:t>
            </a:r>
            <a:endParaRPr/>
          </a:p>
        </p:txBody>
      </p:sp>
      <p:sp>
        <p:nvSpPr>
          <p:cNvPr id="157" name="Google Shape;157;p1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Baby Blues</a:t>
            </a:r>
            <a:endParaRPr/>
          </a:p>
          <a:p>
            <a:pPr indent="-298450" lvl="1" marL="914400" rtl="0" algn="l">
              <a:spcBef>
                <a:spcPts val="0"/>
              </a:spcBef>
              <a:spcAft>
                <a:spcPts val="0"/>
              </a:spcAft>
              <a:buSzPts val="1100"/>
              <a:buChar char="○"/>
            </a:pPr>
            <a:r>
              <a:rPr lang="en"/>
              <a:t>Occurs in ~80% of moms</a:t>
            </a:r>
            <a:endParaRPr/>
          </a:p>
          <a:p>
            <a:pPr indent="-298450" lvl="1" marL="914400" rtl="0" algn="l">
              <a:spcBef>
                <a:spcPts val="0"/>
              </a:spcBef>
              <a:spcAft>
                <a:spcPts val="0"/>
              </a:spcAft>
              <a:buSzPts val="1100"/>
              <a:buChar char="○"/>
            </a:pPr>
            <a:r>
              <a:rPr lang="en"/>
              <a:t>Feeling sad/crying a lot, angry/moody, feeling overwhelmed</a:t>
            </a:r>
            <a:endParaRPr/>
          </a:p>
          <a:p>
            <a:pPr indent="-298450" lvl="1" marL="914400" rtl="0" algn="l">
              <a:spcBef>
                <a:spcPts val="0"/>
              </a:spcBef>
              <a:spcAft>
                <a:spcPts val="0"/>
              </a:spcAft>
              <a:buSzPts val="1100"/>
              <a:buChar char="○"/>
            </a:pPr>
            <a:r>
              <a:rPr lang="en"/>
              <a:t>Symptoms last up to 2 weeks after delivery </a:t>
            </a:r>
            <a:endParaRPr/>
          </a:p>
        </p:txBody>
      </p:sp>
      <p:pic>
        <p:nvPicPr>
          <p:cNvPr id="158" name="Google Shape;158;p17"/>
          <p:cNvPicPr preferRelativeResize="0"/>
          <p:nvPr/>
        </p:nvPicPr>
        <p:blipFill>
          <a:blip r:embed="rId3">
            <a:alphaModFix/>
          </a:blip>
          <a:stretch>
            <a:fillRect/>
          </a:stretch>
        </p:blipFill>
        <p:spPr>
          <a:xfrm>
            <a:off x="3095625" y="3173988"/>
            <a:ext cx="2952750" cy="1552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highlight>
                  <a:schemeClr val="dk1"/>
                </a:highlight>
              </a:rPr>
              <a:t>What are Perinatal Mood disorders?</a:t>
            </a:r>
            <a:endParaRPr/>
          </a:p>
        </p:txBody>
      </p:sp>
      <p:sp>
        <p:nvSpPr>
          <p:cNvPr id="164" name="Google Shape;164;p18"/>
          <p:cNvSpPr txBox="1"/>
          <p:nvPr>
            <p:ph idx="1" type="body"/>
          </p:nvPr>
        </p:nvSpPr>
        <p:spPr>
          <a:xfrm>
            <a:off x="305825" y="1406875"/>
            <a:ext cx="8118300" cy="3402900"/>
          </a:xfrm>
          <a:prstGeom prst="rect">
            <a:avLst/>
          </a:prstGeom>
        </p:spPr>
        <p:txBody>
          <a:bodyPr anchorCtr="0" anchor="t" bIns="91425" lIns="91425" spcFirstLastPara="1" rIns="91425" wrap="square" tIns="91425">
            <a:noAutofit/>
          </a:bodyPr>
          <a:lstStyle/>
          <a:p>
            <a:pPr indent="-317500" lvl="0" marL="457200" rtl="0" algn="l">
              <a:lnSpc>
                <a:spcPct val="95000"/>
              </a:lnSpc>
              <a:spcBef>
                <a:spcPts val="0"/>
              </a:spcBef>
              <a:spcAft>
                <a:spcPts val="0"/>
              </a:spcAft>
              <a:buSzPts val="1400"/>
              <a:buChar char="★"/>
            </a:pPr>
            <a:r>
              <a:rPr lang="en" sz="1400"/>
              <a:t>Depression and or Anxiety </a:t>
            </a:r>
            <a:endParaRPr sz="1400"/>
          </a:p>
          <a:p>
            <a:pPr indent="-317500" lvl="1" marL="914400" rtl="0" algn="l">
              <a:lnSpc>
                <a:spcPct val="95000"/>
              </a:lnSpc>
              <a:spcBef>
                <a:spcPts val="0"/>
              </a:spcBef>
              <a:spcAft>
                <a:spcPts val="0"/>
              </a:spcAft>
              <a:buSzPts val="1400"/>
              <a:buChar char="○"/>
            </a:pPr>
            <a:r>
              <a:rPr lang="en" sz="1400"/>
              <a:t>Occurs in ~20% of moms</a:t>
            </a:r>
            <a:endParaRPr sz="1400"/>
          </a:p>
          <a:p>
            <a:pPr indent="-317500" lvl="1" marL="914400" rtl="0" algn="l">
              <a:lnSpc>
                <a:spcPct val="95000"/>
              </a:lnSpc>
              <a:spcBef>
                <a:spcPts val="0"/>
              </a:spcBef>
              <a:spcAft>
                <a:spcPts val="0"/>
              </a:spcAft>
              <a:buSzPts val="1400"/>
              <a:buChar char="○"/>
            </a:pPr>
            <a:r>
              <a:rPr lang="en" sz="1400"/>
              <a:t>Symptoms occur during pregnancy or up to 12 months following delivery</a:t>
            </a:r>
            <a:endParaRPr sz="1400"/>
          </a:p>
          <a:p>
            <a:pPr indent="-317500" lvl="1" marL="914400" rtl="0" algn="l">
              <a:lnSpc>
                <a:spcPct val="95000"/>
              </a:lnSpc>
              <a:spcBef>
                <a:spcPts val="0"/>
              </a:spcBef>
              <a:spcAft>
                <a:spcPts val="0"/>
              </a:spcAft>
              <a:buSzPts val="1400"/>
              <a:buChar char="○"/>
            </a:pPr>
            <a:r>
              <a:rPr lang="en" sz="1400"/>
              <a:t>Typically in regards to, are not limited to: the delivery, attachment with the baby, parenting roles.</a:t>
            </a:r>
            <a:endParaRPr sz="1400"/>
          </a:p>
          <a:p>
            <a:pPr indent="-317500" lvl="1" marL="914400" rtl="0" algn="l">
              <a:lnSpc>
                <a:spcPct val="95000"/>
              </a:lnSpc>
              <a:spcBef>
                <a:spcPts val="0"/>
              </a:spcBef>
              <a:spcAft>
                <a:spcPts val="0"/>
              </a:spcAft>
              <a:buSzPts val="1400"/>
              <a:buChar char="○"/>
            </a:pPr>
            <a:r>
              <a:rPr lang="en" sz="1400"/>
              <a:t>Symptoms include:</a:t>
            </a:r>
            <a:endParaRPr sz="1400"/>
          </a:p>
          <a:p>
            <a:pPr indent="-317500" lvl="2" marL="1371600" rtl="0" algn="l">
              <a:lnSpc>
                <a:spcPct val="95000"/>
              </a:lnSpc>
              <a:spcBef>
                <a:spcPts val="0"/>
              </a:spcBef>
              <a:spcAft>
                <a:spcPts val="0"/>
              </a:spcAft>
              <a:buSzPts val="1400"/>
              <a:buChar char="■"/>
            </a:pPr>
            <a:r>
              <a:rPr lang="en" sz="1400"/>
              <a:t>Depression:</a:t>
            </a:r>
            <a:endParaRPr sz="1400"/>
          </a:p>
          <a:p>
            <a:pPr indent="-317500" lvl="3" marL="1828800" rtl="0" algn="l">
              <a:lnSpc>
                <a:spcPct val="95000"/>
              </a:lnSpc>
              <a:spcBef>
                <a:spcPts val="0"/>
              </a:spcBef>
              <a:spcAft>
                <a:spcPts val="0"/>
              </a:spcAft>
              <a:buSzPts val="1400"/>
              <a:buChar char="●"/>
            </a:pPr>
            <a:r>
              <a:rPr lang="en" sz="1400"/>
              <a:t>Withdrawn</a:t>
            </a:r>
            <a:endParaRPr sz="1400"/>
          </a:p>
          <a:p>
            <a:pPr indent="-317500" lvl="3" marL="1828800" rtl="0" algn="l">
              <a:lnSpc>
                <a:spcPct val="95000"/>
              </a:lnSpc>
              <a:spcBef>
                <a:spcPts val="0"/>
              </a:spcBef>
              <a:spcAft>
                <a:spcPts val="0"/>
              </a:spcAft>
              <a:buSzPts val="1400"/>
              <a:buChar char="●"/>
            </a:pPr>
            <a:r>
              <a:rPr lang="en" sz="1400"/>
              <a:t>Distant</a:t>
            </a:r>
            <a:endParaRPr sz="1400"/>
          </a:p>
          <a:p>
            <a:pPr indent="-317500" lvl="3" marL="1828800" rtl="0" algn="l">
              <a:lnSpc>
                <a:spcPct val="95000"/>
              </a:lnSpc>
              <a:spcBef>
                <a:spcPts val="0"/>
              </a:spcBef>
              <a:spcAft>
                <a:spcPts val="0"/>
              </a:spcAft>
              <a:buSzPts val="1400"/>
              <a:buChar char="●"/>
            </a:pPr>
            <a:r>
              <a:rPr lang="en" sz="1400"/>
              <a:t>Flat affect</a:t>
            </a:r>
            <a:endParaRPr sz="1400"/>
          </a:p>
          <a:p>
            <a:pPr indent="-317500" lvl="3" marL="1828800" rtl="0" algn="l">
              <a:lnSpc>
                <a:spcPct val="95000"/>
              </a:lnSpc>
              <a:spcBef>
                <a:spcPts val="0"/>
              </a:spcBef>
              <a:spcAft>
                <a:spcPts val="0"/>
              </a:spcAft>
              <a:buSzPts val="1400"/>
              <a:buChar char="●"/>
            </a:pPr>
            <a:r>
              <a:rPr lang="en" sz="1400"/>
              <a:t>Possible disinterest or lack of apparent bonding</a:t>
            </a:r>
            <a:endParaRPr sz="1400"/>
          </a:p>
          <a:p>
            <a:pPr indent="-317500" lvl="2" marL="1371600" rtl="0" algn="l">
              <a:lnSpc>
                <a:spcPct val="95000"/>
              </a:lnSpc>
              <a:spcBef>
                <a:spcPts val="0"/>
              </a:spcBef>
              <a:spcAft>
                <a:spcPts val="0"/>
              </a:spcAft>
              <a:buSzPts val="1400"/>
              <a:buChar char="■"/>
            </a:pPr>
            <a:r>
              <a:rPr lang="en" sz="1400"/>
              <a:t>Anxiety</a:t>
            </a:r>
            <a:endParaRPr sz="1400"/>
          </a:p>
          <a:p>
            <a:pPr indent="-317500" lvl="3" marL="1828800" rtl="0" algn="l">
              <a:lnSpc>
                <a:spcPct val="95000"/>
              </a:lnSpc>
              <a:spcBef>
                <a:spcPts val="0"/>
              </a:spcBef>
              <a:spcAft>
                <a:spcPts val="0"/>
              </a:spcAft>
              <a:buSzPts val="1400"/>
              <a:buChar char="●"/>
            </a:pPr>
            <a:r>
              <a:rPr lang="en" sz="1400"/>
              <a:t>Repetitive fears and questions</a:t>
            </a:r>
            <a:endParaRPr sz="1400"/>
          </a:p>
          <a:p>
            <a:pPr indent="-317500" lvl="3" marL="1828800" rtl="0" algn="l">
              <a:lnSpc>
                <a:spcPct val="95000"/>
              </a:lnSpc>
              <a:spcBef>
                <a:spcPts val="0"/>
              </a:spcBef>
              <a:spcAft>
                <a:spcPts val="0"/>
              </a:spcAft>
              <a:buSzPts val="1400"/>
              <a:buChar char="●"/>
            </a:pPr>
            <a:r>
              <a:rPr lang="en" sz="1400"/>
              <a:t>Overprotective</a:t>
            </a:r>
            <a:endParaRPr sz="1400"/>
          </a:p>
          <a:p>
            <a:pPr indent="-317500" lvl="3" marL="1828800" rtl="0" algn="l">
              <a:lnSpc>
                <a:spcPct val="95000"/>
              </a:lnSpc>
              <a:spcBef>
                <a:spcPts val="0"/>
              </a:spcBef>
              <a:spcAft>
                <a:spcPts val="0"/>
              </a:spcAft>
              <a:buSzPts val="1400"/>
              <a:buChar char="●"/>
            </a:pPr>
            <a:r>
              <a:rPr lang="en" sz="1400"/>
              <a:t>Appearing “too put together”</a:t>
            </a:r>
            <a:endParaRPr sz="1400"/>
          </a:p>
          <a:p>
            <a:pPr indent="-317500" lvl="3" marL="1828800" rtl="0" algn="l">
              <a:lnSpc>
                <a:spcPct val="95000"/>
              </a:lnSpc>
              <a:spcBef>
                <a:spcPts val="0"/>
              </a:spcBef>
              <a:spcAft>
                <a:spcPts val="0"/>
              </a:spcAft>
              <a:buSzPts val="1400"/>
              <a:buChar char="●"/>
            </a:pPr>
            <a:r>
              <a:rPr lang="en" sz="1400"/>
              <a:t>Exhibiting overwhelming fears</a:t>
            </a:r>
            <a:endParaRPr sz="1400"/>
          </a:p>
          <a:p>
            <a:pPr indent="-317500" lvl="0" marL="457200" rtl="0" algn="l">
              <a:lnSpc>
                <a:spcPct val="95000"/>
              </a:lnSpc>
              <a:spcBef>
                <a:spcPts val="0"/>
              </a:spcBef>
              <a:spcAft>
                <a:spcPts val="0"/>
              </a:spcAft>
              <a:buSzPts val="1400"/>
              <a:buChar char="★"/>
            </a:pPr>
            <a:r>
              <a:t/>
            </a:r>
            <a:endParaRPr sz="1400"/>
          </a:p>
          <a:p>
            <a:pPr indent="0" lvl="0" marL="0" rtl="0" algn="l">
              <a:lnSpc>
                <a:spcPct val="95000"/>
              </a:lnSpc>
              <a:spcBef>
                <a:spcPts val="1200"/>
              </a:spcBef>
              <a:spcAft>
                <a:spcPts val="1200"/>
              </a:spcAft>
              <a:buSzPts val="275"/>
              <a:buNone/>
            </a:pPr>
            <a:r>
              <a:t/>
            </a:r>
            <a:endParaRPr sz="525"/>
          </a:p>
        </p:txBody>
      </p:sp>
      <p:sp>
        <p:nvSpPr>
          <p:cNvPr id="165" name="Google Shape;165;p18"/>
          <p:cNvSpPr txBox="1"/>
          <p:nvPr/>
        </p:nvSpPr>
        <p:spPr>
          <a:xfrm>
            <a:off x="5537625" y="3343250"/>
            <a:ext cx="3053400" cy="1339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500" u="sng">
                <a:solidFill>
                  <a:schemeClr val="dk2"/>
                </a:solidFill>
                <a:latin typeface="Lobster"/>
                <a:ea typeface="Lobster"/>
                <a:cs typeface="Lobster"/>
                <a:sym typeface="Lobster"/>
              </a:rPr>
              <a:t>Other frequently used words for PMD</a:t>
            </a:r>
            <a:endParaRPr sz="1500" u="sng">
              <a:solidFill>
                <a:schemeClr val="dk2"/>
              </a:solidFill>
              <a:latin typeface="Lobster"/>
              <a:ea typeface="Lobster"/>
              <a:cs typeface="Lobster"/>
              <a:sym typeface="Lobster"/>
            </a:endParaRPr>
          </a:p>
          <a:p>
            <a:pPr indent="0" lvl="0" marL="0" rtl="0" algn="r">
              <a:spcBef>
                <a:spcPts val="0"/>
              </a:spcBef>
              <a:spcAft>
                <a:spcPts val="0"/>
              </a:spcAft>
              <a:buNone/>
            </a:pPr>
            <a:r>
              <a:rPr lang="en" sz="1500">
                <a:solidFill>
                  <a:schemeClr val="dk2"/>
                </a:solidFill>
                <a:latin typeface="Lobster"/>
                <a:ea typeface="Lobster"/>
                <a:cs typeface="Lobster"/>
                <a:sym typeface="Lobster"/>
              </a:rPr>
              <a:t>Postpartum Depression </a:t>
            </a:r>
            <a:endParaRPr sz="1500">
              <a:solidFill>
                <a:schemeClr val="dk2"/>
              </a:solidFill>
              <a:latin typeface="Lobster"/>
              <a:ea typeface="Lobster"/>
              <a:cs typeface="Lobster"/>
              <a:sym typeface="Lobster"/>
            </a:endParaRPr>
          </a:p>
          <a:p>
            <a:pPr indent="0" lvl="0" marL="0" rtl="0" algn="r">
              <a:spcBef>
                <a:spcPts val="0"/>
              </a:spcBef>
              <a:spcAft>
                <a:spcPts val="0"/>
              </a:spcAft>
              <a:buNone/>
            </a:pPr>
            <a:r>
              <a:rPr lang="en" sz="1500">
                <a:solidFill>
                  <a:schemeClr val="dk2"/>
                </a:solidFill>
                <a:latin typeface="Lobster"/>
                <a:ea typeface="Lobster"/>
                <a:cs typeface="Lobster"/>
                <a:sym typeface="Lobster"/>
              </a:rPr>
              <a:t>Maternal Depression</a:t>
            </a:r>
            <a:endParaRPr sz="1500">
              <a:solidFill>
                <a:schemeClr val="dk2"/>
              </a:solidFill>
              <a:latin typeface="Lobster"/>
              <a:ea typeface="Lobster"/>
              <a:cs typeface="Lobster"/>
              <a:sym typeface="Lobster"/>
            </a:endParaRPr>
          </a:p>
          <a:p>
            <a:pPr indent="0" lvl="0" marL="0" rtl="0" algn="r">
              <a:spcBef>
                <a:spcPts val="0"/>
              </a:spcBef>
              <a:spcAft>
                <a:spcPts val="0"/>
              </a:spcAft>
              <a:buNone/>
            </a:pPr>
            <a:r>
              <a:rPr lang="en" sz="1500">
                <a:solidFill>
                  <a:schemeClr val="dk2"/>
                </a:solidFill>
                <a:latin typeface="Lobster"/>
                <a:ea typeface="Lobster"/>
                <a:cs typeface="Lobster"/>
                <a:sym typeface="Lobster"/>
              </a:rPr>
              <a:t>Perinatal Depression </a:t>
            </a:r>
            <a:endParaRPr sz="1500">
              <a:solidFill>
                <a:schemeClr val="dk2"/>
              </a:solidFill>
              <a:latin typeface="Lobster"/>
              <a:ea typeface="Lobster"/>
              <a:cs typeface="Lobster"/>
              <a:sym typeface="Lobster"/>
            </a:endParaRPr>
          </a:p>
          <a:p>
            <a:pPr indent="0" lvl="0" marL="0" rtl="0" algn="r">
              <a:spcBef>
                <a:spcPts val="0"/>
              </a:spcBef>
              <a:spcAft>
                <a:spcPts val="0"/>
              </a:spcAft>
              <a:buNone/>
            </a:pPr>
            <a:r>
              <a:rPr lang="en" sz="1500">
                <a:solidFill>
                  <a:schemeClr val="dk2"/>
                </a:solidFill>
                <a:latin typeface="Lobster"/>
                <a:ea typeface="Lobster"/>
                <a:cs typeface="Lobster"/>
                <a:sym typeface="Lobster"/>
              </a:rPr>
              <a:t>Postpartum regret</a:t>
            </a:r>
            <a:endParaRPr>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are Perinatal Mood Disorders?</a:t>
            </a:r>
            <a:endParaRPr/>
          </a:p>
        </p:txBody>
      </p:sp>
      <p:sp>
        <p:nvSpPr>
          <p:cNvPr id="171" name="Google Shape;171;p19"/>
          <p:cNvSpPr txBox="1"/>
          <p:nvPr>
            <p:ph idx="1" type="body"/>
          </p:nvPr>
        </p:nvSpPr>
        <p:spPr>
          <a:xfrm>
            <a:off x="819150" y="1601475"/>
            <a:ext cx="7505700" cy="2448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Calibri"/>
              <a:buChar char="★"/>
            </a:pPr>
            <a:r>
              <a:rPr lang="en" sz="1400">
                <a:solidFill>
                  <a:srgbClr val="666666"/>
                </a:solidFill>
              </a:rPr>
              <a:t>Psychosis</a:t>
            </a:r>
            <a:endParaRPr sz="1400">
              <a:solidFill>
                <a:srgbClr val="666666"/>
              </a:solidFill>
            </a:endParaRPr>
          </a:p>
          <a:p>
            <a:pPr indent="-317500" lvl="1" marL="914400" rtl="0" algn="l">
              <a:spcBef>
                <a:spcPts val="0"/>
              </a:spcBef>
              <a:spcAft>
                <a:spcPts val="0"/>
              </a:spcAft>
              <a:buClr>
                <a:srgbClr val="666666"/>
              </a:buClr>
              <a:buSzPts val="1400"/>
              <a:buFont typeface="Calibri"/>
              <a:buChar char="○"/>
            </a:pPr>
            <a:r>
              <a:rPr lang="en" sz="1400">
                <a:solidFill>
                  <a:srgbClr val="666666"/>
                </a:solidFill>
              </a:rPr>
              <a:t>Occurs in ~ .1- .2% of moms</a:t>
            </a:r>
            <a:endParaRPr sz="1400">
              <a:solidFill>
                <a:srgbClr val="666666"/>
              </a:solidFill>
            </a:endParaRPr>
          </a:p>
          <a:p>
            <a:pPr indent="-317500" lvl="1" marL="914400" rtl="0" algn="l">
              <a:spcBef>
                <a:spcPts val="0"/>
              </a:spcBef>
              <a:spcAft>
                <a:spcPts val="0"/>
              </a:spcAft>
              <a:buClr>
                <a:srgbClr val="666666"/>
              </a:buClr>
              <a:buSzPts val="1400"/>
              <a:buFont typeface="Calibri"/>
              <a:buChar char="○"/>
            </a:pPr>
            <a:r>
              <a:rPr lang="en" sz="1400">
                <a:solidFill>
                  <a:srgbClr val="666666"/>
                </a:solidFill>
              </a:rPr>
              <a:t>Symptoms are sudden and occur within the first 2 weeks of delivery</a:t>
            </a:r>
            <a:endParaRPr sz="1400">
              <a:solidFill>
                <a:srgbClr val="666666"/>
              </a:solidFill>
            </a:endParaRPr>
          </a:p>
          <a:p>
            <a:pPr indent="-317500" lvl="2" marL="1371600" rtl="0" algn="l">
              <a:spcBef>
                <a:spcPts val="0"/>
              </a:spcBef>
              <a:spcAft>
                <a:spcPts val="0"/>
              </a:spcAft>
              <a:buClr>
                <a:srgbClr val="666666"/>
              </a:buClr>
              <a:buSzPts val="1400"/>
              <a:buFont typeface="Calibri"/>
              <a:buChar char="■"/>
            </a:pPr>
            <a:r>
              <a:rPr lang="en" sz="1400">
                <a:solidFill>
                  <a:srgbClr val="666666"/>
                </a:solidFill>
              </a:rPr>
              <a:t>Delusions/strange beliefs</a:t>
            </a:r>
            <a:endParaRPr sz="1400">
              <a:solidFill>
                <a:srgbClr val="666666"/>
              </a:solidFill>
            </a:endParaRPr>
          </a:p>
          <a:p>
            <a:pPr indent="-317500" lvl="2" marL="1371600" rtl="0" algn="l">
              <a:spcBef>
                <a:spcPts val="0"/>
              </a:spcBef>
              <a:spcAft>
                <a:spcPts val="0"/>
              </a:spcAft>
              <a:buClr>
                <a:srgbClr val="666666"/>
              </a:buClr>
              <a:buSzPts val="1400"/>
              <a:buFont typeface="Calibri"/>
              <a:buChar char="■"/>
            </a:pPr>
            <a:r>
              <a:rPr lang="en" sz="1400">
                <a:solidFill>
                  <a:srgbClr val="666666"/>
                </a:solidFill>
              </a:rPr>
              <a:t>Hallucinations</a:t>
            </a:r>
            <a:endParaRPr sz="1400">
              <a:solidFill>
                <a:srgbClr val="666666"/>
              </a:solidFill>
            </a:endParaRPr>
          </a:p>
          <a:p>
            <a:pPr indent="-317500" lvl="2" marL="1371600" rtl="0" algn="l">
              <a:spcBef>
                <a:spcPts val="0"/>
              </a:spcBef>
              <a:spcAft>
                <a:spcPts val="0"/>
              </a:spcAft>
              <a:buClr>
                <a:srgbClr val="666666"/>
              </a:buClr>
              <a:buSzPts val="1400"/>
              <a:buFont typeface="Calibri"/>
              <a:buChar char="■"/>
            </a:pPr>
            <a:r>
              <a:rPr lang="en" sz="1400">
                <a:solidFill>
                  <a:srgbClr val="666666"/>
                </a:solidFill>
              </a:rPr>
              <a:t>Extreme irritation</a:t>
            </a:r>
            <a:endParaRPr sz="1400">
              <a:solidFill>
                <a:srgbClr val="666666"/>
              </a:solidFill>
            </a:endParaRPr>
          </a:p>
          <a:p>
            <a:pPr indent="-317500" lvl="2" marL="1371600" rtl="0" algn="l">
              <a:spcBef>
                <a:spcPts val="0"/>
              </a:spcBef>
              <a:spcAft>
                <a:spcPts val="0"/>
              </a:spcAft>
              <a:buClr>
                <a:srgbClr val="666666"/>
              </a:buClr>
              <a:buSzPts val="1400"/>
              <a:buFont typeface="Calibri"/>
              <a:buChar char="■"/>
            </a:pPr>
            <a:r>
              <a:rPr lang="en" sz="1400">
                <a:solidFill>
                  <a:srgbClr val="666666"/>
                </a:solidFill>
              </a:rPr>
              <a:t>Hyperactivity</a:t>
            </a:r>
            <a:endParaRPr sz="1400">
              <a:solidFill>
                <a:srgbClr val="666666"/>
              </a:solidFill>
            </a:endParaRPr>
          </a:p>
          <a:p>
            <a:pPr indent="-317500" lvl="2" marL="1371600" rtl="0" algn="l">
              <a:spcBef>
                <a:spcPts val="0"/>
              </a:spcBef>
              <a:spcAft>
                <a:spcPts val="0"/>
              </a:spcAft>
              <a:buClr>
                <a:srgbClr val="666666"/>
              </a:buClr>
              <a:buSzPts val="1400"/>
              <a:buFont typeface="Calibri"/>
              <a:buChar char="■"/>
            </a:pPr>
            <a:r>
              <a:rPr lang="en" sz="1400">
                <a:solidFill>
                  <a:srgbClr val="666666"/>
                </a:solidFill>
              </a:rPr>
              <a:t>Decreased need for or inability to sleep</a:t>
            </a:r>
            <a:endParaRPr sz="1400">
              <a:solidFill>
                <a:srgbClr val="666666"/>
              </a:solidFill>
            </a:endParaRPr>
          </a:p>
          <a:p>
            <a:pPr indent="-317500" lvl="2" marL="1371600" rtl="0" algn="l">
              <a:spcBef>
                <a:spcPts val="0"/>
              </a:spcBef>
              <a:spcAft>
                <a:spcPts val="0"/>
              </a:spcAft>
              <a:buClr>
                <a:srgbClr val="666666"/>
              </a:buClr>
              <a:buSzPts val="1400"/>
              <a:buFont typeface="Calibri"/>
              <a:buChar char="■"/>
            </a:pPr>
            <a:r>
              <a:rPr lang="en" sz="1400">
                <a:solidFill>
                  <a:srgbClr val="666666"/>
                </a:solidFill>
              </a:rPr>
              <a:t>Paranoia</a:t>
            </a:r>
            <a:endParaRPr sz="1600">
              <a:solidFill>
                <a:srgbClr val="666666"/>
              </a:solidFill>
            </a:endParaRPr>
          </a:p>
          <a:p>
            <a:pPr indent="-317500" lvl="2" marL="1371600" rtl="0" algn="l">
              <a:spcBef>
                <a:spcPts val="0"/>
              </a:spcBef>
              <a:spcAft>
                <a:spcPts val="0"/>
              </a:spcAft>
              <a:buClr>
                <a:srgbClr val="666666"/>
              </a:buClr>
              <a:buSzPts val="1400"/>
              <a:buFont typeface="Calibri"/>
              <a:buChar char="■"/>
            </a:pPr>
            <a:r>
              <a:rPr lang="en" sz="1400">
                <a:solidFill>
                  <a:srgbClr val="666666"/>
                </a:solidFill>
              </a:rPr>
              <a:t>Rapid mood swings</a:t>
            </a:r>
            <a:endParaRPr sz="1400">
              <a:solidFill>
                <a:srgbClr val="666666"/>
              </a:solidFill>
            </a:endParaRPr>
          </a:p>
          <a:p>
            <a:pPr indent="-317500" lvl="2" marL="1371600" rtl="0" algn="l">
              <a:spcBef>
                <a:spcPts val="0"/>
              </a:spcBef>
              <a:spcAft>
                <a:spcPts val="0"/>
              </a:spcAft>
              <a:buClr>
                <a:srgbClr val="666666"/>
              </a:buClr>
              <a:buSzPts val="1400"/>
              <a:buFont typeface="Calibri"/>
              <a:buChar char="■"/>
            </a:pPr>
            <a:r>
              <a:rPr lang="en" sz="1400">
                <a:solidFill>
                  <a:srgbClr val="666666"/>
                </a:solidFill>
              </a:rPr>
              <a:t>Difficulty communicating at times</a:t>
            </a:r>
            <a:endParaRPr sz="1400">
              <a:solidFill>
                <a:srgbClr val="666666"/>
              </a:solidFill>
            </a:endParaRPr>
          </a:p>
          <a:p>
            <a:pPr indent="0" lvl="0" marL="0" rtl="0" algn="l">
              <a:spcBef>
                <a:spcPts val="1200"/>
              </a:spcBef>
              <a:spcAft>
                <a:spcPts val="1200"/>
              </a:spcAft>
              <a:buNone/>
            </a:pPr>
            <a:r>
              <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Risk Factors for PMD</a:t>
            </a:r>
            <a:endParaRPr/>
          </a:p>
        </p:txBody>
      </p:sp>
      <p:sp>
        <p:nvSpPr>
          <p:cNvPr id="177" name="Google Shape;177;p2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fontScale="85000" lnSpcReduction="20000"/>
          </a:bodyPr>
          <a:lstStyle/>
          <a:p>
            <a:pPr indent="-332105" lvl="0" marL="457200" rtl="0" algn="l">
              <a:spcBef>
                <a:spcPts val="0"/>
              </a:spcBef>
              <a:spcAft>
                <a:spcPts val="0"/>
              </a:spcAft>
              <a:buClr>
                <a:srgbClr val="666666"/>
              </a:buClr>
              <a:buSzPct val="100000"/>
              <a:buFont typeface="Calibri"/>
              <a:buChar char="★"/>
            </a:pPr>
            <a:r>
              <a:rPr lang="en" sz="1917">
                <a:solidFill>
                  <a:srgbClr val="666666"/>
                </a:solidFill>
              </a:rPr>
              <a:t>Previous PMD</a:t>
            </a:r>
            <a:endParaRPr sz="1917">
              <a:solidFill>
                <a:srgbClr val="666666"/>
              </a:solidFill>
            </a:endParaRPr>
          </a:p>
          <a:p>
            <a:pPr indent="-332105" lvl="0" marL="457200" rtl="0" algn="l">
              <a:spcBef>
                <a:spcPts val="0"/>
              </a:spcBef>
              <a:spcAft>
                <a:spcPts val="0"/>
              </a:spcAft>
              <a:buClr>
                <a:srgbClr val="666666"/>
              </a:buClr>
              <a:buSzPct val="100000"/>
              <a:buFont typeface="Calibri"/>
              <a:buChar char="★"/>
            </a:pPr>
            <a:r>
              <a:rPr lang="en" sz="1917">
                <a:solidFill>
                  <a:srgbClr val="666666"/>
                </a:solidFill>
              </a:rPr>
              <a:t>Hormones- breastfeeding, weaning, etc.</a:t>
            </a:r>
            <a:endParaRPr sz="1917">
              <a:solidFill>
                <a:srgbClr val="666666"/>
              </a:solidFill>
            </a:endParaRPr>
          </a:p>
          <a:p>
            <a:pPr indent="-332105" lvl="0" marL="457200" rtl="0" algn="l">
              <a:spcBef>
                <a:spcPts val="0"/>
              </a:spcBef>
              <a:spcAft>
                <a:spcPts val="0"/>
              </a:spcAft>
              <a:buClr>
                <a:srgbClr val="666666"/>
              </a:buClr>
              <a:buSzPct val="100000"/>
              <a:buFont typeface="Calibri"/>
              <a:buChar char="★"/>
            </a:pPr>
            <a:r>
              <a:rPr lang="en" sz="1917">
                <a:solidFill>
                  <a:srgbClr val="666666"/>
                </a:solidFill>
              </a:rPr>
              <a:t>Past trauma or mental health disorders</a:t>
            </a:r>
            <a:endParaRPr sz="1917">
              <a:solidFill>
                <a:srgbClr val="666666"/>
              </a:solidFill>
            </a:endParaRPr>
          </a:p>
          <a:p>
            <a:pPr indent="-332105" lvl="0" marL="457200" rtl="0" algn="l">
              <a:spcBef>
                <a:spcPts val="0"/>
              </a:spcBef>
              <a:spcAft>
                <a:spcPts val="0"/>
              </a:spcAft>
              <a:buClr>
                <a:srgbClr val="666666"/>
              </a:buClr>
              <a:buSzPct val="100000"/>
              <a:buFont typeface="Calibri"/>
              <a:buChar char="★"/>
            </a:pPr>
            <a:r>
              <a:rPr lang="en" sz="1917">
                <a:solidFill>
                  <a:srgbClr val="666666"/>
                </a:solidFill>
              </a:rPr>
              <a:t>Difficult delivery or feeding experience</a:t>
            </a:r>
            <a:endParaRPr sz="1917">
              <a:solidFill>
                <a:srgbClr val="666666"/>
              </a:solidFill>
            </a:endParaRPr>
          </a:p>
          <a:p>
            <a:pPr indent="-332105" lvl="0" marL="457200" rtl="0" algn="l">
              <a:spcBef>
                <a:spcPts val="0"/>
              </a:spcBef>
              <a:spcAft>
                <a:spcPts val="0"/>
              </a:spcAft>
              <a:buClr>
                <a:srgbClr val="666666"/>
              </a:buClr>
              <a:buSzPct val="100000"/>
              <a:buFont typeface="Calibri"/>
              <a:buChar char="★"/>
            </a:pPr>
            <a:r>
              <a:rPr lang="en" sz="1917">
                <a:solidFill>
                  <a:srgbClr val="666666"/>
                </a:solidFill>
              </a:rPr>
              <a:t>Low social support</a:t>
            </a:r>
            <a:endParaRPr sz="1917">
              <a:solidFill>
                <a:srgbClr val="666666"/>
              </a:solidFill>
            </a:endParaRPr>
          </a:p>
          <a:p>
            <a:pPr indent="-332105" lvl="0" marL="457200" rtl="0" algn="l">
              <a:spcBef>
                <a:spcPts val="0"/>
              </a:spcBef>
              <a:spcAft>
                <a:spcPts val="0"/>
              </a:spcAft>
              <a:buClr>
                <a:srgbClr val="666666"/>
              </a:buClr>
              <a:buSzPct val="100000"/>
              <a:buFont typeface="Calibri"/>
              <a:buChar char="★"/>
            </a:pPr>
            <a:r>
              <a:rPr lang="en" sz="1917">
                <a:solidFill>
                  <a:srgbClr val="666666"/>
                </a:solidFill>
              </a:rPr>
              <a:t>Lack of resources</a:t>
            </a:r>
            <a:endParaRPr sz="1917">
              <a:solidFill>
                <a:srgbClr val="666666"/>
              </a:solidFill>
            </a:endParaRPr>
          </a:p>
          <a:p>
            <a:pPr indent="-332105" lvl="0" marL="457200" rtl="0" algn="l">
              <a:spcBef>
                <a:spcPts val="0"/>
              </a:spcBef>
              <a:spcAft>
                <a:spcPts val="0"/>
              </a:spcAft>
              <a:buClr>
                <a:srgbClr val="666666"/>
              </a:buClr>
              <a:buSzPct val="100000"/>
              <a:buFont typeface="Calibri"/>
              <a:buChar char="★"/>
            </a:pPr>
            <a:r>
              <a:rPr lang="en" sz="1917">
                <a:solidFill>
                  <a:srgbClr val="666666"/>
                </a:solidFill>
              </a:rPr>
              <a:t>Under age of 18</a:t>
            </a:r>
            <a:endParaRPr sz="1917">
              <a:solidFill>
                <a:srgbClr val="666666"/>
              </a:solidFill>
            </a:endParaRPr>
          </a:p>
          <a:p>
            <a:pPr indent="-332105" lvl="0" marL="457200" rtl="0" algn="l">
              <a:spcBef>
                <a:spcPts val="0"/>
              </a:spcBef>
              <a:spcAft>
                <a:spcPts val="0"/>
              </a:spcAft>
              <a:buClr>
                <a:srgbClr val="666666"/>
              </a:buClr>
              <a:buSzPct val="100000"/>
              <a:buFont typeface="Calibri"/>
              <a:buChar char="★"/>
            </a:pPr>
            <a:r>
              <a:rPr lang="en" sz="1917">
                <a:solidFill>
                  <a:srgbClr val="666666"/>
                </a:solidFill>
              </a:rPr>
              <a:t>Unknown </a:t>
            </a:r>
            <a:endParaRPr sz="1917">
              <a:solidFill>
                <a:srgbClr val="666666"/>
              </a:solidFill>
            </a:endParaRPr>
          </a:p>
          <a:p>
            <a:pPr indent="0" lvl="0" marL="0" rtl="0" algn="l">
              <a:spcBef>
                <a:spcPts val="1200"/>
              </a:spcBef>
              <a:spcAft>
                <a:spcPts val="1200"/>
              </a:spcAft>
              <a:buNone/>
            </a:pPr>
            <a:r>
              <a:t/>
            </a:r>
            <a:endParaRPr sz="1400">
              <a:solidFill>
                <a:srgbClr val="666666"/>
              </a:solidFill>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819150" y="5328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highlight>
                  <a:schemeClr val="dk1"/>
                </a:highlight>
              </a:rPr>
              <a:t>Impacts of PMD	</a:t>
            </a:r>
            <a:endParaRPr>
              <a:highlight>
                <a:schemeClr val="dk1"/>
              </a:highlight>
            </a:endParaRPr>
          </a:p>
        </p:txBody>
      </p:sp>
      <p:sp>
        <p:nvSpPr>
          <p:cNvPr id="183" name="Google Shape;183;p21"/>
          <p:cNvSpPr txBox="1"/>
          <p:nvPr>
            <p:ph idx="1" type="body"/>
          </p:nvPr>
        </p:nvSpPr>
        <p:spPr>
          <a:xfrm>
            <a:off x="819150" y="1209425"/>
            <a:ext cx="7505700" cy="3229500"/>
          </a:xfrm>
          <a:prstGeom prst="rect">
            <a:avLst/>
          </a:prstGeom>
        </p:spPr>
        <p:txBody>
          <a:bodyPr anchorCtr="0" anchor="t" bIns="91425" lIns="91425" spcFirstLastPara="1" rIns="91425" wrap="square" tIns="91425">
            <a:noAutofit/>
          </a:bodyPr>
          <a:lstStyle/>
          <a:p>
            <a:pPr indent="-317658" lvl="0" marL="457200" rtl="0" algn="l">
              <a:lnSpc>
                <a:spcPct val="95000"/>
              </a:lnSpc>
              <a:spcBef>
                <a:spcPts val="0"/>
              </a:spcBef>
              <a:spcAft>
                <a:spcPts val="0"/>
              </a:spcAft>
              <a:buSzPts val="1403"/>
              <a:buChar char="★"/>
            </a:pPr>
            <a:r>
              <a:rPr lang="en" sz="1402"/>
              <a:t>Pregnancy </a:t>
            </a:r>
            <a:endParaRPr sz="1402"/>
          </a:p>
          <a:p>
            <a:pPr indent="-305911" lvl="1" marL="914400" rtl="0" algn="l">
              <a:lnSpc>
                <a:spcPct val="95000"/>
              </a:lnSpc>
              <a:spcBef>
                <a:spcPts val="0"/>
              </a:spcBef>
              <a:spcAft>
                <a:spcPts val="0"/>
              </a:spcAft>
              <a:buSzPts val="1218"/>
              <a:buChar char="○"/>
            </a:pPr>
            <a:r>
              <a:rPr lang="en" sz="1217"/>
              <a:t>Difficulty attaching </a:t>
            </a:r>
            <a:endParaRPr sz="1217"/>
          </a:p>
          <a:p>
            <a:pPr indent="-305911" lvl="1" marL="914400" rtl="0" algn="l">
              <a:lnSpc>
                <a:spcPct val="95000"/>
              </a:lnSpc>
              <a:spcBef>
                <a:spcPts val="0"/>
              </a:spcBef>
              <a:spcAft>
                <a:spcPts val="0"/>
              </a:spcAft>
              <a:buSzPts val="1218"/>
              <a:buChar char="○"/>
            </a:pPr>
            <a:r>
              <a:rPr lang="en" sz="1217"/>
              <a:t>Inadequate prenatal care</a:t>
            </a:r>
            <a:endParaRPr sz="1217"/>
          </a:p>
          <a:p>
            <a:pPr indent="-305911" lvl="1" marL="914400" rtl="0" algn="l">
              <a:lnSpc>
                <a:spcPct val="95000"/>
              </a:lnSpc>
              <a:spcBef>
                <a:spcPts val="0"/>
              </a:spcBef>
              <a:spcAft>
                <a:spcPts val="0"/>
              </a:spcAft>
              <a:buSzPts val="1218"/>
              <a:buChar char="○"/>
            </a:pPr>
            <a:r>
              <a:rPr lang="en" sz="1217"/>
              <a:t>Poor nutrition</a:t>
            </a:r>
            <a:endParaRPr sz="1217"/>
          </a:p>
          <a:p>
            <a:pPr indent="-305911" lvl="1" marL="914400" rtl="0" algn="l">
              <a:lnSpc>
                <a:spcPct val="95000"/>
              </a:lnSpc>
              <a:spcBef>
                <a:spcPts val="0"/>
              </a:spcBef>
              <a:spcAft>
                <a:spcPts val="0"/>
              </a:spcAft>
              <a:buSzPts val="1218"/>
              <a:buChar char="○"/>
            </a:pPr>
            <a:r>
              <a:rPr lang="en" sz="1217"/>
              <a:t>Risk of substance abuse</a:t>
            </a:r>
            <a:endParaRPr sz="1217"/>
          </a:p>
          <a:p>
            <a:pPr indent="-305911" lvl="1" marL="914400" rtl="0" algn="l">
              <a:lnSpc>
                <a:spcPct val="95000"/>
              </a:lnSpc>
              <a:spcBef>
                <a:spcPts val="0"/>
              </a:spcBef>
              <a:spcAft>
                <a:spcPts val="0"/>
              </a:spcAft>
              <a:buSzPts val="1218"/>
              <a:buChar char="○"/>
            </a:pPr>
            <a:r>
              <a:rPr lang="en" sz="1217"/>
              <a:t>Fear and anxiety</a:t>
            </a:r>
            <a:endParaRPr sz="1217"/>
          </a:p>
          <a:p>
            <a:pPr indent="-305911" lvl="1" marL="914400" rtl="0" algn="l">
              <a:lnSpc>
                <a:spcPct val="95000"/>
              </a:lnSpc>
              <a:spcBef>
                <a:spcPts val="0"/>
              </a:spcBef>
              <a:spcAft>
                <a:spcPts val="0"/>
              </a:spcAft>
              <a:buSzPts val="1218"/>
              <a:buChar char="○"/>
            </a:pPr>
            <a:r>
              <a:rPr lang="en" sz="1217"/>
              <a:t>Unrealistic expectations</a:t>
            </a:r>
            <a:endParaRPr sz="1217"/>
          </a:p>
          <a:p>
            <a:pPr indent="0" lvl="0" marL="0" rtl="0" algn="l">
              <a:lnSpc>
                <a:spcPct val="95000"/>
              </a:lnSpc>
              <a:spcBef>
                <a:spcPts val="1200"/>
              </a:spcBef>
              <a:spcAft>
                <a:spcPts val="0"/>
              </a:spcAft>
              <a:buSzPts val="1018"/>
              <a:buNone/>
            </a:pPr>
            <a:r>
              <a:t/>
            </a:r>
            <a:endParaRPr sz="1302"/>
          </a:p>
          <a:p>
            <a:pPr indent="0" lvl="0" marL="0" rtl="0" algn="l">
              <a:lnSpc>
                <a:spcPct val="95000"/>
              </a:lnSpc>
              <a:spcBef>
                <a:spcPts val="1200"/>
              </a:spcBef>
              <a:spcAft>
                <a:spcPts val="0"/>
              </a:spcAft>
              <a:buSzPts val="1018"/>
              <a:buNone/>
            </a:pPr>
            <a:r>
              <a:t/>
            </a:r>
            <a:endParaRPr sz="1302"/>
          </a:p>
          <a:p>
            <a:pPr indent="-317658" lvl="0" marL="457200" rtl="0" algn="l">
              <a:lnSpc>
                <a:spcPct val="95000"/>
              </a:lnSpc>
              <a:spcBef>
                <a:spcPts val="1200"/>
              </a:spcBef>
              <a:spcAft>
                <a:spcPts val="0"/>
              </a:spcAft>
              <a:buSzPts val="1403"/>
              <a:buChar char="★"/>
            </a:pPr>
            <a:r>
              <a:rPr lang="en" sz="1402"/>
              <a:t>Delivery</a:t>
            </a:r>
            <a:endParaRPr sz="1402"/>
          </a:p>
          <a:p>
            <a:pPr indent="-305911" lvl="1" marL="914400" rtl="0" algn="l">
              <a:lnSpc>
                <a:spcPct val="95000"/>
              </a:lnSpc>
              <a:spcBef>
                <a:spcPts val="0"/>
              </a:spcBef>
              <a:spcAft>
                <a:spcPts val="0"/>
              </a:spcAft>
              <a:buSzPts val="1218"/>
              <a:buChar char="○"/>
            </a:pPr>
            <a:r>
              <a:rPr lang="en" sz="1217"/>
              <a:t>Premature labor</a:t>
            </a:r>
            <a:endParaRPr sz="1217"/>
          </a:p>
          <a:p>
            <a:pPr indent="-305911" lvl="1" marL="914400" rtl="0" algn="l">
              <a:lnSpc>
                <a:spcPct val="95000"/>
              </a:lnSpc>
              <a:spcBef>
                <a:spcPts val="0"/>
              </a:spcBef>
              <a:spcAft>
                <a:spcPts val="0"/>
              </a:spcAft>
              <a:buSzPts val="1218"/>
              <a:buChar char="○"/>
            </a:pPr>
            <a:r>
              <a:rPr lang="en" sz="1217"/>
              <a:t>Low birth weight</a:t>
            </a:r>
            <a:endParaRPr sz="1217"/>
          </a:p>
          <a:p>
            <a:pPr indent="-305911" lvl="1" marL="914400" rtl="0" algn="l">
              <a:lnSpc>
                <a:spcPct val="95000"/>
              </a:lnSpc>
              <a:spcBef>
                <a:spcPts val="0"/>
              </a:spcBef>
              <a:spcAft>
                <a:spcPts val="0"/>
              </a:spcAft>
              <a:buSzPts val="1218"/>
              <a:buChar char="○"/>
            </a:pPr>
            <a:r>
              <a:rPr lang="en" sz="1217"/>
              <a:t>Maternal hypertension</a:t>
            </a:r>
            <a:endParaRPr sz="1217"/>
          </a:p>
          <a:p>
            <a:pPr indent="-305911" lvl="1" marL="914400" rtl="0" algn="l">
              <a:lnSpc>
                <a:spcPct val="95000"/>
              </a:lnSpc>
              <a:spcBef>
                <a:spcPts val="0"/>
              </a:spcBef>
              <a:spcAft>
                <a:spcPts val="0"/>
              </a:spcAft>
              <a:buSzPts val="1218"/>
              <a:buChar char="○"/>
            </a:pPr>
            <a:r>
              <a:rPr lang="en" sz="1217"/>
              <a:t>increased rates of miscarriage</a:t>
            </a:r>
            <a:endParaRPr sz="1217"/>
          </a:p>
        </p:txBody>
      </p:sp>
      <p:pic>
        <p:nvPicPr>
          <p:cNvPr id="184" name="Google Shape;184;p21"/>
          <p:cNvPicPr preferRelativeResize="0"/>
          <p:nvPr/>
        </p:nvPicPr>
        <p:blipFill>
          <a:blip r:embed="rId3">
            <a:alphaModFix/>
          </a:blip>
          <a:stretch>
            <a:fillRect/>
          </a:stretch>
        </p:blipFill>
        <p:spPr>
          <a:xfrm>
            <a:off x="5946213" y="1274575"/>
            <a:ext cx="2886075" cy="1581150"/>
          </a:xfrm>
          <a:prstGeom prst="rect">
            <a:avLst/>
          </a:prstGeom>
          <a:noFill/>
          <a:ln>
            <a:noFill/>
          </a:ln>
        </p:spPr>
      </p:pic>
      <p:pic>
        <p:nvPicPr>
          <p:cNvPr id="185" name="Google Shape;185;p21"/>
          <p:cNvPicPr preferRelativeResize="0"/>
          <p:nvPr/>
        </p:nvPicPr>
        <p:blipFill>
          <a:blip r:embed="rId4">
            <a:alphaModFix/>
          </a:blip>
          <a:stretch>
            <a:fillRect/>
          </a:stretch>
        </p:blipFill>
        <p:spPr>
          <a:xfrm>
            <a:off x="5946225" y="3057450"/>
            <a:ext cx="2886075" cy="174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