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9"/>
  </p:notesMasterIdLst>
  <p:sldIdLst>
    <p:sldId id="386" r:id="rId3"/>
    <p:sldId id="387" r:id="rId4"/>
    <p:sldId id="373" r:id="rId5"/>
    <p:sldId id="290" r:id="rId6"/>
    <p:sldId id="283" r:id="rId7"/>
    <p:sldId id="382" r:id="rId8"/>
    <p:sldId id="281" r:id="rId9"/>
    <p:sldId id="358" r:id="rId10"/>
    <p:sldId id="284" r:id="rId11"/>
    <p:sldId id="355" r:id="rId12"/>
    <p:sldId id="340" r:id="rId13"/>
    <p:sldId id="354" r:id="rId14"/>
    <p:sldId id="267" r:id="rId15"/>
    <p:sldId id="388" r:id="rId16"/>
    <p:sldId id="359" r:id="rId17"/>
    <p:sldId id="334" r:id="rId18"/>
    <p:sldId id="346" r:id="rId19"/>
    <p:sldId id="341" r:id="rId20"/>
    <p:sldId id="297" r:id="rId21"/>
    <p:sldId id="345" r:id="rId22"/>
    <p:sldId id="372" r:id="rId23"/>
    <p:sldId id="360" r:id="rId24"/>
    <p:sldId id="299" r:id="rId25"/>
    <p:sldId id="291" r:id="rId26"/>
    <p:sldId id="257" r:id="rId27"/>
    <p:sldId id="293" r:id="rId28"/>
    <p:sldId id="385" r:id="rId29"/>
    <p:sldId id="362" r:id="rId30"/>
    <p:sldId id="363" r:id="rId31"/>
    <p:sldId id="301" r:id="rId32"/>
    <p:sldId id="335" r:id="rId33"/>
    <p:sldId id="379" r:id="rId34"/>
    <p:sldId id="351" r:id="rId35"/>
    <p:sldId id="319" r:id="rId36"/>
    <p:sldId id="353" r:id="rId37"/>
    <p:sldId id="344" r:id="rId38"/>
    <p:sldId id="381" r:id="rId39"/>
    <p:sldId id="338" r:id="rId40"/>
    <p:sldId id="383" r:id="rId41"/>
    <p:sldId id="384" r:id="rId42"/>
    <p:sldId id="380" r:id="rId43"/>
    <p:sldId id="309" r:id="rId44"/>
    <p:sldId id="278" r:id="rId45"/>
    <p:sldId id="337" r:id="rId46"/>
    <p:sldId id="271" r:id="rId47"/>
    <p:sldId id="272" r:id="rId48"/>
  </p:sldIdLst>
  <p:sldSz cx="9144000" cy="6858000" type="screen4x3"/>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02" autoAdjust="0"/>
    <p:restoredTop sz="87845" autoAdjust="0"/>
  </p:normalViewPr>
  <p:slideViewPr>
    <p:cSldViewPr snapToGrid="0">
      <p:cViewPr varScale="1">
        <p:scale>
          <a:sx n="90" d="100"/>
          <a:sy n="90" d="100"/>
        </p:scale>
        <p:origin x="1494" y="90"/>
      </p:cViewPr>
      <p:guideLst/>
    </p:cSldViewPr>
  </p:slid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9F924B3F-1486-403E-833F-70778AFC5BB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C56D162-9892-4B06-8953-9ED71CD6403C}">
      <dgm:prSet/>
      <dgm:spPr/>
      <dgm:t>
        <a:bodyPr/>
        <a:lstStyle/>
        <a:p>
          <a:r>
            <a:rPr lang="en-US" dirty="0"/>
            <a:t>ONLY 35% of these children were referred to Birth to Three  (549 referrals)</a:t>
          </a:r>
        </a:p>
      </dgm:t>
    </dgm:pt>
    <dgm:pt modelId="{54CBEE12-5241-4A8F-B01C-B1BF79C30871}" type="parTrans" cxnId="{12FA6A08-7A0C-40D5-AA78-270EE3FD6B10}">
      <dgm:prSet/>
      <dgm:spPr/>
      <dgm:t>
        <a:bodyPr/>
        <a:lstStyle/>
        <a:p>
          <a:endParaRPr lang="en-US"/>
        </a:p>
      </dgm:t>
    </dgm:pt>
    <dgm:pt modelId="{668A275F-87C0-4BCD-B6CA-BF2506DC07E7}" type="sibTrans" cxnId="{12FA6A08-7A0C-40D5-AA78-270EE3FD6B10}">
      <dgm:prSet/>
      <dgm:spPr/>
      <dgm:t>
        <a:bodyPr/>
        <a:lstStyle/>
        <a:p>
          <a:endParaRPr lang="en-US"/>
        </a:p>
      </dgm:t>
    </dgm:pt>
    <dgm:pt modelId="{20433F6D-42D5-43A9-853E-AE90F8B82430}">
      <dgm:prSet/>
      <dgm:spPr/>
      <dgm:t>
        <a:bodyPr/>
        <a:lstStyle/>
        <a:p>
          <a:r>
            <a:rPr lang="en-US" dirty="0"/>
            <a:t>ONLY 28% of referred babies were found ELIGIBLE for B23 services with initial eval  (156 babies)</a:t>
          </a:r>
        </a:p>
      </dgm:t>
    </dgm:pt>
    <dgm:pt modelId="{EFA841CE-AF2C-4092-B4C9-186B82D7E93B}" type="parTrans" cxnId="{D0812CB4-CC62-41A4-B695-A752809EF1AF}">
      <dgm:prSet/>
      <dgm:spPr/>
      <dgm:t>
        <a:bodyPr/>
        <a:lstStyle/>
        <a:p>
          <a:endParaRPr lang="en-US"/>
        </a:p>
      </dgm:t>
    </dgm:pt>
    <dgm:pt modelId="{EB6E1222-0192-4471-A6CA-8275B2473E59}" type="sibTrans" cxnId="{D0812CB4-CC62-41A4-B695-A752809EF1AF}">
      <dgm:prSet/>
      <dgm:spPr/>
      <dgm:t>
        <a:bodyPr/>
        <a:lstStyle/>
        <a:p>
          <a:endParaRPr lang="en-US"/>
        </a:p>
      </dgm:t>
    </dgm:pt>
    <dgm:pt modelId="{BB9E8FED-2469-41D0-A12E-D0CDE04AD193}">
      <dgm:prSet/>
      <dgm:spPr/>
      <dgm:t>
        <a:bodyPr/>
        <a:lstStyle/>
        <a:p>
          <a:r>
            <a:rPr lang="en-US" dirty="0"/>
            <a:t>ONLY 10% of NAS babies in WV are receiving B23/early intervention services before age of 1</a:t>
          </a:r>
        </a:p>
      </dgm:t>
    </dgm:pt>
    <dgm:pt modelId="{34A2C48F-88E5-410E-A643-107526C51E36}" type="parTrans" cxnId="{C794D999-8D37-4042-9828-9E1487A50D06}">
      <dgm:prSet/>
      <dgm:spPr/>
      <dgm:t>
        <a:bodyPr/>
        <a:lstStyle/>
        <a:p>
          <a:endParaRPr lang="en-US"/>
        </a:p>
      </dgm:t>
    </dgm:pt>
    <dgm:pt modelId="{7BC68B2B-18AB-4BF4-945F-9AFFB6571107}" type="sibTrans" cxnId="{C794D999-8D37-4042-9828-9E1487A50D06}">
      <dgm:prSet/>
      <dgm:spPr/>
      <dgm:t>
        <a:bodyPr/>
        <a:lstStyle/>
        <a:p>
          <a:endParaRPr lang="en-US"/>
        </a:p>
      </dgm:t>
    </dgm:pt>
    <dgm:pt modelId="{61CC26FA-A710-4AC2-A7BF-EB4EDDA37104}" type="pres">
      <dgm:prSet presAssocID="{9F924B3F-1486-403E-833F-70778AFC5BB7}" presName="root" presStyleCnt="0">
        <dgm:presLayoutVars>
          <dgm:dir/>
          <dgm:resizeHandles val="exact"/>
        </dgm:presLayoutVars>
      </dgm:prSet>
      <dgm:spPr/>
    </dgm:pt>
    <dgm:pt modelId="{CC4663AC-C273-4F43-A6AB-A3F3AAE65B73}" type="pres">
      <dgm:prSet presAssocID="{AC56D162-9892-4B06-8953-9ED71CD6403C}" presName="compNode" presStyleCnt="0"/>
      <dgm:spPr/>
    </dgm:pt>
    <dgm:pt modelId="{99BFAFDE-01E9-4769-B053-4AB8A88FD6DE}" type="pres">
      <dgm:prSet presAssocID="{AC56D162-9892-4B06-8953-9ED71CD6403C}" presName="bgRect" presStyleLbl="bgShp" presStyleIdx="0" presStyleCnt="3"/>
      <dgm:spPr/>
    </dgm:pt>
    <dgm:pt modelId="{53353EC6-5ED2-4773-8F79-FD406B99BCD0}" type="pres">
      <dgm:prSet presAssocID="{AC56D162-9892-4B06-8953-9ED71CD6403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ildren"/>
        </a:ext>
      </dgm:extLst>
    </dgm:pt>
    <dgm:pt modelId="{569A5807-EB14-4EA0-B34C-FB5264650475}" type="pres">
      <dgm:prSet presAssocID="{AC56D162-9892-4B06-8953-9ED71CD6403C}" presName="spaceRect" presStyleCnt="0"/>
      <dgm:spPr/>
    </dgm:pt>
    <dgm:pt modelId="{2B2126B8-BE2B-4564-B4D4-5856AC26C6C6}" type="pres">
      <dgm:prSet presAssocID="{AC56D162-9892-4B06-8953-9ED71CD6403C}" presName="parTx" presStyleLbl="revTx" presStyleIdx="0" presStyleCnt="3">
        <dgm:presLayoutVars>
          <dgm:chMax val="0"/>
          <dgm:chPref val="0"/>
        </dgm:presLayoutVars>
      </dgm:prSet>
      <dgm:spPr/>
    </dgm:pt>
    <dgm:pt modelId="{D99EA09E-3756-4367-936E-D64A111EA595}" type="pres">
      <dgm:prSet presAssocID="{668A275F-87C0-4BCD-B6CA-BF2506DC07E7}" presName="sibTrans" presStyleCnt="0"/>
      <dgm:spPr/>
    </dgm:pt>
    <dgm:pt modelId="{F9759722-78FC-4CF2-A76A-F2A49B537FA2}" type="pres">
      <dgm:prSet presAssocID="{20433F6D-42D5-43A9-853E-AE90F8B82430}" presName="compNode" presStyleCnt="0"/>
      <dgm:spPr/>
    </dgm:pt>
    <dgm:pt modelId="{B9A1DE37-E081-4626-B328-321FAF80A40D}" type="pres">
      <dgm:prSet presAssocID="{20433F6D-42D5-43A9-853E-AE90F8B82430}" presName="bgRect" presStyleLbl="bgShp" presStyleIdx="1" presStyleCnt="3"/>
      <dgm:spPr/>
    </dgm:pt>
    <dgm:pt modelId="{BEE8DDA5-D44A-4F51-ABDE-A6FF302788BD}" type="pres">
      <dgm:prSet presAssocID="{20433F6D-42D5-43A9-853E-AE90F8B8243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by"/>
        </a:ext>
      </dgm:extLst>
    </dgm:pt>
    <dgm:pt modelId="{6E640000-1DA6-4545-BA4E-027F9E67771A}" type="pres">
      <dgm:prSet presAssocID="{20433F6D-42D5-43A9-853E-AE90F8B82430}" presName="spaceRect" presStyleCnt="0"/>
      <dgm:spPr/>
    </dgm:pt>
    <dgm:pt modelId="{C2EC59EC-6A10-4ABC-B4E8-ABA0579AB4D4}" type="pres">
      <dgm:prSet presAssocID="{20433F6D-42D5-43A9-853E-AE90F8B82430}" presName="parTx" presStyleLbl="revTx" presStyleIdx="1" presStyleCnt="3">
        <dgm:presLayoutVars>
          <dgm:chMax val="0"/>
          <dgm:chPref val="0"/>
        </dgm:presLayoutVars>
      </dgm:prSet>
      <dgm:spPr/>
    </dgm:pt>
    <dgm:pt modelId="{64EE36E5-ACB6-4B6A-8336-4CF41AA4795C}" type="pres">
      <dgm:prSet presAssocID="{EB6E1222-0192-4471-A6CA-8275B2473E59}" presName="sibTrans" presStyleCnt="0"/>
      <dgm:spPr/>
    </dgm:pt>
    <dgm:pt modelId="{328F50DF-506E-4FB0-8AC2-48C127D3D958}" type="pres">
      <dgm:prSet presAssocID="{BB9E8FED-2469-41D0-A12E-D0CDE04AD193}" presName="compNode" presStyleCnt="0"/>
      <dgm:spPr/>
    </dgm:pt>
    <dgm:pt modelId="{F0C54125-886A-4742-BC4E-E157F841C792}" type="pres">
      <dgm:prSet presAssocID="{BB9E8FED-2469-41D0-A12E-D0CDE04AD193}" presName="bgRect" presStyleLbl="bgShp" presStyleIdx="2" presStyleCnt="3" custLinFactNeighborY="-3588"/>
      <dgm:spPr/>
    </dgm:pt>
    <dgm:pt modelId="{063E8D21-1373-4BC6-8EDC-7F9BED89F553}" type="pres">
      <dgm:prSet presAssocID="{BB9E8FED-2469-41D0-A12E-D0CDE04AD19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by Crawling"/>
        </a:ext>
      </dgm:extLst>
    </dgm:pt>
    <dgm:pt modelId="{1A25063A-A490-49DA-86AC-8EDBB747A5CE}" type="pres">
      <dgm:prSet presAssocID="{BB9E8FED-2469-41D0-A12E-D0CDE04AD193}" presName="spaceRect" presStyleCnt="0"/>
      <dgm:spPr/>
    </dgm:pt>
    <dgm:pt modelId="{6500B55C-5846-42E3-9DAD-AF40EF9416A0}" type="pres">
      <dgm:prSet presAssocID="{BB9E8FED-2469-41D0-A12E-D0CDE04AD193}" presName="parTx" presStyleLbl="revTx" presStyleIdx="2" presStyleCnt="3">
        <dgm:presLayoutVars>
          <dgm:chMax val="0"/>
          <dgm:chPref val="0"/>
        </dgm:presLayoutVars>
      </dgm:prSet>
      <dgm:spPr/>
    </dgm:pt>
  </dgm:ptLst>
  <dgm:cxnLst>
    <dgm:cxn modelId="{12FA6A08-7A0C-40D5-AA78-270EE3FD6B10}" srcId="{9F924B3F-1486-403E-833F-70778AFC5BB7}" destId="{AC56D162-9892-4B06-8953-9ED71CD6403C}" srcOrd="0" destOrd="0" parTransId="{54CBEE12-5241-4A8F-B01C-B1BF79C30871}" sibTransId="{668A275F-87C0-4BCD-B6CA-BF2506DC07E7}"/>
    <dgm:cxn modelId="{FBD02778-B630-4736-9F88-B421061F1860}" type="presOf" srcId="{9F924B3F-1486-403E-833F-70778AFC5BB7}" destId="{61CC26FA-A710-4AC2-A7BF-EB4EDDA37104}" srcOrd="0" destOrd="0" presId="urn:microsoft.com/office/officeart/2018/2/layout/IconVerticalSolidList"/>
    <dgm:cxn modelId="{1699EB8C-D256-4D64-A985-089B6B057D3D}" type="presOf" srcId="{AC56D162-9892-4B06-8953-9ED71CD6403C}" destId="{2B2126B8-BE2B-4564-B4D4-5856AC26C6C6}" srcOrd="0" destOrd="0" presId="urn:microsoft.com/office/officeart/2018/2/layout/IconVerticalSolidList"/>
    <dgm:cxn modelId="{C794D999-8D37-4042-9828-9E1487A50D06}" srcId="{9F924B3F-1486-403E-833F-70778AFC5BB7}" destId="{BB9E8FED-2469-41D0-A12E-D0CDE04AD193}" srcOrd="2" destOrd="0" parTransId="{34A2C48F-88E5-410E-A643-107526C51E36}" sibTransId="{7BC68B2B-18AB-4BF4-945F-9AFFB6571107}"/>
    <dgm:cxn modelId="{7B35EAA4-A06E-4690-B029-60CEEF2432A2}" type="presOf" srcId="{BB9E8FED-2469-41D0-A12E-D0CDE04AD193}" destId="{6500B55C-5846-42E3-9DAD-AF40EF9416A0}" srcOrd="0" destOrd="0" presId="urn:microsoft.com/office/officeart/2018/2/layout/IconVerticalSolidList"/>
    <dgm:cxn modelId="{D0812CB4-CC62-41A4-B695-A752809EF1AF}" srcId="{9F924B3F-1486-403E-833F-70778AFC5BB7}" destId="{20433F6D-42D5-43A9-853E-AE90F8B82430}" srcOrd="1" destOrd="0" parTransId="{EFA841CE-AF2C-4092-B4C9-186B82D7E93B}" sibTransId="{EB6E1222-0192-4471-A6CA-8275B2473E59}"/>
    <dgm:cxn modelId="{0D1CF8EB-1A89-4A8B-A333-EB85F3D80652}" type="presOf" srcId="{20433F6D-42D5-43A9-853E-AE90F8B82430}" destId="{C2EC59EC-6A10-4ABC-B4E8-ABA0579AB4D4}" srcOrd="0" destOrd="0" presId="urn:microsoft.com/office/officeart/2018/2/layout/IconVerticalSolidList"/>
    <dgm:cxn modelId="{D95E0A32-0208-4D5A-923E-2F295D4861EB}" type="presParOf" srcId="{61CC26FA-A710-4AC2-A7BF-EB4EDDA37104}" destId="{CC4663AC-C273-4F43-A6AB-A3F3AAE65B73}" srcOrd="0" destOrd="0" presId="urn:microsoft.com/office/officeart/2018/2/layout/IconVerticalSolidList"/>
    <dgm:cxn modelId="{85212653-AF85-47E3-A9AF-414FE30153E9}" type="presParOf" srcId="{CC4663AC-C273-4F43-A6AB-A3F3AAE65B73}" destId="{99BFAFDE-01E9-4769-B053-4AB8A88FD6DE}" srcOrd="0" destOrd="0" presId="urn:microsoft.com/office/officeart/2018/2/layout/IconVerticalSolidList"/>
    <dgm:cxn modelId="{2BA40685-D73E-4DE9-BB51-E6971A6FEC5D}" type="presParOf" srcId="{CC4663AC-C273-4F43-A6AB-A3F3AAE65B73}" destId="{53353EC6-5ED2-4773-8F79-FD406B99BCD0}" srcOrd="1" destOrd="0" presId="urn:microsoft.com/office/officeart/2018/2/layout/IconVerticalSolidList"/>
    <dgm:cxn modelId="{DD4B2773-0A25-4D75-978C-100915991258}" type="presParOf" srcId="{CC4663AC-C273-4F43-A6AB-A3F3AAE65B73}" destId="{569A5807-EB14-4EA0-B34C-FB5264650475}" srcOrd="2" destOrd="0" presId="urn:microsoft.com/office/officeart/2018/2/layout/IconVerticalSolidList"/>
    <dgm:cxn modelId="{8BD1DB99-41AC-459D-B4AF-BED93680D25B}" type="presParOf" srcId="{CC4663AC-C273-4F43-A6AB-A3F3AAE65B73}" destId="{2B2126B8-BE2B-4564-B4D4-5856AC26C6C6}" srcOrd="3" destOrd="0" presId="urn:microsoft.com/office/officeart/2018/2/layout/IconVerticalSolidList"/>
    <dgm:cxn modelId="{133CD0CB-5081-4117-8B92-AA4AC3440016}" type="presParOf" srcId="{61CC26FA-A710-4AC2-A7BF-EB4EDDA37104}" destId="{D99EA09E-3756-4367-936E-D64A111EA595}" srcOrd="1" destOrd="0" presId="urn:microsoft.com/office/officeart/2018/2/layout/IconVerticalSolidList"/>
    <dgm:cxn modelId="{E9CD6C02-8A52-4606-A3EE-CF246243C970}" type="presParOf" srcId="{61CC26FA-A710-4AC2-A7BF-EB4EDDA37104}" destId="{F9759722-78FC-4CF2-A76A-F2A49B537FA2}" srcOrd="2" destOrd="0" presId="urn:microsoft.com/office/officeart/2018/2/layout/IconVerticalSolidList"/>
    <dgm:cxn modelId="{42247364-07BD-4077-86D5-60401E906EE1}" type="presParOf" srcId="{F9759722-78FC-4CF2-A76A-F2A49B537FA2}" destId="{B9A1DE37-E081-4626-B328-321FAF80A40D}" srcOrd="0" destOrd="0" presId="urn:microsoft.com/office/officeart/2018/2/layout/IconVerticalSolidList"/>
    <dgm:cxn modelId="{19806C62-0485-4110-AA00-2459582D1DD2}" type="presParOf" srcId="{F9759722-78FC-4CF2-A76A-F2A49B537FA2}" destId="{BEE8DDA5-D44A-4F51-ABDE-A6FF302788BD}" srcOrd="1" destOrd="0" presId="urn:microsoft.com/office/officeart/2018/2/layout/IconVerticalSolidList"/>
    <dgm:cxn modelId="{2EEAFD8F-D002-4A0A-A30A-294A078C4292}" type="presParOf" srcId="{F9759722-78FC-4CF2-A76A-F2A49B537FA2}" destId="{6E640000-1DA6-4545-BA4E-027F9E67771A}" srcOrd="2" destOrd="0" presId="urn:microsoft.com/office/officeart/2018/2/layout/IconVerticalSolidList"/>
    <dgm:cxn modelId="{2A25349E-17EF-4C08-8750-FDF4D2C80E44}" type="presParOf" srcId="{F9759722-78FC-4CF2-A76A-F2A49B537FA2}" destId="{C2EC59EC-6A10-4ABC-B4E8-ABA0579AB4D4}" srcOrd="3" destOrd="0" presId="urn:microsoft.com/office/officeart/2018/2/layout/IconVerticalSolidList"/>
    <dgm:cxn modelId="{BEC2013E-8581-41D0-A9E4-44D59BE24C77}" type="presParOf" srcId="{61CC26FA-A710-4AC2-A7BF-EB4EDDA37104}" destId="{64EE36E5-ACB6-4B6A-8336-4CF41AA4795C}" srcOrd="3" destOrd="0" presId="urn:microsoft.com/office/officeart/2018/2/layout/IconVerticalSolidList"/>
    <dgm:cxn modelId="{AEC03D05-6EAF-4230-8A24-6509FF461FD6}" type="presParOf" srcId="{61CC26FA-A710-4AC2-A7BF-EB4EDDA37104}" destId="{328F50DF-506E-4FB0-8AC2-48C127D3D958}" srcOrd="4" destOrd="0" presId="urn:microsoft.com/office/officeart/2018/2/layout/IconVerticalSolidList"/>
    <dgm:cxn modelId="{F0DC843D-55FB-41E5-8E52-1AB606CB11F0}" type="presParOf" srcId="{328F50DF-506E-4FB0-8AC2-48C127D3D958}" destId="{F0C54125-886A-4742-BC4E-E157F841C792}" srcOrd="0" destOrd="0" presId="urn:microsoft.com/office/officeart/2018/2/layout/IconVerticalSolidList"/>
    <dgm:cxn modelId="{6CE554E7-B6A6-42BE-AC87-6989ABD80C5F}" type="presParOf" srcId="{328F50DF-506E-4FB0-8AC2-48C127D3D958}" destId="{063E8D21-1373-4BC6-8EDC-7F9BED89F553}" srcOrd="1" destOrd="0" presId="urn:microsoft.com/office/officeart/2018/2/layout/IconVerticalSolidList"/>
    <dgm:cxn modelId="{5ABECCE3-2B2A-4A68-8797-62560FF8B5C6}" type="presParOf" srcId="{328F50DF-506E-4FB0-8AC2-48C127D3D958}" destId="{1A25063A-A490-49DA-86AC-8EDBB747A5CE}" srcOrd="2" destOrd="0" presId="urn:microsoft.com/office/officeart/2018/2/layout/IconVerticalSolidList"/>
    <dgm:cxn modelId="{5249D9BB-2901-49A9-8230-19ECFADDE252}" type="presParOf" srcId="{328F50DF-506E-4FB0-8AC2-48C127D3D958}" destId="{6500B55C-5846-42E3-9DAD-AF40EF9416A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BFAFDE-01E9-4769-B053-4AB8A88FD6DE}">
      <dsp:nvSpPr>
        <dsp:cNvPr id="0" name=""/>
        <dsp:cNvSpPr/>
      </dsp:nvSpPr>
      <dsp:spPr>
        <a:xfrm>
          <a:off x="0" y="556"/>
          <a:ext cx="7886700" cy="130134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353EC6-5ED2-4773-8F79-FD406B99BCD0}">
      <dsp:nvSpPr>
        <dsp:cNvPr id="0" name=""/>
        <dsp:cNvSpPr/>
      </dsp:nvSpPr>
      <dsp:spPr>
        <a:xfrm>
          <a:off x="393655" y="293357"/>
          <a:ext cx="715737" cy="7157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2126B8-BE2B-4564-B4D4-5856AC26C6C6}">
      <dsp:nvSpPr>
        <dsp:cNvPr id="0" name=""/>
        <dsp:cNvSpPr/>
      </dsp:nvSpPr>
      <dsp:spPr>
        <a:xfrm>
          <a:off x="1503048" y="556"/>
          <a:ext cx="6383651" cy="1301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725" tIns="137725" rIns="137725" bIns="137725" numCol="1" spcCol="1270" anchor="ctr" anchorCtr="0">
          <a:noAutofit/>
        </a:bodyPr>
        <a:lstStyle/>
        <a:p>
          <a:pPr marL="0" lvl="0" indent="0" algn="l" defTabSz="1066800">
            <a:lnSpc>
              <a:spcPct val="90000"/>
            </a:lnSpc>
            <a:spcBef>
              <a:spcPct val="0"/>
            </a:spcBef>
            <a:spcAft>
              <a:spcPct val="35000"/>
            </a:spcAft>
            <a:buNone/>
          </a:pPr>
          <a:r>
            <a:rPr lang="en-US" sz="2400" kern="1200" dirty="0"/>
            <a:t>ONLY 35% of these children were referred to Birth to Three  (549 referrals)</a:t>
          </a:r>
        </a:p>
      </dsp:txBody>
      <dsp:txXfrm>
        <a:off x="1503048" y="556"/>
        <a:ext cx="6383651" cy="1301340"/>
      </dsp:txXfrm>
    </dsp:sp>
    <dsp:sp modelId="{B9A1DE37-E081-4626-B328-321FAF80A40D}">
      <dsp:nvSpPr>
        <dsp:cNvPr id="0" name=""/>
        <dsp:cNvSpPr/>
      </dsp:nvSpPr>
      <dsp:spPr>
        <a:xfrm>
          <a:off x="0" y="1627232"/>
          <a:ext cx="7886700" cy="130134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E8DDA5-D44A-4F51-ABDE-A6FF302788BD}">
      <dsp:nvSpPr>
        <dsp:cNvPr id="0" name=""/>
        <dsp:cNvSpPr/>
      </dsp:nvSpPr>
      <dsp:spPr>
        <a:xfrm>
          <a:off x="393655" y="1920033"/>
          <a:ext cx="715737" cy="7157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EC59EC-6A10-4ABC-B4E8-ABA0579AB4D4}">
      <dsp:nvSpPr>
        <dsp:cNvPr id="0" name=""/>
        <dsp:cNvSpPr/>
      </dsp:nvSpPr>
      <dsp:spPr>
        <a:xfrm>
          <a:off x="1503048" y="1627232"/>
          <a:ext cx="6383651" cy="1301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725" tIns="137725" rIns="137725" bIns="137725" numCol="1" spcCol="1270" anchor="ctr" anchorCtr="0">
          <a:noAutofit/>
        </a:bodyPr>
        <a:lstStyle/>
        <a:p>
          <a:pPr marL="0" lvl="0" indent="0" algn="l" defTabSz="1066800">
            <a:lnSpc>
              <a:spcPct val="90000"/>
            </a:lnSpc>
            <a:spcBef>
              <a:spcPct val="0"/>
            </a:spcBef>
            <a:spcAft>
              <a:spcPct val="35000"/>
            </a:spcAft>
            <a:buNone/>
          </a:pPr>
          <a:r>
            <a:rPr lang="en-US" sz="2400" kern="1200" dirty="0"/>
            <a:t>ONLY 28% of referred babies were found ELIGIBLE for B23 services with initial eval  (156 babies)</a:t>
          </a:r>
        </a:p>
      </dsp:txBody>
      <dsp:txXfrm>
        <a:off x="1503048" y="1627232"/>
        <a:ext cx="6383651" cy="1301340"/>
      </dsp:txXfrm>
    </dsp:sp>
    <dsp:sp modelId="{F0C54125-886A-4742-BC4E-E157F841C792}">
      <dsp:nvSpPr>
        <dsp:cNvPr id="0" name=""/>
        <dsp:cNvSpPr/>
      </dsp:nvSpPr>
      <dsp:spPr>
        <a:xfrm>
          <a:off x="0" y="3207215"/>
          <a:ext cx="7886700" cy="130134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3E8D21-1373-4BC6-8EDC-7F9BED89F553}">
      <dsp:nvSpPr>
        <dsp:cNvPr id="0" name=""/>
        <dsp:cNvSpPr/>
      </dsp:nvSpPr>
      <dsp:spPr>
        <a:xfrm>
          <a:off x="393655" y="3546709"/>
          <a:ext cx="715737" cy="7157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00B55C-5846-42E3-9DAD-AF40EF9416A0}">
      <dsp:nvSpPr>
        <dsp:cNvPr id="0" name=""/>
        <dsp:cNvSpPr/>
      </dsp:nvSpPr>
      <dsp:spPr>
        <a:xfrm>
          <a:off x="1503048" y="3253908"/>
          <a:ext cx="6383651" cy="1301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725" tIns="137725" rIns="137725" bIns="137725" numCol="1" spcCol="1270" anchor="ctr" anchorCtr="0">
          <a:noAutofit/>
        </a:bodyPr>
        <a:lstStyle/>
        <a:p>
          <a:pPr marL="0" lvl="0" indent="0" algn="l" defTabSz="1066800">
            <a:lnSpc>
              <a:spcPct val="90000"/>
            </a:lnSpc>
            <a:spcBef>
              <a:spcPct val="0"/>
            </a:spcBef>
            <a:spcAft>
              <a:spcPct val="35000"/>
            </a:spcAft>
            <a:buNone/>
          </a:pPr>
          <a:r>
            <a:rPr lang="en-US" sz="2400" kern="1200" dirty="0"/>
            <a:t>ONLY 10% of NAS babies in WV are receiving B23/early intervention services before age of 1</a:t>
          </a:r>
        </a:p>
      </dsp:txBody>
      <dsp:txXfrm>
        <a:off x="1503048" y="3253908"/>
        <a:ext cx="6383651" cy="130134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4D60078A-84A6-4B08-8514-18316AD94BC1}" type="datetimeFigureOut">
              <a:rPr lang="en-US" smtClean="0"/>
              <a:t>8/11/2021</a:t>
            </a:fld>
            <a:endParaRPr lang="en-US"/>
          </a:p>
        </p:txBody>
      </p:sp>
      <p:sp>
        <p:nvSpPr>
          <p:cNvPr id="4" name="Slide Image Placeholder 3"/>
          <p:cNvSpPr>
            <a:spLocks noGrp="1" noRot="1" noChangeAspect="1"/>
          </p:cNvSpPr>
          <p:nvPr>
            <p:ph type="sldImg" idx="2"/>
          </p:nvPr>
        </p:nvSpPr>
        <p:spPr>
          <a:xfrm>
            <a:off x="1431925" y="1169988"/>
            <a:ext cx="4213225"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63204642-6340-472A-B07F-E07262AECA7A}" type="slidenum">
              <a:rPr lang="en-US" smtClean="0"/>
              <a:t>‹#›</a:t>
            </a:fld>
            <a:endParaRPr lang="en-US"/>
          </a:p>
        </p:txBody>
      </p:sp>
    </p:spTree>
    <p:extLst>
      <p:ext uri="{BB962C8B-B14F-4D97-AF65-F5344CB8AC3E}">
        <p14:creationId xmlns:p14="http://schemas.microsoft.com/office/powerpoint/2010/main" val="1456788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900" dirty="0">
                <a:latin typeface="Times New Roman" panose="02020603050405020304" pitchFamily="18" charset="0"/>
                <a:cs typeface="Times New Roman" panose="02020603050405020304" pitchFamily="18" charset="0"/>
              </a:rPr>
              <a:t>Remember if we do not engage the family,   a mother will never let us work with her child or trust us!</a:t>
            </a:r>
          </a:p>
          <a:p>
            <a:pPr algn="l"/>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63EEA83-7865-4C03-92DB-7496DFB8EA8E}" type="slidenum">
              <a:rPr lang="en-US" smtClean="0"/>
              <a:t>4</a:t>
            </a:fld>
            <a:endParaRPr lang="en-US"/>
          </a:p>
        </p:txBody>
      </p:sp>
    </p:spTree>
    <p:extLst>
      <p:ext uri="{BB962C8B-B14F-4D97-AF65-F5344CB8AC3E}">
        <p14:creationId xmlns:p14="http://schemas.microsoft.com/office/powerpoint/2010/main" val="1326246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Finnegan scoring and Eat Sleep Console are both ways hospitals decide to medicate/not</a:t>
            </a:r>
          </a:p>
        </p:txBody>
      </p:sp>
      <p:sp>
        <p:nvSpPr>
          <p:cNvPr id="4" name="Slide Number Placeholder 3"/>
          <p:cNvSpPr>
            <a:spLocks noGrp="1"/>
          </p:cNvSpPr>
          <p:nvPr>
            <p:ph type="sldNum" sz="quarter" idx="5"/>
          </p:nvPr>
        </p:nvSpPr>
        <p:spPr/>
        <p:txBody>
          <a:bodyPr/>
          <a:lstStyle/>
          <a:p>
            <a:fld id="{63204642-6340-472A-B07F-E07262AECA7A}" type="slidenum">
              <a:rPr lang="en-US" smtClean="0"/>
              <a:t>21</a:t>
            </a:fld>
            <a:endParaRPr lang="en-US"/>
          </a:p>
        </p:txBody>
      </p:sp>
    </p:spTree>
    <p:extLst>
      <p:ext uri="{BB962C8B-B14F-4D97-AF65-F5344CB8AC3E}">
        <p14:creationId xmlns:p14="http://schemas.microsoft.com/office/powerpoint/2010/main" val="3638217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early days of being home with a medically fragile or NAS baby these are some stress cues </a:t>
            </a:r>
          </a:p>
        </p:txBody>
      </p:sp>
      <p:sp>
        <p:nvSpPr>
          <p:cNvPr id="4" name="Slide Number Placeholder 3"/>
          <p:cNvSpPr>
            <a:spLocks noGrp="1"/>
          </p:cNvSpPr>
          <p:nvPr>
            <p:ph type="sldNum" sz="quarter" idx="5"/>
          </p:nvPr>
        </p:nvSpPr>
        <p:spPr/>
        <p:txBody>
          <a:bodyPr/>
          <a:lstStyle/>
          <a:p>
            <a:pPr defTabSz="968013">
              <a:defRPr/>
            </a:pPr>
            <a:fld id="{363EEA83-7865-4C03-92DB-7496DFB8EA8E}" type="slidenum">
              <a:rPr lang="en-US">
                <a:solidFill>
                  <a:prstClr val="black"/>
                </a:solidFill>
                <a:latin typeface="Calibri" panose="020F0502020204030204"/>
              </a:rPr>
              <a:pPr defTabSz="968013">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1264484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BIRTH TO THREE REFERRAL</a:t>
            </a:r>
          </a:p>
          <a:p>
            <a:r>
              <a:rPr lang="en-US" sz="2100" dirty="0"/>
              <a:t>Put the phones down and get down and PLAY on same level as your child!!!!</a:t>
            </a:r>
          </a:p>
        </p:txBody>
      </p:sp>
      <p:sp>
        <p:nvSpPr>
          <p:cNvPr id="4" name="Slide Number Placeholder 3"/>
          <p:cNvSpPr>
            <a:spLocks noGrp="1"/>
          </p:cNvSpPr>
          <p:nvPr>
            <p:ph type="sldNum" sz="quarter" idx="5"/>
          </p:nvPr>
        </p:nvSpPr>
        <p:spPr/>
        <p:txBody>
          <a:bodyPr/>
          <a:lstStyle/>
          <a:p>
            <a:fld id="{363EEA83-7865-4C03-92DB-7496DFB8EA8E}" type="slidenum">
              <a:rPr lang="en-US" smtClean="0"/>
              <a:t>23</a:t>
            </a:fld>
            <a:endParaRPr lang="en-US" dirty="0"/>
          </a:p>
        </p:txBody>
      </p:sp>
    </p:spTree>
    <p:extLst>
      <p:ext uri="{BB962C8B-B14F-4D97-AF65-F5344CB8AC3E}">
        <p14:creationId xmlns:p14="http://schemas.microsoft.com/office/powerpoint/2010/main" val="1268163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Back To Sleep Program: we saw a decrease of 750 cases of SIDS/year but developmental delays went up by over 400,000 year…..all these years later we still don’t know what causes SIDS but we have generations of children that aren’t getting tummy time because families are scared of SIDS</a:t>
            </a:r>
          </a:p>
        </p:txBody>
      </p:sp>
      <p:sp>
        <p:nvSpPr>
          <p:cNvPr id="4" name="Slide Number Placeholder 3"/>
          <p:cNvSpPr>
            <a:spLocks noGrp="1"/>
          </p:cNvSpPr>
          <p:nvPr>
            <p:ph type="sldNum" sz="quarter" idx="5"/>
          </p:nvPr>
        </p:nvSpPr>
        <p:spPr/>
        <p:txBody>
          <a:bodyPr/>
          <a:lstStyle/>
          <a:p>
            <a:fld id="{363EEA83-7865-4C03-92DB-7496DFB8EA8E}" type="slidenum">
              <a:rPr lang="en-US" smtClean="0"/>
              <a:t>24</a:t>
            </a:fld>
            <a:endParaRPr lang="en-US"/>
          </a:p>
        </p:txBody>
      </p:sp>
    </p:spTree>
    <p:extLst>
      <p:ext uri="{BB962C8B-B14F-4D97-AF65-F5344CB8AC3E}">
        <p14:creationId xmlns:p14="http://schemas.microsoft.com/office/powerpoint/2010/main" val="2112432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9363">
              <a:defRPr/>
            </a:pPr>
            <a:fld id="{363EEA83-7865-4C03-92DB-7496DFB8EA8E}" type="slidenum">
              <a:rPr lang="en-US">
                <a:solidFill>
                  <a:prstClr val="black"/>
                </a:solidFill>
                <a:latin typeface="Calibri" panose="020F0502020204030204"/>
              </a:rPr>
              <a:pPr defTabSz="939363">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1122954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204642-6340-472A-B07F-E07262AECA7A}" type="slidenum">
              <a:rPr lang="en-US" smtClean="0"/>
              <a:t>28</a:t>
            </a:fld>
            <a:endParaRPr lang="en-US"/>
          </a:p>
        </p:txBody>
      </p:sp>
    </p:spTree>
    <p:extLst>
      <p:ext uri="{BB962C8B-B14F-4D97-AF65-F5344CB8AC3E}">
        <p14:creationId xmlns:p14="http://schemas.microsoft.com/office/powerpoint/2010/main" val="3047121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9363">
              <a:defRPr/>
            </a:pPr>
            <a:fld id="{363EEA83-7865-4C03-92DB-7496DFB8EA8E}" type="slidenum">
              <a:rPr lang="en-US">
                <a:solidFill>
                  <a:prstClr val="black"/>
                </a:solidFill>
                <a:latin typeface="Calibri" panose="020F0502020204030204"/>
              </a:rPr>
              <a:pPr defTabSz="939363">
                <a:def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692968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9363">
              <a:defRPr/>
            </a:pPr>
            <a:fld id="{363EEA83-7865-4C03-92DB-7496DFB8EA8E}" type="slidenum">
              <a:rPr lang="en-US">
                <a:solidFill>
                  <a:prstClr val="black"/>
                </a:solidFill>
                <a:latin typeface="Calibri" panose="020F0502020204030204"/>
              </a:rPr>
              <a:pPr defTabSz="939363">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746307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September 2nd Handle with Care Presentation about Regulating Before Education</a:t>
            </a:r>
          </a:p>
          <a:p>
            <a:r>
              <a:rPr lang="en-US" dirty="0"/>
              <a:t> </a:t>
            </a:r>
            <a:r>
              <a:rPr lang="en-US" b="0" i="1" dirty="0">
                <a:solidFill>
                  <a:srgbClr val="333333"/>
                </a:solidFill>
                <a:effectLst/>
                <a:latin typeface="Lato"/>
              </a:rPr>
              <a:t>Lara Kain, Lara Kain Consulting &amp; Regional Community Facilitator at ACEs Connection</a:t>
            </a:r>
            <a:br>
              <a:rPr lang="en-US" b="0" i="1" dirty="0">
                <a:solidFill>
                  <a:srgbClr val="333333"/>
                </a:solidFill>
                <a:effectLst/>
                <a:latin typeface="Lato"/>
              </a:rPr>
            </a:br>
            <a:r>
              <a:rPr lang="en-US" b="0" i="1" dirty="0">
                <a:solidFill>
                  <a:srgbClr val="333333"/>
                </a:solidFill>
                <a:effectLst/>
                <a:latin typeface="Lato"/>
              </a:rPr>
              <a:t>Emily Daniels, Founder of Hear This Now</a:t>
            </a:r>
            <a:endParaRPr lang="en-US" dirty="0"/>
          </a:p>
        </p:txBody>
      </p:sp>
      <p:sp>
        <p:nvSpPr>
          <p:cNvPr id="4" name="Slide Number Placeholder 3"/>
          <p:cNvSpPr>
            <a:spLocks noGrp="1"/>
          </p:cNvSpPr>
          <p:nvPr>
            <p:ph type="sldNum" sz="quarter" idx="5"/>
          </p:nvPr>
        </p:nvSpPr>
        <p:spPr/>
        <p:txBody>
          <a:bodyPr/>
          <a:lstStyle/>
          <a:p>
            <a:fld id="{63204642-6340-472A-B07F-E07262AECA7A}" type="slidenum">
              <a:rPr lang="en-US" smtClean="0"/>
              <a:t>32</a:t>
            </a:fld>
            <a:endParaRPr lang="en-US"/>
          </a:p>
        </p:txBody>
      </p:sp>
    </p:spTree>
    <p:extLst>
      <p:ext uri="{BB962C8B-B14F-4D97-AF65-F5344CB8AC3E}">
        <p14:creationId xmlns:p14="http://schemas.microsoft.com/office/powerpoint/2010/main" val="3481471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 just described was typical development for ALL children but is especially important for those kids who have learned to calm utilizing extension</a:t>
            </a:r>
          </a:p>
          <a:p>
            <a:r>
              <a:rPr lang="en-US" dirty="0"/>
              <a:t>Hopefully families will help keep B23 services going when CPS is no longer needed in homes</a:t>
            </a:r>
          </a:p>
          <a:p>
            <a:r>
              <a:rPr lang="en-US" dirty="0"/>
              <a:t>Right now most families close out services when CPS is closed (a loss for the child</a:t>
            </a:r>
          </a:p>
          <a:p>
            <a:r>
              <a:rPr lang="en-US" dirty="0"/>
              <a:t>So remember what I have talked about: typical development, stable environment, structure</a:t>
            </a:r>
          </a:p>
          <a:p>
            <a:r>
              <a:rPr lang="en-US" dirty="0"/>
              <a:t>MOST kids are not getting it: including NAS children</a:t>
            </a:r>
          </a:p>
          <a:p>
            <a:r>
              <a:rPr lang="en-US" dirty="0"/>
              <a:t>THEN they come to school…..I want to THANK YOU for being vocal about your challenges because we in EI have known for years about the problems but no one was</a:t>
            </a:r>
          </a:p>
          <a:p>
            <a:r>
              <a:rPr lang="en-US" dirty="0"/>
              <a:t>Brave enough to address it; You are in the trenches of ground zero but the state is working hard to put together useful trainings and resources not only for families but educators</a:t>
            </a:r>
          </a:p>
        </p:txBody>
      </p:sp>
      <p:sp>
        <p:nvSpPr>
          <p:cNvPr id="4" name="Slide Number Placeholder 3"/>
          <p:cNvSpPr>
            <a:spLocks noGrp="1"/>
          </p:cNvSpPr>
          <p:nvPr>
            <p:ph type="sldNum" sz="quarter" idx="5"/>
          </p:nvPr>
        </p:nvSpPr>
        <p:spPr/>
        <p:txBody>
          <a:bodyPr/>
          <a:lstStyle/>
          <a:p>
            <a:fld id="{363EEA83-7865-4C03-92DB-7496DFB8EA8E}" type="slidenum">
              <a:rPr lang="en-US" smtClean="0"/>
              <a:t>34</a:t>
            </a:fld>
            <a:endParaRPr lang="en-US"/>
          </a:p>
        </p:txBody>
      </p:sp>
    </p:spTree>
    <p:extLst>
      <p:ext uri="{BB962C8B-B14F-4D97-AF65-F5344CB8AC3E}">
        <p14:creationId xmlns:p14="http://schemas.microsoft.com/office/powerpoint/2010/main" val="549767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always new acronyms coming in and I just want to make sure that we are all on the same page with regards to this presentation.  If I </a:t>
            </a:r>
          </a:p>
        </p:txBody>
      </p:sp>
      <p:sp>
        <p:nvSpPr>
          <p:cNvPr id="4" name="Slide Number Placeholder 3"/>
          <p:cNvSpPr>
            <a:spLocks noGrp="1"/>
          </p:cNvSpPr>
          <p:nvPr>
            <p:ph type="sldNum" sz="quarter" idx="5"/>
          </p:nvPr>
        </p:nvSpPr>
        <p:spPr/>
        <p:txBody>
          <a:bodyPr/>
          <a:lstStyle/>
          <a:p>
            <a:fld id="{363EEA83-7865-4C03-92DB-7496DFB8EA8E}" type="slidenum">
              <a:rPr lang="en-US" smtClean="0"/>
              <a:t>5</a:t>
            </a:fld>
            <a:endParaRPr lang="en-US"/>
          </a:p>
        </p:txBody>
      </p:sp>
    </p:spTree>
    <p:extLst>
      <p:ext uri="{BB962C8B-B14F-4D97-AF65-F5344CB8AC3E}">
        <p14:creationId xmlns:p14="http://schemas.microsoft.com/office/powerpoint/2010/main" val="3862157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204642-6340-472A-B07F-E07262AECA7A}" type="slidenum">
              <a:rPr lang="en-US" smtClean="0"/>
              <a:t>40</a:t>
            </a:fld>
            <a:endParaRPr lang="en-US"/>
          </a:p>
        </p:txBody>
      </p:sp>
    </p:spTree>
    <p:extLst>
      <p:ext uri="{BB962C8B-B14F-4D97-AF65-F5344CB8AC3E}">
        <p14:creationId xmlns:p14="http://schemas.microsoft.com/office/powerpoint/2010/main" val="1486702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9363">
              <a:defRPr/>
            </a:pPr>
            <a:fld id="{363EEA83-7865-4C03-92DB-7496DFB8EA8E}" type="slidenum">
              <a:rPr lang="en-US">
                <a:solidFill>
                  <a:prstClr val="black"/>
                </a:solidFill>
                <a:latin typeface="Calibri" panose="020F0502020204030204"/>
              </a:rPr>
              <a:pPr defTabSz="939363">
                <a:defRPr/>
              </a:pPr>
              <a:t>42</a:t>
            </a:fld>
            <a:endParaRPr lang="en-US">
              <a:solidFill>
                <a:prstClr val="black"/>
              </a:solidFill>
              <a:latin typeface="Calibri" panose="020F0502020204030204"/>
            </a:endParaRPr>
          </a:p>
        </p:txBody>
      </p:sp>
    </p:spTree>
    <p:extLst>
      <p:ext uri="{BB962C8B-B14F-4D97-AF65-F5344CB8AC3E}">
        <p14:creationId xmlns:p14="http://schemas.microsoft.com/office/powerpoint/2010/main" val="3416137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3EEA83-7865-4C03-92DB-7496DFB8EA8E}" type="slidenum">
              <a:rPr lang="en-US" smtClean="0"/>
              <a:t>44</a:t>
            </a:fld>
            <a:endParaRPr lang="en-US"/>
          </a:p>
        </p:txBody>
      </p:sp>
    </p:spTree>
    <p:extLst>
      <p:ext uri="{BB962C8B-B14F-4D97-AF65-F5344CB8AC3E}">
        <p14:creationId xmlns:p14="http://schemas.microsoft.com/office/powerpoint/2010/main" val="1700232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3EEA83-7865-4C03-92DB-7496DFB8EA8E}" type="slidenum">
              <a:rPr lang="en-US" smtClean="0"/>
              <a:t>45</a:t>
            </a:fld>
            <a:endParaRPr lang="en-US"/>
          </a:p>
        </p:txBody>
      </p:sp>
    </p:spTree>
    <p:extLst>
      <p:ext uri="{BB962C8B-B14F-4D97-AF65-F5344CB8AC3E}">
        <p14:creationId xmlns:p14="http://schemas.microsoft.com/office/powerpoint/2010/main" val="796606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Lets change the stigma, the media still writes articles talking about the addicted babies.  </a:t>
            </a:r>
          </a:p>
          <a:p>
            <a:r>
              <a:rPr lang="en-US" sz="2100" dirty="0"/>
              <a:t>DISCLAIMER: There is a lot of “TALK” everywhere about what different drugs are doing to babies </a:t>
            </a:r>
          </a:p>
          <a:p>
            <a:r>
              <a:rPr lang="en-US" sz="2100" dirty="0"/>
              <a:t>	What stress/trauma/drug use in parents/neglect is doing to children</a:t>
            </a:r>
          </a:p>
          <a:p>
            <a:r>
              <a:rPr lang="en-US" sz="2100" dirty="0"/>
              <a:t>We even have a board that we have put together to break it down</a:t>
            </a:r>
          </a:p>
          <a:p>
            <a:r>
              <a:rPr lang="en-US" sz="2100" dirty="0"/>
              <a:t>This presentation is based on my work in the NICU, Birth to Three, and the school system in WV over the last 20 years.  As the # of those struggling with SUD are giving birth, we have seen a steady increase in challenging development and behaviors.   The focus over the years has been on the person struggling with SUD</a:t>
            </a:r>
          </a:p>
          <a:p>
            <a:r>
              <a:rPr lang="en-US" sz="2100" dirty="0"/>
              <a:t>Keeping the family together</a:t>
            </a:r>
          </a:p>
          <a:p>
            <a:r>
              <a:rPr lang="en-US" sz="2100" dirty="0"/>
              <a:t>But what about the Safety and security of the child?</a:t>
            </a:r>
          </a:p>
          <a:p>
            <a:r>
              <a:rPr lang="en-US" sz="2100" dirty="0"/>
              <a:t>In the last 1-2 years there has been a steady increase in advocating for the innocent victims of this crisis, the children but some are still saying “But where is the research”.  There are many qualified individuals gathering that data but I in good conscience can not continue to watch children slip through the cracks while we are waiting for that data to be published so I am sharing my clinical observations, experience, and the research (If you look before 2017, there isn’t a lot out there)</a:t>
            </a:r>
          </a:p>
          <a:p>
            <a:endParaRPr lang="en-US" sz="2100" dirty="0"/>
          </a:p>
          <a:p>
            <a:endParaRPr lang="en-US" dirty="0"/>
          </a:p>
        </p:txBody>
      </p:sp>
      <p:sp>
        <p:nvSpPr>
          <p:cNvPr id="4" name="Slide Number Placeholder 3"/>
          <p:cNvSpPr>
            <a:spLocks noGrp="1"/>
          </p:cNvSpPr>
          <p:nvPr>
            <p:ph type="sldNum" sz="quarter" idx="5"/>
          </p:nvPr>
        </p:nvSpPr>
        <p:spPr/>
        <p:txBody>
          <a:bodyPr/>
          <a:lstStyle/>
          <a:p>
            <a:pPr defTabSz="939363">
              <a:defRPr/>
            </a:pPr>
            <a:fld id="{363EEA83-7865-4C03-92DB-7496DFB8EA8E}" type="slidenum">
              <a:rPr lang="en-US">
                <a:solidFill>
                  <a:prstClr val="black"/>
                </a:solidFill>
                <a:latin typeface="Calibri" panose="020F0502020204030204"/>
              </a:rPr>
              <a:pPr defTabSz="939363">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900734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Lets change the stigma, the media still writes articles talking about the addicted babies.  </a:t>
            </a:r>
          </a:p>
          <a:p>
            <a:r>
              <a:rPr lang="en-US" sz="2100" dirty="0"/>
              <a:t>DISCLAIMER: There is a lot of “TALK” everywhere about what different drugs are doing to babies </a:t>
            </a:r>
          </a:p>
          <a:p>
            <a:r>
              <a:rPr lang="en-US" sz="2100" dirty="0"/>
              <a:t>	What stress/trauma/drug use in parents/neglect is doing to children</a:t>
            </a:r>
          </a:p>
          <a:p>
            <a:r>
              <a:rPr lang="en-US" sz="2100" dirty="0"/>
              <a:t>We even have a board that we have put together to break it down</a:t>
            </a:r>
          </a:p>
          <a:p>
            <a:r>
              <a:rPr lang="en-US" sz="2100" dirty="0"/>
              <a:t>This presentation is based on my work in the NICU, Birth to Three, and the school system in WV over the last 20 years.  As the # of those struggling with SUD are giving birth, we have seen a steady increase in challenging development and behaviors.   The focus over the years has been on the person struggling with SUD</a:t>
            </a:r>
          </a:p>
          <a:p>
            <a:r>
              <a:rPr lang="en-US" sz="2100" dirty="0"/>
              <a:t>Keeping the family together</a:t>
            </a:r>
          </a:p>
          <a:p>
            <a:r>
              <a:rPr lang="en-US" sz="2100" dirty="0"/>
              <a:t>But what about the Safety and security of the child?</a:t>
            </a:r>
          </a:p>
          <a:p>
            <a:r>
              <a:rPr lang="en-US" sz="2100" dirty="0"/>
              <a:t>In the last 1-2 years there has been a steady increase in advocating for the innocent victims of this crisis, the children but some are still saying “But where is the research”.  There are many qualified individuals gathering that data but I in good conscience can not continue to watch children slip through the cracks while we are waiting for that data to be published so I am sharing my clinical observations, experience, and the research (If you look before 2017, there isn’t a lot out there)</a:t>
            </a:r>
          </a:p>
          <a:p>
            <a:endParaRPr lang="en-US" sz="2100" dirty="0"/>
          </a:p>
          <a:p>
            <a:endParaRPr lang="en-US" dirty="0"/>
          </a:p>
        </p:txBody>
      </p:sp>
      <p:sp>
        <p:nvSpPr>
          <p:cNvPr id="4" name="Slide Number Placeholder 3"/>
          <p:cNvSpPr>
            <a:spLocks noGrp="1"/>
          </p:cNvSpPr>
          <p:nvPr>
            <p:ph type="sldNum" sz="quarter" idx="5"/>
          </p:nvPr>
        </p:nvSpPr>
        <p:spPr/>
        <p:txBody>
          <a:bodyPr/>
          <a:lstStyle/>
          <a:p>
            <a:pPr defTabSz="939363">
              <a:defRPr/>
            </a:pPr>
            <a:fld id="{363EEA83-7865-4C03-92DB-7496DFB8EA8E}" type="slidenum">
              <a:rPr lang="en-US">
                <a:solidFill>
                  <a:prstClr val="black"/>
                </a:solidFill>
                <a:latin typeface="Calibri" panose="020F0502020204030204"/>
              </a:rPr>
              <a:pPr defTabSz="939363">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900734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We all react to trauma differently</a:t>
            </a:r>
          </a:p>
          <a:p>
            <a:r>
              <a:rPr lang="en-US" sz="2100" dirty="0"/>
              <a:t>I am a firm believer that there are NO bad children; just different and we MUST meet them where they are and guide them to where we want them to be: success</a:t>
            </a:r>
          </a:p>
          <a:p>
            <a:r>
              <a:rPr lang="en-US" sz="2100" dirty="0"/>
              <a:t>Understanding that these children are more sensitive may explain why some children act out more than others</a:t>
            </a:r>
          </a:p>
          <a:p>
            <a:r>
              <a:rPr lang="en-US" sz="2100" dirty="0"/>
              <a:t>It is also why I argue that NAS is Trauma…..when we have children who have gone from the NICU into a foster home and still experience the challenges of NAS</a:t>
            </a:r>
          </a:p>
          <a:p>
            <a:r>
              <a:rPr lang="en-US" sz="2100" dirty="0"/>
              <a:t>Children born with NAS have had substances crossing the placenta into their body/brain during critical times of development.  Their nervous system is not the same as a child’s that didn’t not have that </a:t>
            </a:r>
          </a:p>
          <a:p>
            <a:r>
              <a:rPr lang="en-US" sz="2100" dirty="0"/>
              <a:t>Recognizing and honoring that is critical and may explain why some children </a:t>
            </a:r>
          </a:p>
        </p:txBody>
      </p:sp>
      <p:sp>
        <p:nvSpPr>
          <p:cNvPr id="4" name="Slide Number Placeholder 3"/>
          <p:cNvSpPr>
            <a:spLocks noGrp="1"/>
          </p:cNvSpPr>
          <p:nvPr>
            <p:ph type="sldNum" sz="quarter" idx="5"/>
          </p:nvPr>
        </p:nvSpPr>
        <p:spPr/>
        <p:txBody>
          <a:bodyPr/>
          <a:lstStyle/>
          <a:p>
            <a:pPr defTabSz="939363">
              <a:defRPr/>
            </a:pPr>
            <a:fld id="{363EEA83-7865-4C03-92DB-7496DFB8EA8E}" type="slidenum">
              <a:rPr lang="en-US">
                <a:solidFill>
                  <a:prstClr val="black"/>
                </a:solidFill>
                <a:latin typeface="Calibri" panose="020F0502020204030204"/>
              </a:rPr>
              <a:pPr defTabSz="939363">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1286141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It is imperative to understand typical development so we can recognize these sometimes subtle differences at a time when many don’t have a lot of expectations of an infant</a:t>
            </a:r>
          </a:p>
          <a:p>
            <a:r>
              <a:rPr lang="en-US" sz="2000" dirty="0"/>
              <a:t>An extremely fussy child or a baby that never cries are both red flags</a:t>
            </a:r>
          </a:p>
          <a:p>
            <a:r>
              <a:rPr lang="en-US" sz="2000" dirty="0"/>
              <a:t>The old adage of They are just a boy so they are busier:   That is true BUT if a child has been </a:t>
            </a:r>
            <a:r>
              <a:rPr lang="en-US" sz="2000" dirty="0" err="1"/>
              <a:t>borned</a:t>
            </a:r>
            <a:r>
              <a:rPr lang="en-US" sz="2000" dirty="0"/>
              <a:t> exposed, it is related to the drug exposure NOT the “boy” in them</a:t>
            </a:r>
          </a:p>
        </p:txBody>
      </p:sp>
      <p:sp>
        <p:nvSpPr>
          <p:cNvPr id="4" name="Slide Number Placeholder 3"/>
          <p:cNvSpPr>
            <a:spLocks noGrp="1"/>
          </p:cNvSpPr>
          <p:nvPr>
            <p:ph type="sldNum" sz="quarter" idx="5"/>
          </p:nvPr>
        </p:nvSpPr>
        <p:spPr/>
        <p:txBody>
          <a:bodyPr/>
          <a:lstStyle/>
          <a:p>
            <a:fld id="{363EEA83-7865-4C03-92DB-7496DFB8EA8E}" type="slidenum">
              <a:rPr lang="en-US" smtClean="0"/>
              <a:t>14</a:t>
            </a:fld>
            <a:endParaRPr lang="en-US"/>
          </a:p>
        </p:txBody>
      </p:sp>
    </p:spTree>
    <p:extLst>
      <p:ext uri="{BB962C8B-B14F-4D97-AF65-F5344CB8AC3E}">
        <p14:creationId xmlns:p14="http://schemas.microsoft.com/office/powerpoint/2010/main" val="502815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This Study is HUGE to me: it validates what we have suspected for so long</a:t>
            </a:r>
          </a:p>
          <a:p>
            <a:r>
              <a:rPr lang="en-US" sz="2100" dirty="0"/>
              <a:t>But also hit home what we are already doing!  We can never undo the exposure in utero BUT we can FOCUS on BONDING and TYPICAL development</a:t>
            </a:r>
          </a:p>
          <a:p>
            <a:r>
              <a:rPr lang="en-US" sz="2100" dirty="0"/>
              <a:t>We can double a baby’s brain size with bonding with a caregiver during their first year of life!  Preferably that is with a parent but if not its important to find a family member/foster family to work on this</a:t>
            </a:r>
          </a:p>
          <a:p>
            <a:r>
              <a:rPr lang="en-US" sz="2100" dirty="0"/>
              <a:t>Despite my belief that tummy time can cure the problems of the world, TYPICAL Development can organize our brain and sensory systems and MAKE A POWERFUL IMPACT</a:t>
            </a:r>
          </a:p>
        </p:txBody>
      </p:sp>
      <p:sp>
        <p:nvSpPr>
          <p:cNvPr id="4" name="Slide Number Placeholder 3"/>
          <p:cNvSpPr>
            <a:spLocks noGrp="1"/>
          </p:cNvSpPr>
          <p:nvPr>
            <p:ph type="sldNum" sz="quarter" idx="5"/>
          </p:nvPr>
        </p:nvSpPr>
        <p:spPr/>
        <p:txBody>
          <a:bodyPr/>
          <a:lstStyle/>
          <a:p>
            <a:pPr defTabSz="968013">
              <a:defRPr/>
            </a:pPr>
            <a:fld id="{363EEA83-7865-4C03-92DB-7496DFB8EA8E}" type="slidenum">
              <a:rPr lang="en-US">
                <a:solidFill>
                  <a:prstClr val="black"/>
                </a:solidFill>
                <a:latin typeface="Calibri" panose="020F0502020204030204"/>
              </a:rPr>
              <a:pPr defTabSz="968013">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77437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We must understand what happens when a woman is pregnant and then after a baby is born: GRAVITY</a:t>
            </a:r>
          </a:p>
        </p:txBody>
      </p:sp>
      <p:sp>
        <p:nvSpPr>
          <p:cNvPr id="4" name="Slide Number Placeholder 3"/>
          <p:cNvSpPr>
            <a:spLocks noGrp="1"/>
          </p:cNvSpPr>
          <p:nvPr>
            <p:ph type="sldNum" sz="quarter" idx="5"/>
          </p:nvPr>
        </p:nvSpPr>
        <p:spPr/>
        <p:txBody>
          <a:bodyPr/>
          <a:lstStyle/>
          <a:p>
            <a:fld id="{363EEA83-7865-4C03-92DB-7496DFB8EA8E}" type="slidenum">
              <a:rPr lang="en-US" smtClean="0"/>
              <a:t>19</a:t>
            </a:fld>
            <a:endParaRPr lang="en-US" dirty="0"/>
          </a:p>
        </p:txBody>
      </p:sp>
    </p:spTree>
    <p:extLst>
      <p:ext uri="{BB962C8B-B14F-4D97-AF65-F5344CB8AC3E}">
        <p14:creationId xmlns:p14="http://schemas.microsoft.com/office/powerpoint/2010/main" val="1381229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We must understand what happens when a woman is pregnant and then after a baby is born: GRAVITY</a:t>
            </a:r>
          </a:p>
        </p:txBody>
      </p:sp>
      <p:sp>
        <p:nvSpPr>
          <p:cNvPr id="4" name="Slide Number Placeholder 3"/>
          <p:cNvSpPr>
            <a:spLocks noGrp="1"/>
          </p:cNvSpPr>
          <p:nvPr>
            <p:ph type="sldNum" sz="quarter" idx="5"/>
          </p:nvPr>
        </p:nvSpPr>
        <p:spPr/>
        <p:txBody>
          <a:bodyPr/>
          <a:lstStyle/>
          <a:p>
            <a:fld id="{363EEA83-7865-4C03-92DB-7496DFB8EA8E}" type="slidenum">
              <a:rPr lang="en-US" smtClean="0"/>
              <a:t>20</a:t>
            </a:fld>
            <a:endParaRPr lang="en-US" dirty="0"/>
          </a:p>
        </p:txBody>
      </p:sp>
    </p:spTree>
    <p:extLst>
      <p:ext uri="{BB962C8B-B14F-4D97-AF65-F5344CB8AC3E}">
        <p14:creationId xmlns:p14="http://schemas.microsoft.com/office/powerpoint/2010/main" val="2774183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CBA8AF-38F1-48F3-970A-4FE2F665F9D4}" type="datetimeFigureOut">
              <a:rPr lang="en-US" smtClean="0"/>
              <a:t>8/11/2021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898CDC-02D8-41E7-AD95-C3C9CA30D8A7}" type="slidenum">
              <a:rPr lang="en-US" smtClean="0"/>
              <a:t>‹#›</a:t>
            </a:fld>
            <a:endParaRPr lang="en-US"/>
          </a:p>
        </p:txBody>
      </p:sp>
    </p:spTree>
    <p:extLst>
      <p:ext uri="{BB962C8B-B14F-4D97-AF65-F5344CB8AC3E}">
        <p14:creationId xmlns:p14="http://schemas.microsoft.com/office/powerpoint/2010/main" val="1938108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CBA8AF-38F1-48F3-970A-4FE2F665F9D4}" type="datetimeFigureOut">
              <a:rPr lang="en-US" smtClean="0"/>
              <a:t>8/11/2021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898CDC-02D8-41E7-AD95-C3C9CA30D8A7}" type="slidenum">
              <a:rPr lang="en-US" smtClean="0"/>
              <a:t>‹#›</a:t>
            </a:fld>
            <a:endParaRPr lang="en-US"/>
          </a:p>
        </p:txBody>
      </p:sp>
    </p:spTree>
    <p:extLst>
      <p:ext uri="{BB962C8B-B14F-4D97-AF65-F5344CB8AC3E}">
        <p14:creationId xmlns:p14="http://schemas.microsoft.com/office/powerpoint/2010/main" val="3715394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CBA8AF-38F1-48F3-970A-4FE2F665F9D4}" type="datetimeFigureOut">
              <a:rPr lang="en-US" smtClean="0"/>
              <a:t>8/11/2021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898CDC-02D8-41E7-AD95-C3C9CA30D8A7}" type="slidenum">
              <a:rPr lang="en-US" smtClean="0"/>
              <a:t>‹#›</a:t>
            </a:fld>
            <a:endParaRPr lang="en-US"/>
          </a:p>
        </p:txBody>
      </p:sp>
    </p:spTree>
    <p:extLst>
      <p:ext uri="{BB962C8B-B14F-4D97-AF65-F5344CB8AC3E}">
        <p14:creationId xmlns:p14="http://schemas.microsoft.com/office/powerpoint/2010/main" val="3244406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685BD-4BD6-4959-85F7-08DB20216C7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39B6A98-959E-49AA-B51F-0398FB63785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9773674-5543-47C5-ABC9-27D6AEF4D08F}"/>
              </a:ext>
            </a:extLst>
          </p:cNvPr>
          <p:cNvSpPr>
            <a:spLocks noGrp="1"/>
          </p:cNvSpPr>
          <p:nvPr>
            <p:ph type="dt" sz="half" idx="10"/>
          </p:nvPr>
        </p:nvSpPr>
        <p:spPr/>
        <p:txBody>
          <a:bodyPr/>
          <a:lstStyle/>
          <a:p>
            <a:fld id="{6178F68E-C42B-4F87-8580-342086F3205E}" type="datetimeFigureOut">
              <a:rPr lang="en-US" smtClean="0"/>
              <a:t>8/11/2021</a:t>
            </a:fld>
            <a:endParaRPr lang="en-US"/>
          </a:p>
        </p:txBody>
      </p:sp>
      <p:sp>
        <p:nvSpPr>
          <p:cNvPr id="5" name="Footer Placeholder 4">
            <a:extLst>
              <a:ext uri="{FF2B5EF4-FFF2-40B4-BE49-F238E27FC236}">
                <a16:creationId xmlns:a16="http://schemas.microsoft.com/office/drawing/2014/main" id="{ADC6CAA6-53A9-4815-87B8-4AE02D9BC4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9106A2-2A02-4578-8801-2A37526C3C43}"/>
              </a:ext>
            </a:extLst>
          </p:cNvPr>
          <p:cNvSpPr>
            <a:spLocks noGrp="1"/>
          </p:cNvSpPr>
          <p:nvPr>
            <p:ph type="sldNum" sz="quarter" idx="12"/>
          </p:nvPr>
        </p:nvSpPr>
        <p:spPr/>
        <p:txBody>
          <a:bodyPr/>
          <a:lstStyle/>
          <a:p>
            <a:fld id="{174F7568-3EFE-4E20-AE3A-87A7A41D92DF}" type="slidenum">
              <a:rPr lang="en-US" smtClean="0"/>
              <a:t>‹#›</a:t>
            </a:fld>
            <a:endParaRPr lang="en-US"/>
          </a:p>
        </p:txBody>
      </p:sp>
    </p:spTree>
    <p:extLst>
      <p:ext uri="{BB962C8B-B14F-4D97-AF65-F5344CB8AC3E}">
        <p14:creationId xmlns:p14="http://schemas.microsoft.com/office/powerpoint/2010/main" val="24779297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8656C-C23D-490C-8B80-A72698E84C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CE02EE-BA13-4987-8956-801E0A4006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9EE72-A1EE-4EEF-B6A0-802D6D0A596C}"/>
              </a:ext>
            </a:extLst>
          </p:cNvPr>
          <p:cNvSpPr>
            <a:spLocks noGrp="1"/>
          </p:cNvSpPr>
          <p:nvPr>
            <p:ph type="dt" sz="half" idx="10"/>
          </p:nvPr>
        </p:nvSpPr>
        <p:spPr/>
        <p:txBody>
          <a:bodyPr/>
          <a:lstStyle/>
          <a:p>
            <a:fld id="{6178F68E-C42B-4F87-8580-342086F3205E}" type="datetimeFigureOut">
              <a:rPr lang="en-US" smtClean="0"/>
              <a:t>8/11/2021</a:t>
            </a:fld>
            <a:endParaRPr lang="en-US"/>
          </a:p>
        </p:txBody>
      </p:sp>
      <p:sp>
        <p:nvSpPr>
          <p:cNvPr id="5" name="Footer Placeholder 4">
            <a:extLst>
              <a:ext uri="{FF2B5EF4-FFF2-40B4-BE49-F238E27FC236}">
                <a16:creationId xmlns:a16="http://schemas.microsoft.com/office/drawing/2014/main" id="{13081115-BDB5-434A-BCC6-2CC8D8653F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16E6C1-5C56-49BA-A655-F6E273698F4F}"/>
              </a:ext>
            </a:extLst>
          </p:cNvPr>
          <p:cNvSpPr>
            <a:spLocks noGrp="1"/>
          </p:cNvSpPr>
          <p:nvPr>
            <p:ph type="sldNum" sz="quarter" idx="12"/>
          </p:nvPr>
        </p:nvSpPr>
        <p:spPr/>
        <p:txBody>
          <a:bodyPr/>
          <a:lstStyle/>
          <a:p>
            <a:fld id="{174F7568-3EFE-4E20-AE3A-87A7A41D92DF}" type="slidenum">
              <a:rPr lang="en-US" smtClean="0"/>
              <a:t>‹#›</a:t>
            </a:fld>
            <a:endParaRPr lang="en-US"/>
          </a:p>
        </p:txBody>
      </p:sp>
    </p:spTree>
    <p:extLst>
      <p:ext uri="{BB962C8B-B14F-4D97-AF65-F5344CB8AC3E}">
        <p14:creationId xmlns:p14="http://schemas.microsoft.com/office/powerpoint/2010/main" val="29689807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82CC0-88E9-47D1-906A-84572FF6227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132BEBC-EE73-4DB1-B55C-D03BB8BF21B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FD6493-92A4-46DC-A977-536CE968520E}"/>
              </a:ext>
            </a:extLst>
          </p:cNvPr>
          <p:cNvSpPr>
            <a:spLocks noGrp="1"/>
          </p:cNvSpPr>
          <p:nvPr>
            <p:ph type="dt" sz="half" idx="10"/>
          </p:nvPr>
        </p:nvSpPr>
        <p:spPr/>
        <p:txBody>
          <a:bodyPr/>
          <a:lstStyle/>
          <a:p>
            <a:fld id="{6178F68E-C42B-4F87-8580-342086F3205E}" type="datetimeFigureOut">
              <a:rPr lang="en-US" smtClean="0"/>
              <a:t>8/11/2021</a:t>
            </a:fld>
            <a:endParaRPr lang="en-US"/>
          </a:p>
        </p:txBody>
      </p:sp>
      <p:sp>
        <p:nvSpPr>
          <p:cNvPr id="5" name="Footer Placeholder 4">
            <a:extLst>
              <a:ext uri="{FF2B5EF4-FFF2-40B4-BE49-F238E27FC236}">
                <a16:creationId xmlns:a16="http://schemas.microsoft.com/office/drawing/2014/main" id="{F085FAA8-B901-471E-BFF8-12C515F813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71FF13-B8C3-405E-9E28-198E55430A6C}"/>
              </a:ext>
            </a:extLst>
          </p:cNvPr>
          <p:cNvSpPr>
            <a:spLocks noGrp="1"/>
          </p:cNvSpPr>
          <p:nvPr>
            <p:ph type="sldNum" sz="quarter" idx="12"/>
          </p:nvPr>
        </p:nvSpPr>
        <p:spPr/>
        <p:txBody>
          <a:bodyPr/>
          <a:lstStyle/>
          <a:p>
            <a:fld id="{174F7568-3EFE-4E20-AE3A-87A7A41D92DF}" type="slidenum">
              <a:rPr lang="en-US" smtClean="0"/>
              <a:t>‹#›</a:t>
            </a:fld>
            <a:endParaRPr lang="en-US"/>
          </a:p>
        </p:txBody>
      </p:sp>
    </p:spTree>
    <p:extLst>
      <p:ext uri="{BB962C8B-B14F-4D97-AF65-F5344CB8AC3E}">
        <p14:creationId xmlns:p14="http://schemas.microsoft.com/office/powerpoint/2010/main" val="3625510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0D552-9333-4005-A477-7CBA9C4A6A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CE3956-1CDC-4190-9186-D4E8B20B8D02}"/>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441419-DB9C-4C03-8487-B343727056C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960363-916C-4896-9EEA-79D3D598C6EF}"/>
              </a:ext>
            </a:extLst>
          </p:cNvPr>
          <p:cNvSpPr>
            <a:spLocks noGrp="1"/>
          </p:cNvSpPr>
          <p:nvPr>
            <p:ph type="dt" sz="half" idx="10"/>
          </p:nvPr>
        </p:nvSpPr>
        <p:spPr/>
        <p:txBody>
          <a:bodyPr/>
          <a:lstStyle/>
          <a:p>
            <a:fld id="{6178F68E-C42B-4F87-8580-342086F3205E}" type="datetimeFigureOut">
              <a:rPr lang="en-US" smtClean="0"/>
              <a:t>8/11/2021</a:t>
            </a:fld>
            <a:endParaRPr lang="en-US"/>
          </a:p>
        </p:txBody>
      </p:sp>
      <p:sp>
        <p:nvSpPr>
          <p:cNvPr id="6" name="Footer Placeholder 5">
            <a:extLst>
              <a:ext uri="{FF2B5EF4-FFF2-40B4-BE49-F238E27FC236}">
                <a16:creationId xmlns:a16="http://schemas.microsoft.com/office/drawing/2014/main" id="{76573B58-B87C-4DF4-8DD3-FC6F50783A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A0E531-26BA-450A-B7A3-8D7D570EC6FA}"/>
              </a:ext>
            </a:extLst>
          </p:cNvPr>
          <p:cNvSpPr>
            <a:spLocks noGrp="1"/>
          </p:cNvSpPr>
          <p:nvPr>
            <p:ph type="sldNum" sz="quarter" idx="12"/>
          </p:nvPr>
        </p:nvSpPr>
        <p:spPr/>
        <p:txBody>
          <a:bodyPr/>
          <a:lstStyle/>
          <a:p>
            <a:fld id="{174F7568-3EFE-4E20-AE3A-87A7A41D92DF}" type="slidenum">
              <a:rPr lang="en-US" smtClean="0"/>
              <a:t>‹#›</a:t>
            </a:fld>
            <a:endParaRPr lang="en-US"/>
          </a:p>
        </p:txBody>
      </p:sp>
    </p:spTree>
    <p:extLst>
      <p:ext uri="{BB962C8B-B14F-4D97-AF65-F5344CB8AC3E}">
        <p14:creationId xmlns:p14="http://schemas.microsoft.com/office/powerpoint/2010/main" val="26496510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F9D6A-5BD4-40BB-BC9A-1F6734F1E89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BCACE-616E-4988-8401-7EE8675181B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4B473AE-B353-4B0E-8161-CB4C0A6FAA4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970296-D1E9-441D-BBDB-1ABB8CAE1EB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728253A-F7C0-44C3-83C2-98914625234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57CFC9-8CD2-4B92-8C25-37544121333A}"/>
              </a:ext>
            </a:extLst>
          </p:cNvPr>
          <p:cNvSpPr>
            <a:spLocks noGrp="1"/>
          </p:cNvSpPr>
          <p:nvPr>
            <p:ph type="dt" sz="half" idx="10"/>
          </p:nvPr>
        </p:nvSpPr>
        <p:spPr/>
        <p:txBody>
          <a:bodyPr/>
          <a:lstStyle/>
          <a:p>
            <a:fld id="{6178F68E-C42B-4F87-8580-342086F3205E}" type="datetimeFigureOut">
              <a:rPr lang="en-US" smtClean="0"/>
              <a:t>8/11/2021</a:t>
            </a:fld>
            <a:endParaRPr lang="en-US"/>
          </a:p>
        </p:txBody>
      </p:sp>
      <p:sp>
        <p:nvSpPr>
          <p:cNvPr id="8" name="Footer Placeholder 7">
            <a:extLst>
              <a:ext uri="{FF2B5EF4-FFF2-40B4-BE49-F238E27FC236}">
                <a16:creationId xmlns:a16="http://schemas.microsoft.com/office/drawing/2014/main" id="{9B117C15-5DF6-40FE-BCA6-829D84EAAA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A9A61C-60A3-4343-9DA5-3FFD82C7D773}"/>
              </a:ext>
            </a:extLst>
          </p:cNvPr>
          <p:cNvSpPr>
            <a:spLocks noGrp="1"/>
          </p:cNvSpPr>
          <p:nvPr>
            <p:ph type="sldNum" sz="quarter" idx="12"/>
          </p:nvPr>
        </p:nvSpPr>
        <p:spPr/>
        <p:txBody>
          <a:bodyPr/>
          <a:lstStyle/>
          <a:p>
            <a:fld id="{174F7568-3EFE-4E20-AE3A-87A7A41D92DF}" type="slidenum">
              <a:rPr lang="en-US" smtClean="0"/>
              <a:t>‹#›</a:t>
            </a:fld>
            <a:endParaRPr lang="en-US"/>
          </a:p>
        </p:txBody>
      </p:sp>
    </p:spTree>
    <p:extLst>
      <p:ext uri="{BB962C8B-B14F-4D97-AF65-F5344CB8AC3E}">
        <p14:creationId xmlns:p14="http://schemas.microsoft.com/office/powerpoint/2010/main" val="748310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7448D-CF9B-4310-9804-C9F8B0DB55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DB63AA-B08C-4662-BC14-B2FB0CC99071}"/>
              </a:ext>
            </a:extLst>
          </p:cNvPr>
          <p:cNvSpPr>
            <a:spLocks noGrp="1"/>
          </p:cNvSpPr>
          <p:nvPr>
            <p:ph type="dt" sz="half" idx="10"/>
          </p:nvPr>
        </p:nvSpPr>
        <p:spPr/>
        <p:txBody>
          <a:bodyPr/>
          <a:lstStyle/>
          <a:p>
            <a:fld id="{6178F68E-C42B-4F87-8580-342086F3205E}" type="datetimeFigureOut">
              <a:rPr lang="en-US" smtClean="0"/>
              <a:t>8/11/2021</a:t>
            </a:fld>
            <a:endParaRPr lang="en-US"/>
          </a:p>
        </p:txBody>
      </p:sp>
      <p:sp>
        <p:nvSpPr>
          <p:cNvPr id="4" name="Footer Placeholder 3">
            <a:extLst>
              <a:ext uri="{FF2B5EF4-FFF2-40B4-BE49-F238E27FC236}">
                <a16:creationId xmlns:a16="http://schemas.microsoft.com/office/drawing/2014/main" id="{D5007D26-3277-4028-A898-A8981F02A2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00FB06-3FCD-48C9-B45C-83B12228AAD0}"/>
              </a:ext>
            </a:extLst>
          </p:cNvPr>
          <p:cNvSpPr>
            <a:spLocks noGrp="1"/>
          </p:cNvSpPr>
          <p:nvPr>
            <p:ph type="sldNum" sz="quarter" idx="12"/>
          </p:nvPr>
        </p:nvSpPr>
        <p:spPr/>
        <p:txBody>
          <a:bodyPr/>
          <a:lstStyle/>
          <a:p>
            <a:fld id="{174F7568-3EFE-4E20-AE3A-87A7A41D92DF}" type="slidenum">
              <a:rPr lang="en-US" smtClean="0"/>
              <a:t>‹#›</a:t>
            </a:fld>
            <a:endParaRPr lang="en-US"/>
          </a:p>
        </p:txBody>
      </p:sp>
    </p:spTree>
    <p:extLst>
      <p:ext uri="{BB962C8B-B14F-4D97-AF65-F5344CB8AC3E}">
        <p14:creationId xmlns:p14="http://schemas.microsoft.com/office/powerpoint/2010/main" val="37374150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B6FFD9-B57D-4B57-93AE-5CEA43DFA42A}"/>
              </a:ext>
            </a:extLst>
          </p:cNvPr>
          <p:cNvSpPr>
            <a:spLocks noGrp="1"/>
          </p:cNvSpPr>
          <p:nvPr>
            <p:ph type="dt" sz="half" idx="10"/>
          </p:nvPr>
        </p:nvSpPr>
        <p:spPr/>
        <p:txBody>
          <a:bodyPr/>
          <a:lstStyle/>
          <a:p>
            <a:fld id="{6178F68E-C42B-4F87-8580-342086F3205E}" type="datetimeFigureOut">
              <a:rPr lang="en-US" smtClean="0"/>
              <a:t>8/11/2021</a:t>
            </a:fld>
            <a:endParaRPr lang="en-US"/>
          </a:p>
        </p:txBody>
      </p:sp>
      <p:sp>
        <p:nvSpPr>
          <p:cNvPr id="3" name="Footer Placeholder 2">
            <a:extLst>
              <a:ext uri="{FF2B5EF4-FFF2-40B4-BE49-F238E27FC236}">
                <a16:creationId xmlns:a16="http://schemas.microsoft.com/office/drawing/2014/main" id="{7C73A6A7-0A1F-4F72-94DA-EEF1CB2B78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ECA7A9-B0E5-4ECD-ADF8-FE65B8C70A6B}"/>
              </a:ext>
            </a:extLst>
          </p:cNvPr>
          <p:cNvSpPr>
            <a:spLocks noGrp="1"/>
          </p:cNvSpPr>
          <p:nvPr>
            <p:ph type="sldNum" sz="quarter" idx="12"/>
          </p:nvPr>
        </p:nvSpPr>
        <p:spPr/>
        <p:txBody>
          <a:bodyPr/>
          <a:lstStyle/>
          <a:p>
            <a:fld id="{174F7568-3EFE-4E20-AE3A-87A7A41D92DF}" type="slidenum">
              <a:rPr lang="en-US" smtClean="0"/>
              <a:t>‹#›</a:t>
            </a:fld>
            <a:endParaRPr lang="en-US"/>
          </a:p>
        </p:txBody>
      </p:sp>
    </p:spTree>
    <p:extLst>
      <p:ext uri="{BB962C8B-B14F-4D97-AF65-F5344CB8AC3E}">
        <p14:creationId xmlns:p14="http://schemas.microsoft.com/office/powerpoint/2010/main" val="2954259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D865A-4F63-4467-8AC3-FBD860A2CAA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4186631-EDE9-4915-ADBF-97EABA6033E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8F352F-4C41-43FD-9ABA-6736E2C9D22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C3B82CA-E6CE-4CDF-A38D-7DC82213BAB2}"/>
              </a:ext>
            </a:extLst>
          </p:cNvPr>
          <p:cNvSpPr>
            <a:spLocks noGrp="1"/>
          </p:cNvSpPr>
          <p:nvPr>
            <p:ph type="dt" sz="half" idx="10"/>
          </p:nvPr>
        </p:nvSpPr>
        <p:spPr/>
        <p:txBody>
          <a:bodyPr/>
          <a:lstStyle/>
          <a:p>
            <a:fld id="{6178F68E-C42B-4F87-8580-342086F3205E}" type="datetimeFigureOut">
              <a:rPr lang="en-US" smtClean="0"/>
              <a:t>8/11/2021</a:t>
            </a:fld>
            <a:endParaRPr lang="en-US"/>
          </a:p>
        </p:txBody>
      </p:sp>
      <p:sp>
        <p:nvSpPr>
          <p:cNvPr id="6" name="Footer Placeholder 5">
            <a:extLst>
              <a:ext uri="{FF2B5EF4-FFF2-40B4-BE49-F238E27FC236}">
                <a16:creationId xmlns:a16="http://schemas.microsoft.com/office/drawing/2014/main" id="{C842DDFD-6EB4-437C-9A8F-225294E572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9D86EB-EBA5-4C70-99E8-C000D9526165}"/>
              </a:ext>
            </a:extLst>
          </p:cNvPr>
          <p:cNvSpPr>
            <a:spLocks noGrp="1"/>
          </p:cNvSpPr>
          <p:nvPr>
            <p:ph type="sldNum" sz="quarter" idx="12"/>
          </p:nvPr>
        </p:nvSpPr>
        <p:spPr/>
        <p:txBody>
          <a:bodyPr/>
          <a:lstStyle/>
          <a:p>
            <a:fld id="{174F7568-3EFE-4E20-AE3A-87A7A41D92DF}" type="slidenum">
              <a:rPr lang="en-US" smtClean="0"/>
              <a:t>‹#›</a:t>
            </a:fld>
            <a:endParaRPr lang="en-US"/>
          </a:p>
        </p:txBody>
      </p:sp>
    </p:spTree>
    <p:extLst>
      <p:ext uri="{BB962C8B-B14F-4D97-AF65-F5344CB8AC3E}">
        <p14:creationId xmlns:p14="http://schemas.microsoft.com/office/powerpoint/2010/main" val="745506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CBA8AF-38F1-48F3-970A-4FE2F665F9D4}" type="datetimeFigureOut">
              <a:rPr lang="en-US" smtClean="0"/>
              <a:t>8/11/2021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898CDC-02D8-41E7-AD95-C3C9CA30D8A7}" type="slidenum">
              <a:rPr lang="en-US" smtClean="0"/>
              <a:t>‹#›</a:t>
            </a:fld>
            <a:endParaRPr lang="en-US"/>
          </a:p>
        </p:txBody>
      </p:sp>
    </p:spTree>
    <p:extLst>
      <p:ext uri="{BB962C8B-B14F-4D97-AF65-F5344CB8AC3E}">
        <p14:creationId xmlns:p14="http://schemas.microsoft.com/office/powerpoint/2010/main" val="28875474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33C02-72F2-4894-B2CD-3E4A94CCE55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EDBEE93-096D-4B15-A6BB-5F152BC3B5C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255662C-0E5C-4DAE-A6DA-619B81A6971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93520D4-666A-4E66-96E8-F73897AAF42E}"/>
              </a:ext>
            </a:extLst>
          </p:cNvPr>
          <p:cNvSpPr>
            <a:spLocks noGrp="1"/>
          </p:cNvSpPr>
          <p:nvPr>
            <p:ph type="dt" sz="half" idx="10"/>
          </p:nvPr>
        </p:nvSpPr>
        <p:spPr/>
        <p:txBody>
          <a:bodyPr/>
          <a:lstStyle/>
          <a:p>
            <a:fld id="{6178F68E-C42B-4F87-8580-342086F3205E}" type="datetimeFigureOut">
              <a:rPr lang="en-US" smtClean="0"/>
              <a:t>8/11/2021</a:t>
            </a:fld>
            <a:endParaRPr lang="en-US"/>
          </a:p>
        </p:txBody>
      </p:sp>
      <p:sp>
        <p:nvSpPr>
          <p:cNvPr id="6" name="Footer Placeholder 5">
            <a:extLst>
              <a:ext uri="{FF2B5EF4-FFF2-40B4-BE49-F238E27FC236}">
                <a16:creationId xmlns:a16="http://schemas.microsoft.com/office/drawing/2014/main" id="{47F50A2B-9F8F-4EA2-923B-BCEDEDC1EE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615E07-8B98-463F-8AE8-30EE95B922D5}"/>
              </a:ext>
            </a:extLst>
          </p:cNvPr>
          <p:cNvSpPr>
            <a:spLocks noGrp="1"/>
          </p:cNvSpPr>
          <p:nvPr>
            <p:ph type="sldNum" sz="quarter" idx="12"/>
          </p:nvPr>
        </p:nvSpPr>
        <p:spPr/>
        <p:txBody>
          <a:bodyPr/>
          <a:lstStyle/>
          <a:p>
            <a:fld id="{174F7568-3EFE-4E20-AE3A-87A7A41D92DF}" type="slidenum">
              <a:rPr lang="en-US" smtClean="0"/>
              <a:t>‹#›</a:t>
            </a:fld>
            <a:endParaRPr lang="en-US"/>
          </a:p>
        </p:txBody>
      </p:sp>
    </p:spTree>
    <p:extLst>
      <p:ext uri="{BB962C8B-B14F-4D97-AF65-F5344CB8AC3E}">
        <p14:creationId xmlns:p14="http://schemas.microsoft.com/office/powerpoint/2010/main" val="34750358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FB978-DB8A-457D-B9B8-C05FDB562E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8E7439-0D7E-4A96-926C-E8AFABC3A9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A76FBD-3ACC-41F8-834D-F6A1479F6BEB}"/>
              </a:ext>
            </a:extLst>
          </p:cNvPr>
          <p:cNvSpPr>
            <a:spLocks noGrp="1"/>
          </p:cNvSpPr>
          <p:nvPr>
            <p:ph type="dt" sz="half" idx="10"/>
          </p:nvPr>
        </p:nvSpPr>
        <p:spPr/>
        <p:txBody>
          <a:bodyPr/>
          <a:lstStyle/>
          <a:p>
            <a:fld id="{6178F68E-C42B-4F87-8580-342086F3205E}" type="datetimeFigureOut">
              <a:rPr lang="en-US" smtClean="0"/>
              <a:t>8/11/2021</a:t>
            </a:fld>
            <a:endParaRPr lang="en-US"/>
          </a:p>
        </p:txBody>
      </p:sp>
      <p:sp>
        <p:nvSpPr>
          <p:cNvPr id="5" name="Footer Placeholder 4">
            <a:extLst>
              <a:ext uri="{FF2B5EF4-FFF2-40B4-BE49-F238E27FC236}">
                <a16:creationId xmlns:a16="http://schemas.microsoft.com/office/drawing/2014/main" id="{9A43F945-B200-4789-A6C5-6E88937B92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7E0F6A-A49B-4CB5-BED8-E14E49DD0963}"/>
              </a:ext>
            </a:extLst>
          </p:cNvPr>
          <p:cNvSpPr>
            <a:spLocks noGrp="1"/>
          </p:cNvSpPr>
          <p:nvPr>
            <p:ph type="sldNum" sz="quarter" idx="12"/>
          </p:nvPr>
        </p:nvSpPr>
        <p:spPr/>
        <p:txBody>
          <a:bodyPr/>
          <a:lstStyle/>
          <a:p>
            <a:fld id="{174F7568-3EFE-4E20-AE3A-87A7A41D92DF}" type="slidenum">
              <a:rPr lang="en-US" smtClean="0"/>
              <a:t>‹#›</a:t>
            </a:fld>
            <a:endParaRPr lang="en-US"/>
          </a:p>
        </p:txBody>
      </p:sp>
    </p:spTree>
    <p:extLst>
      <p:ext uri="{BB962C8B-B14F-4D97-AF65-F5344CB8AC3E}">
        <p14:creationId xmlns:p14="http://schemas.microsoft.com/office/powerpoint/2010/main" val="3831370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93DC9B-AD1D-4259-9CEF-520E15DC87B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539478-70CE-419F-AA67-B6E540D55D29}"/>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4D7C74-CFE4-4E78-951B-2A7FAA258102}"/>
              </a:ext>
            </a:extLst>
          </p:cNvPr>
          <p:cNvSpPr>
            <a:spLocks noGrp="1"/>
          </p:cNvSpPr>
          <p:nvPr>
            <p:ph type="dt" sz="half" idx="10"/>
          </p:nvPr>
        </p:nvSpPr>
        <p:spPr/>
        <p:txBody>
          <a:bodyPr/>
          <a:lstStyle/>
          <a:p>
            <a:fld id="{6178F68E-C42B-4F87-8580-342086F3205E}" type="datetimeFigureOut">
              <a:rPr lang="en-US" smtClean="0"/>
              <a:t>8/11/2021</a:t>
            </a:fld>
            <a:endParaRPr lang="en-US"/>
          </a:p>
        </p:txBody>
      </p:sp>
      <p:sp>
        <p:nvSpPr>
          <p:cNvPr id="5" name="Footer Placeholder 4">
            <a:extLst>
              <a:ext uri="{FF2B5EF4-FFF2-40B4-BE49-F238E27FC236}">
                <a16:creationId xmlns:a16="http://schemas.microsoft.com/office/drawing/2014/main" id="{77BD275E-5DCA-4ED8-97CC-CEE300DA3C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87CBEF-6F3E-44D4-8E94-86C4AE65FA03}"/>
              </a:ext>
            </a:extLst>
          </p:cNvPr>
          <p:cNvSpPr>
            <a:spLocks noGrp="1"/>
          </p:cNvSpPr>
          <p:nvPr>
            <p:ph type="sldNum" sz="quarter" idx="12"/>
          </p:nvPr>
        </p:nvSpPr>
        <p:spPr/>
        <p:txBody>
          <a:bodyPr/>
          <a:lstStyle/>
          <a:p>
            <a:fld id="{174F7568-3EFE-4E20-AE3A-87A7A41D92DF}" type="slidenum">
              <a:rPr lang="en-US" smtClean="0"/>
              <a:t>‹#›</a:t>
            </a:fld>
            <a:endParaRPr lang="en-US"/>
          </a:p>
        </p:txBody>
      </p:sp>
    </p:spTree>
    <p:extLst>
      <p:ext uri="{BB962C8B-B14F-4D97-AF65-F5344CB8AC3E}">
        <p14:creationId xmlns:p14="http://schemas.microsoft.com/office/powerpoint/2010/main" val="14088312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68574" y="4921884"/>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CBA8AF-38F1-48F3-970A-4FE2F665F9D4}" type="datetimeFigureOut">
              <a:rPr lang="en-US" smtClean="0"/>
              <a:t>8/11/2021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898CDC-02D8-41E7-AD95-C3C9CA30D8A7}" type="slidenum">
              <a:rPr lang="en-US" smtClean="0"/>
              <a:t>‹#›</a:t>
            </a:fld>
            <a:endParaRPr lang="en-US"/>
          </a:p>
        </p:txBody>
      </p:sp>
      <p:pic>
        <p:nvPicPr>
          <p:cNvPr id="7" name="Picture 6" descr="Graphical user interface&#10;&#10;Description automatically generated with low confidence">
            <a:extLst>
              <a:ext uri="{FF2B5EF4-FFF2-40B4-BE49-F238E27FC236}">
                <a16:creationId xmlns:a16="http://schemas.microsoft.com/office/drawing/2014/main" id="{4D8B776C-77DB-40AF-959C-3D4C27E51D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172"/>
            <a:ext cx="9144000" cy="4785360"/>
          </a:xfrm>
          <a:prstGeom prst="rect">
            <a:avLst/>
          </a:prstGeom>
        </p:spPr>
      </p:pic>
    </p:spTree>
    <p:extLst>
      <p:ext uri="{BB962C8B-B14F-4D97-AF65-F5344CB8AC3E}">
        <p14:creationId xmlns:p14="http://schemas.microsoft.com/office/powerpoint/2010/main" val="1739583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CBA8AF-38F1-48F3-970A-4FE2F665F9D4}" type="datetimeFigureOut">
              <a:rPr lang="en-US" smtClean="0"/>
              <a:t>8/11/2021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898CDC-02D8-41E7-AD95-C3C9CA30D8A7}" type="slidenum">
              <a:rPr lang="en-US" smtClean="0"/>
              <a:t>‹#›</a:t>
            </a:fld>
            <a:endParaRPr lang="en-US"/>
          </a:p>
        </p:txBody>
      </p:sp>
    </p:spTree>
    <p:extLst>
      <p:ext uri="{BB962C8B-B14F-4D97-AF65-F5344CB8AC3E}">
        <p14:creationId xmlns:p14="http://schemas.microsoft.com/office/powerpoint/2010/main" val="60901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CBA8AF-38F1-48F3-970A-4FE2F665F9D4}" type="datetimeFigureOut">
              <a:rPr lang="en-US" smtClean="0"/>
              <a:t>8/11/2021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898CDC-02D8-41E7-AD95-C3C9CA30D8A7}" type="slidenum">
              <a:rPr lang="en-US" smtClean="0"/>
              <a:t>‹#›</a:t>
            </a:fld>
            <a:endParaRPr lang="en-US"/>
          </a:p>
        </p:txBody>
      </p:sp>
    </p:spTree>
    <p:extLst>
      <p:ext uri="{BB962C8B-B14F-4D97-AF65-F5344CB8AC3E}">
        <p14:creationId xmlns:p14="http://schemas.microsoft.com/office/powerpoint/2010/main" val="3321284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CBA8AF-38F1-48F3-970A-4FE2F665F9D4}" type="datetimeFigureOut">
              <a:rPr lang="en-US" smtClean="0"/>
              <a:t>8/11/2021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898CDC-02D8-41E7-AD95-C3C9CA30D8A7}" type="slidenum">
              <a:rPr lang="en-US" smtClean="0"/>
              <a:t>‹#›</a:t>
            </a:fld>
            <a:endParaRPr lang="en-US"/>
          </a:p>
        </p:txBody>
      </p:sp>
    </p:spTree>
    <p:extLst>
      <p:ext uri="{BB962C8B-B14F-4D97-AF65-F5344CB8AC3E}">
        <p14:creationId xmlns:p14="http://schemas.microsoft.com/office/powerpoint/2010/main" val="1238286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CBA8AF-38F1-48F3-970A-4FE2F665F9D4}" type="datetimeFigureOut">
              <a:rPr lang="en-US" smtClean="0"/>
              <a:t>8/11/2021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898CDC-02D8-41E7-AD95-C3C9CA30D8A7}" type="slidenum">
              <a:rPr lang="en-US" smtClean="0"/>
              <a:t>‹#›</a:t>
            </a:fld>
            <a:endParaRPr lang="en-US"/>
          </a:p>
        </p:txBody>
      </p:sp>
    </p:spTree>
    <p:extLst>
      <p:ext uri="{BB962C8B-B14F-4D97-AF65-F5344CB8AC3E}">
        <p14:creationId xmlns:p14="http://schemas.microsoft.com/office/powerpoint/2010/main" val="1118332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CBA8AF-38F1-48F3-970A-4FE2F665F9D4}" type="datetimeFigureOut">
              <a:rPr lang="en-US" smtClean="0"/>
              <a:t>8/11/2021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898CDC-02D8-41E7-AD95-C3C9CA30D8A7}" type="slidenum">
              <a:rPr lang="en-US" smtClean="0"/>
              <a:t>‹#›</a:t>
            </a:fld>
            <a:endParaRPr lang="en-US"/>
          </a:p>
        </p:txBody>
      </p:sp>
    </p:spTree>
    <p:extLst>
      <p:ext uri="{BB962C8B-B14F-4D97-AF65-F5344CB8AC3E}">
        <p14:creationId xmlns:p14="http://schemas.microsoft.com/office/powerpoint/2010/main" val="2876672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CBA8AF-38F1-48F3-970A-4FE2F665F9D4}" type="datetimeFigureOut">
              <a:rPr lang="en-US" smtClean="0"/>
              <a:t>8/11/2021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898CDC-02D8-41E7-AD95-C3C9CA30D8A7}" type="slidenum">
              <a:rPr lang="en-US" smtClean="0"/>
              <a:t>‹#›</a:t>
            </a:fld>
            <a:endParaRPr lang="en-US"/>
          </a:p>
        </p:txBody>
      </p:sp>
    </p:spTree>
    <p:extLst>
      <p:ext uri="{BB962C8B-B14F-4D97-AF65-F5344CB8AC3E}">
        <p14:creationId xmlns:p14="http://schemas.microsoft.com/office/powerpoint/2010/main" val="3142938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CBA8AF-38F1-48F3-970A-4FE2F665F9D4}" type="datetimeFigureOut">
              <a:rPr lang="en-US" smtClean="0"/>
              <a:t>8/11/2021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898CDC-02D8-41E7-AD95-C3C9CA30D8A7}" type="slidenum">
              <a:rPr lang="en-US" smtClean="0"/>
              <a:t>‹#›</a:t>
            </a:fld>
            <a:endParaRPr lang="en-US"/>
          </a:p>
        </p:txBody>
      </p:sp>
    </p:spTree>
    <p:extLst>
      <p:ext uri="{BB962C8B-B14F-4D97-AF65-F5344CB8AC3E}">
        <p14:creationId xmlns:p14="http://schemas.microsoft.com/office/powerpoint/2010/main" val="130517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CBA8AF-38F1-48F3-970A-4FE2F665F9D4}" type="datetimeFigureOut">
              <a:rPr lang="en-US" smtClean="0"/>
              <a:t>8/11/2021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898CDC-02D8-41E7-AD95-C3C9CA30D8A7}" type="slidenum">
              <a:rPr lang="en-US" smtClean="0"/>
              <a:t>‹#›</a:t>
            </a:fld>
            <a:endParaRPr lang="en-US"/>
          </a:p>
        </p:txBody>
      </p:sp>
    </p:spTree>
    <p:extLst>
      <p:ext uri="{BB962C8B-B14F-4D97-AF65-F5344CB8AC3E}">
        <p14:creationId xmlns:p14="http://schemas.microsoft.com/office/powerpoint/2010/main" val="2606288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3896B6-B5DB-43E9-AFCD-57B70A4A189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3CA996-2831-44BA-811C-8D3FE8AA221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B262CB-B593-4A47-8104-4660CB9F5A6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178F68E-C42B-4F87-8580-342086F3205E}" type="datetimeFigureOut">
              <a:rPr lang="en-US" smtClean="0"/>
              <a:t>8/11/2021</a:t>
            </a:fld>
            <a:endParaRPr lang="en-US"/>
          </a:p>
        </p:txBody>
      </p:sp>
      <p:sp>
        <p:nvSpPr>
          <p:cNvPr id="5" name="Footer Placeholder 4">
            <a:extLst>
              <a:ext uri="{FF2B5EF4-FFF2-40B4-BE49-F238E27FC236}">
                <a16:creationId xmlns:a16="http://schemas.microsoft.com/office/drawing/2014/main" id="{D2EE9288-E911-48E0-B26E-DD227CB41F4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FE082C-4681-4FD2-8B49-9FD61D83671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4F7568-3EFE-4E20-AE3A-87A7A41D92DF}" type="slidenum">
              <a:rPr lang="en-US" smtClean="0"/>
              <a:t>‹#›</a:t>
            </a:fld>
            <a:endParaRPr lang="en-US"/>
          </a:p>
        </p:txBody>
      </p:sp>
    </p:spTree>
    <p:extLst>
      <p:ext uri="{BB962C8B-B14F-4D97-AF65-F5344CB8AC3E}">
        <p14:creationId xmlns:p14="http://schemas.microsoft.com/office/powerpoint/2010/main" val="17967444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vmlDrawing" Target="../drawings/vmlDrawing7.vml"/><Relationship Id="rId5" Type="http://schemas.openxmlformats.org/officeDocument/2006/relationships/image" Target="../media/image3.emf"/><Relationship Id="rId4" Type="http://schemas.openxmlformats.org/officeDocument/2006/relationships/oleObject" Target="../embeddings/oleObject7.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vmlDrawing" Target="../drawings/vmlDrawing8.vml"/><Relationship Id="rId5" Type="http://schemas.openxmlformats.org/officeDocument/2006/relationships/image" Target="../media/image3.emf"/><Relationship Id="rId4" Type="http://schemas.openxmlformats.org/officeDocument/2006/relationships/oleObject" Target="../embeddings/oleObject8.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8.xml"/><Relationship Id="rId1" Type="http://schemas.openxmlformats.org/officeDocument/2006/relationships/vmlDrawing" Target="../drawings/vmlDrawing9.vml"/><Relationship Id="rId4" Type="http://schemas.openxmlformats.org/officeDocument/2006/relationships/image" Target="../media/image3.emf"/></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vmlDrawing" Target="../drawings/vmlDrawing10.vml"/><Relationship Id="rId5" Type="http://schemas.openxmlformats.org/officeDocument/2006/relationships/image" Target="../media/image3.emf"/><Relationship Id="rId4" Type="http://schemas.openxmlformats.org/officeDocument/2006/relationships/oleObject" Target="../embeddings/oleObject9.bin"/></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image" Target="../media/image3.emf"/><Relationship Id="rId4" Type="http://schemas.openxmlformats.org/officeDocument/2006/relationships/oleObject" Target="../embeddings/oleObject4.bin"/></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26.jpg"/><Relationship Id="rId5" Type="http://schemas.openxmlformats.org/officeDocument/2006/relationships/image" Target="../media/image25.jpeg"/><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hyperlink" Target="https://www.kidspot.com.au/baby/baby-development/milestones/six-reasons-why-crawling-is-important/news-story" TargetMode="External"/><Relationship Id="rId2" Type="http://schemas.openxmlformats.org/officeDocument/2006/relationships/slideLayout" Target="../slideLayouts/slideLayout18.xml"/><Relationship Id="rId1" Type="http://schemas.openxmlformats.org/officeDocument/2006/relationships/vmlDrawing" Target="../drawings/vmlDrawing12.vml"/><Relationship Id="rId5" Type="http://schemas.openxmlformats.org/officeDocument/2006/relationships/image" Target="../media/image3.emf"/><Relationship Id="rId4" Type="http://schemas.openxmlformats.org/officeDocument/2006/relationships/oleObject" Target="../embeddings/oleObject4.bin"/></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fdroog.wordpress.com/2014/08/28/10-redenen-om-tekstboeken-achter-ons-te-laten/" TargetMode="External"/><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13.vml"/><Relationship Id="rId5" Type="http://schemas.openxmlformats.org/officeDocument/2006/relationships/image" Target="../media/image3.emf"/><Relationship Id="rId4" Type="http://schemas.openxmlformats.org/officeDocument/2006/relationships/oleObject" Target="../embeddings/oleObject8.bin"/></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vmlDrawing" Target="../drawings/vmlDrawing14.vml"/><Relationship Id="rId5" Type="http://schemas.openxmlformats.org/officeDocument/2006/relationships/image" Target="../media/image3.emf"/><Relationship Id="rId4" Type="http://schemas.openxmlformats.org/officeDocument/2006/relationships/oleObject" Target="../embeddings/oleObject10.bin"/></Relationships>
</file>

<file path=ppt/slides/_rels/slide3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www.courier-journal.com/.../jcps.../4959791001/" TargetMode="External"/><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jamanetwork.com/searchresults?author=Andrew+P.+Schaefer&amp;q=Andrew+P.+Schaefer" TargetMode="External"/><Relationship Id="rId2" Type="http://schemas.openxmlformats.org/officeDocument/2006/relationships/hyperlink" Target="https://jamanetwork.com/searchresults?author=JoAnna+K.+Leyenaar&amp;q=JoAnna+K.+Leyenaar" TargetMode="External"/><Relationship Id="rId1" Type="http://schemas.openxmlformats.org/officeDocument/2006/relationships/slideLayout" Target="../slideLayouts/slideLayout7.xml"/><Relationship Id="rId4" Type="http://schemas.openxmlformats.org/officeDocument/2006/relationships/hyperlink" Target="https://jamanetwork.com/searchresults?author=Jared+R.+Wasserman&amp;q=Jared+R.+Wasserman"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vmlDrawing" Target="../drawings/vmlDrawing2.vml"/><Relationship Id="rId5" Type="http://schemas.openxmlformats.org/officeDocument/2006/relationships/image" Target="../media/image3.emf"/><Relationship Id="rId4" Type="http://schemas.openxmlformats.org/officeDocument/2006/relationships/oleObject" Target="../embeddings/oleObject2.bin"/></Relationships>
</file>

<file path=ppt/slides/_rels/slide40.xml.rels><?xml version="1.0" encoding="UTF-8" standalone="yes"?>
<Relationships xmlns="http://schemas.openxmlformats.org/package/2006/relationships"><Relationship Id="rId8" Type="http://schemas.openxmlformats.org/officeDocument/2006/relationships/hyperlink" Target="https://www.amazon.com/s/ref=dp_byline_sr_book_2?ie=UTF8&amp;field-author=James+T+Pearson&amp;text=James+T+Pearson&amp;sort=relevancerank&amp;search-alias=books" TargetMode="External"/><Relationship Id="rId3" Type="http://schemas.openxmlformats.org/officeDocument/2006/relationships/image" Target="../media/image37.jpeg"/><Relationship Id="rId7" Type="http://schemas.openxmlformats.org/officeDocument/2006/relationships/hyperlink" Target="https://www.amazon.com/s/ref=dp_byline_sr_book_1?ie=UTF8&amp;field-author=Kathryn+F.+Pearson&amp;text=Kathryn+F.+Pearson&amp;sort=relevancerank&amp;search-alias=books"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3" Type="http://schemas.openxmlformats.org/officeDocument/2006/relationships/hyperlink" Target="https://imaginationlibrary.com/check-availability/" TargetMode="External"/><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hyperlink" Target="https://www.nytimes.com/by/perri-klass-md"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www.wvdhhr.org/birth23/" TargetMode="External"/><Relationship Id="rId3" Type="http://schemas.openxmlformats.org/officeDocument/2006/relationships/notesSlide" Target="../notesSlides/notesSlide21.xml"/><Relationship Id="rId7" Type="http://schemas.openxmlformats.org/officeDocument/2006/relationships/image" Target="../media/image3.emf"/><Relationship Id="rId2" Type="http://schemas.openxmlformats.org/officeDocument/2006/relationships/slideLayout" Target="../slideLayouts/slideLayout18.xml"/><Relationship Id="rId1" Type="http://schemas.openxmlformats.org/officeDocument/2006/relationships/vmlDrawing" Target="../drawings/vmlDrawing15.vml"/><Relationship Id="rId6" Type="http://schemas.openxmlformats.org/officeDocument/2006/relationships/oleObject" Target="../embeddings/oleObject11.bin"/><Relationship Id="rId5" Type="http://schemas.openxmlformats.org/officeDocument/2006/relationships/hyperlink" Target="https://theinspiredtreehouse.com/" TargetMode="External"/><Relationship Id="rId4" Type="http://schemas.openxmlformats.org/officeDocument/2006/relationships/hyperlink" Target="http://www.understood.org/"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7.jp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4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vmlDrawing" Target="../drawings/vmlDrawing3.vml"/><Relationship Id="rId5" Type="http://schemas.openxmlformats.org/officeDocument/2006/relationships/image" Target="../media/image3.emf"/><Relationship Id="rId4"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8.xml"/><Relationship Id="rId1" Type="http://schemas.openxmlformats.org/officeDocument/2006/relationships/vmlDrawing" Target="../drawings/vmlDrawing4.vml"/><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vmlDrawing" Target="../drawings/vmlDrawing5.vml"/><Relationship Id="rId5" Type="http://schemas.openxmlformats.org/officeDocument/2006/relationships/image" Target="../media/image3.emf"/><Relationship Id="rId4" Type="http://schemas.openxmlformats.org/officeDocument/2006/relationships/oleObject" Target="../embeddings/oleObject5.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vmlDrawing" Target="../drawings/vmlDrawing6.vml"/><Relationship Id="rId6" Type="http://schemas.openxmlformats.org/officeDocument/2006/relationships/image" Target="../media/image3.emf"/><Relationship Id="rId5" Type="http://schemas.openxmlformats.org/officeDocument/2006/relationships/oleObject" Target="../embeddings/oleObject6.bin"/><Relationship Id="rId4" Type="http://schemas.openxmlformats.org/officeDocument/2006/relationships/hyperlink" Target="https://pediatrics.aappublications.org/content/142/3/e20180562?sso=1&amp;sso_redirect_count=2&amp;nfstatus=401&amp;nftoken=00000000-0000-0000-0000-000000000000&amp;nfstatusdescription=ERROR%3A%20No%20local%20token&amp;nfstatus=401&amp;nftoken=00000000-0000-0000-0000-000000000000&amp;nfstatusdescription=ERROR%3a+No+local+token"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k12.wa.us/InstitutionalEd/pubdocs/CompassionateSchools-Hertel.pdf" TargetMode="External"/><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 engineering drawing&#10;&#10;Description automatically generated">
            <a:extLst>
              <a:ext uri="{FF2B5EF4-FFF2-40B4-BE49-F238E27FC236}">
                <a16:creationId xmlns:a16="http://schemas.microsoft.com/office/drawing/2014/main" id="{1A5DD11D-9A3B-4D94-BA7F-3229A1E9DF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468630"/>
            <a:ext cx="8458200" cy="5920740"/>
          </a:xfrm>
          <a:prstGeom prst="rect">
            <a:avLst/>
          </a:prstGeom>
        </p:spPr>
      </p:pic>
    </p:spTree>
    <p:extLst>
      <p:ext uri="{BB962C8B-B14F-4D97-AF65-F5344CB8AC3E}">
        <p14:creationId xmlns:p14="http://schemas.microsoft.com/office/powerpoint/2010/main" val="1405286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5B960938-006C-42FD-8379-8151DB0923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7090" y="175069"/>
            <a:ext cx="4902684" cy="6445187"/>
          </a:xfrm>
          <a:prstGeom prst="rect">
            <a:avLst/>
          </a:prstGeom>
        </p:spPr>
      </p:pic>
    </p:spTree>
    <p:extLst>
      <p:ext uri="{BB962C8B-B14F-4D97-AF65-F5344CB8AC3E}">
        <p14:creationId xmlns:p14="http://schemas.microsoft.com/office/powerpoint/2010/main" val="3097964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4831E5-2717-4D98-92C8-3537E1C2F602}"/>
              </a:ext>
            </a:extLst>
          </p:cNvPr>
          <p:cNvSpPr txBox="1"/>
          <p:nvPr/>
        </p:nvSpPr>
        <p:spPr>
          <a:xfrm>
            <a:off x="3233855" y="505123"/>
            <a:ext cx="5720574" cy="2893100"/>
          </a:xfrm>
          <a:prstGeom prst="rect">
            <a:avLst/>
          </a:prstGeom>
          <a:noFill/>
        </p:spPr>
        <p:txBody>
          <a:bodyPr wrap="square" rtlCol="0">
            <a:spAutoFit/>
          </a:bodyPr>
          <a:lstStyle/>
          <a:p>
            <a:r>
              <a:rPr lang="en-US" sz="2400" b="1" dirty="0">
                <a:solidFill>
                  <a:srgbClr val="FF0000"/>
                </a:solidFill>
              </a:rPr>
              <a:t>During the 4</a:t>
            </a:r>
            <a:r>
              <a:rPr lang="en-US" sz="2400" b="1" baseline="30000" dirty="0">
                <a:solidFill>
                  <a:srgbClr val="FF0000"/>
                </a:solidFill>
              </a:rPr>
              <a:t>th</a:t>
            </a:r>
            <a:r>
              <a:rPr lang="en-US" sz="2400" b="1" dirty="0">
                <a:solidFill>
                  <a:srgbClr val="FF0000"/>
                </a:solidFill>
              </a:rPr>
              <a:t> quarter of 2018, </a:t>
            </a:r>
            <a:r>
              <a:rPr lang="en-US" sz="2400" b="1" dirty="0">
                <a:solidFill>
                  <a:srgbClr val="FF0000"/>
                </a:solidFill>
                <a:effectLst>
                  <a:outerShdw blurRad="38100" dist="38100" dir="2700000" algn="tl">
                    <a:srgbClr val="000000">
                      <a:alpha val="43137"/>
                    </a:srgbClr>
                  </a:outerShdw>
                </a:effectLst>
              </a:rPr>
              <a:t>↑</a:t>
            </a:r>
            <a:r>
              <a:rPr lang="en-US" sz="2400" b="1" dirty="0">
                <a:solidFill>
                  <a:srgbClr val="FF0000"/>
                </a:solidFill>
              </a:rPr>
              <a:t> to 5.46%</a:t>
            </a:r>
          </a:p>
          <a:p>
            <a:pPr algn="ctr"/>
            <a:endParaRPr lang="en-US" sz="1100" b="1" dirty="0"/>
          </a:p>
          <a:p>
            <a:pPr algn="ctr"/>
            <a:r>
              <a:rPr lang="en-US" sz="2200" b="1" dirty="0">
                <a:solidFill>
                  <a:schemeClr val="tx1">
                    <a:lumMod val="65000"/>
                    <a:lumOff val="35000"/>
                  </a:schemeClr>
                </a:solidFill>
              </a:rPr>
              <a:t>54.6 babies out of every 1000</a:t>
            </a:r>
          </a:p>
          <a:p>
            <a:pPr algn="ctr"/>
            <a:endParaRPr lang="en-US" sz="1100" b="1" dirty="0">
              <a:solidFill>
                <a:schemeClr val="tx1">
                  <a:lumMod val="65000"/>
                  <a:lumOff val="35000"/>
                </a:schemeClr>
              </a:solidFill>
            </a:endParaRPr>
          </a:p>
          <a:p>
            <a:r>
              <a:rPr lang="en-US" dirty="0">
                <a:solidFill>
                  <a:schemeClr val="tx1">
                    <a:lumMod val="65000"/>
                    <a:lumOff val="35000"/>
                  </a:schemeClr>
                </a:solidFill>
              </a:rPr>
              <a:t>We also must consider the number of children born with substance exposure in utero who do NOT exhibit signs of withdrawal at birth  </a:t>
            </a:r>
          </a:p>
          <a:p>
            <a:pPr algn="ctr"/>
            <a:r>
              <a:rPr lang="en-US" sz="2000" b="1" dirty="0">
                <a:solidFill>
                  <a:schemeClr val="tx1">
                    <a:lumMod val="65000"/>
                    <a:lumOff val="35000"/>
                  </a:schemeClr>
                </a:solidFill>
              </a:rPr>
              <a:t>143 out of every 1000</a:t>
            </a:r>
          </a:p>
          <a:p>
            <a:pPr algn="ctr"/>
            <a:endParaRPr lang="en-US" sz="2000" b="1" dirty="0">
              <a:solidFill>
                <a:schemeClr val="tx1">
                  <a:lumMod val="65000"/>
                  <a:lumOff val="35000"/>
                </a:schemeClr>
              </a:solidFill>
            </a:endParaRPr>
          </a:p>
          <a:p>
            <a:pPr algn="ctr"/>
            <a:r>
              <a:rPr lang="en-US" sz="2000" b="1" dirty="0">
                <a:solidFill>
                  <a:schemeClr val="tx1">
                    <a:lumMod val="65000"/>
                    <a:lumOff val="35000"/>
                  </a:schemeClr>
                </a:solidFill>
              </a:rPr>
              <a:t>That is at least 197 babies of every 1000 </a:t>
            </a:r>
          </a:p>
        </p:txBody>
      </p:sp>
      <p:pic>
        <p:nvPicPr>
          <p:cNvPr id="3" name="Picture 2">
            <a:extLst>
              <a:ext uri="{FF2B5EF4-FFF2-40B4-BE49-F238E27FC236}">
                <a16:creationId xmlns:a16="http://schemas.microsoft.com/office/drawing/2014/main" id="{19DBBB5E-483B-4FAA-A2B8-A0FAE66FD395}"/>
              </a:ext>
            </a:extLst>
          </p:cNvPr>
          <p:cNvPicPr>
            <a:picLocks noChangeAspect="1"/>
          </p:cNvPicPr>
          <p:nvPr/>
        </p:nvPicPr>
        <p:blipFill>
          <a:blip r:embed="rId2"/>
          <a:stretch>
            <a:fillRect/>
          </a:stretch>
        </p:blipFill>
        <p:spPr>
          <a:xfrm>
            <a:off x="500126" y="174564"/>
            <a:ext cx="2369070" cy="3413891"/>
          </a:xfrm>
          <a:prstGeom prst="rect">
            <a:avLst/>
          </a:prstGeom>
        </p:spPr>
      </p:pic>
      <p:sp>
        <p:nvSpPr>
          <p:cNvPr id="4" name="TextBox 3">
            <a:extLst>
              <a:ext uri="{FF2B5EF4-FFF2-40B4-BE49-F238E27FC236}">
                <a16:creationId xmlns:a16="http://schemas.microsoft.com/office/drawing/2014/main" id="{29787760-ECA8-4321-8900-D77A370A8051}"/>
              </a:ext>
            </a:extLst>
          </p:cNvPr>
          <p:cNvSpPr txBox="1"/>
          <p:nvPr/>
        </p:nvSpPr>
        <p:spPr>
          <a:xfrm>
            <a:off x="248355" y="3747911"/>
            <a:ext cx="8794045" cy="3077766"/>
          </a:xfrm>
          <a:prstGeom prst="rect">
            <a:avLst/>
          </a:prstGeom>
          <a:noFill/>
        </p:spPr>
        <p:txBody>
          <a:bodyPr wrap="square" rtlCol="0">
            <a:spAutoFit/>
          </a:bodyPr>
          <a:lstStyle/>
          <a:p>
            <a:r>
              <a:rPr lang="en-US" sz="1600" b="1" dirty="0">
                <a:solidFill>
                  <a:schemeClr val="tx1">
                    <a:lumMod val="65000"/>
                    <a:lumOff val="35000"/>
                  </a:schemeClr>
                </a:solidFill>
              </a:rPr>
              <a:t>CHALLENGE:  </a:t>
            </a:r>
            <a:r>
              <a:rPr lang="en-US" sz="1600" dirty="0">
                <a:solidFill>
                  <a:schemeClr val="tx1">
                    <a:lumMod val="65000"/>
                    <a:lumOff val="35000"/>
                  </a:schemeClr>
                </a:solidFill>
              </a:rPr>
              <a:t>Once birth scores are reported, future medical providers can only access the score and NOT what a child was exposed to (lose critical medical information).  They are dependent on the family being willing to self-report this information IF they even know it.</a:t>
            </a:r>
          </a:p>
          <a:p>
            <a:r>
              <a:rPr lang="en-US" sz="1600" dirty="0">
                <a:solidFill>
                  <a:schemeClr val="tx1">
                    <a:lumMod val="65000"/>
                    <a:lumOff val="35000"/>
                  </a:schemeClr>
                </a:solidFill>
              </a:rPr>
              <a:t>Due to stigma and shaming many families do NOT share this critical information</a:t>
            </a:r>
          </a:p>
          <a:p>
            <a:endParaRPr lang="en-US" sz="1600" dirty="0">
              <a:solidFill>
                <a:schemeClr val="tx1">
                  <a:lumMod val="65000"/>
                  <a:lumOff val="35000"/>
                </a:schemeClr>
              </a:solidFill>
            </a:endParaRPr>
          </a:p>
          <a:p>
            <a:r>
              <a:rPr lang="en-US" sz="1600" b="1" dirty="0">
                <a:solidFill>
                  <a:schemeClr val="tx1">
                    <a:lumMod val="65000"/>
                    <a:lumOff val="35000"/>
                  </a:schemeClr>
                </a:solidFill>
              </a:rPr>
              <a:t>CHALLENGE:  </a:t>
            </a:r>
            <a:r>
              <a:rPr lang="en-US" sz="1600" dirty="0">
                <a:solidFill>
                  <a:schemeClr val="tx1">
                    <a:lumMod val="65000"/>
                    <a:lumOff val="35000"/>
                  </a:schemeClr>
                </a:solidFill>
              </a:rPr>
              <a:t>This critical medical information is currently not consistently following the child if they move homes/change caregiver/medical providers.  Even if it is available, not all facilities use the same electronic medical record systems so there are inconsistent/breaks in care</a:t>
            </a:r>
          </a:p>
          <a:p>
            <a:endParaRPr lang="en-US" sz="1600" dirty="0">
              <a:solidFill>
                <a:schemeClr val="tx1">
                  <a:lumMod val="65000"/>
                  <a:lumOff val="35000"/>
                </a:schemeClr>
              </a:solidFill>
            </a:endParaRPr>
          </a:p>
          <a:p>
            <a:r>
              <a:rPr lang="en-US" sz="1600" b="1" dirty="0">
                <a:solidFill>
                  <a:schemeClr val="tx1">
                    <a:lumMod val="65000"/>
                    <a:lumOff val="35000"/>
                  </a:schemeClr>
                </a:solidFill>
              </a:rPr>
              <a:t>PROBLEM:  </a:t>
            </a:r>
            <a:r>
              <a:rPr lang="en-US" sz="1600" dirty="0">
                <a:solidFill>
                  <a:schemeClr val="tx1">
                    <a:lumMod val="65000"/>
                    <a:lumOff val="35000"/>
                  </a:schemeClr>
                </a:solidFill>
              </a:rPr>
              <a:t>when a child gets older and experiences challenges transitioning into school setting, it can lead to improper medical management (i.e. ADHD medications prescribed for symptoms of SPD/NAS)</a:t>
            </a:r>
          </a:p>
          <a:p>
            <a:endParaRPr lang="en-US" dirty="0"/>
          </a:p>
        </p:txBody>
      </p:sp>
    </p:spTree>
    <p:extLst>
      <p:ext uri="{BB962C8B-B14F-4D97-AF65-F5344CB8AC3E}">
        <p14:creationId xmlns:p14="http://schemas.microsoft.com/office/powerpoint/2010/main" val="3563018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FDB489-2FA7-4A23-B035-A97F70A1E68D}"/>
              </a:ext>
            </a:extLst>
          </p:cNvPr>
          <p:cNvSpPr txBox="1"/>
          <p:nvPr/>
        </p:nvSpPr>
        <p:spPr>
          <a:xfrm>
            <a:off x="0" y="0"/>
            <a:ext cx="9144000" cy="6858000"/>
          </a:xfrm>
          <a:prstGeom prst="rect">
            <a:avLst/>
          </a:prstGeom>
          <a:solidFill>
            <a:schemeClr val="tx1">
              <a:lumMod val="75000"/>
              <a:lumOff val="25000"/>
            </a:schemeClr>
          </a:solidFill>
        </p:spPr>
        <p:txBody>
          <a:bodyPr wrap="square" rtlCol="0">
            <a:spAutoFit/>
          </a:bodyPr>
          <a:lstStyle/>
          <a:p>
            <a:endParaRPr lang="en-US" dirty="0"/>
          </a:p>
        </p:txBody>
      </p:sp>
      <p:pic>
        <p:nvPicPr>
          <p:cNvPr id="4" name="Picture 3" descr="A screenshot of a cell phone&#10;&#10;Description automatically generated">
            <a:extLst>
              <a:ext uri="{FF2B5EF4-FFF2-40B4-BE49-F238E27FC236}">
                <a16:creationId xmlns:a16="http://schemas.microsoft.com/office/drawing/2014/main" id="{26B75729-F59A-4C36-8B3F-E700DE64F733}"/>
              </a:ext>
            </a:extLst>
          </p:cNvPr>
          <p:cNvPicPr>
            <a:picLocks noChangeAspect="1"/>
          </p:cNvPicPr>
          <p:nvPr/>
        </p:nvPicPr>
        <p:blipFill>
          <a:blip r:embed="rId2"/>
          <a:stretch>
            <a:fillRect/>
          </a:stretch>
        </p:blipFill>
        <p:spPr>
          <a:xfrm>
            <a:off x="4702400" y="591380"/>
            <a:ext cx="4091342" cy="5547583"/>
          </a:xfrm>
          <a:prstGeom prst="rect">
            <a:avLst/>
          </a:prstGeom>
        </p:spPr>
      </p:pic>
      <p:pic>
        <p:nvPicPr>
          <p:cNvPr id="2" name="Content Placeholder 5" descr="A screenshot of a cell phone&#10;&#10;Description automatically generated">
            <a:extLst>
              <a:ext uri="{FF2B5EF4-FFF2-40B4-BE49-F238E27FC236}">
                <a16:creationId xmlns:a16="http://schemas.microsoft.com/office/drawing/2014/main" id="{5A09F123-F26C-4AFC-B44C-8C72495AB3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453" y="595083"/>
            <a:ext cx="4202294" cy="5547583"/>
          </a:xfrm>
          <a:prstGeom prst="rect">
            <a:avLst/>
          </a:prstGeom>
        </p:spPr>
      </p:pic>
    </p:spTree>
    <p:extLst>
      <p:ext uri="{BB962C8B-B14F-4D97-AF65-F5344CB8AC3E}">
        <p14:creationId xmlns:p14="http://schemas.microsoft.com/office/powerpoint/2010/main" val="2419950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7A88DA-D725-4255-8D6A-79D7AA62FC68}"/>
              </a:ext>
            </a:extLst>
          </p:cNvPr>
          <p:cNvPicPr>
            <a:picLocks noChangeAspect="1"/>
          </p:cNvPicPr>
          <p:nvPr/>
        </p:nvPicPr>
        <p:blipFill>
          <a:blip r:embed="rId2"/>
          <a:stretch>
            <a:fillRect/>
          </a:stretch>
        </p:blipFill>
        <p:spPr>
          <a:xfrm>
            <a:off x="836341" y="681671"/>
            <a:ext cx="3125232" cy="4839833"/>
          </a:xfrm>
          <a:prstGeom prst="rect">
            <a:avLst/>
          </a:prstGeom>
        </p:spPr>
      </p:pic>
      <p:sp>
        <p:nvSpPr>
          <p:cNvPr id="3" name="TextBox 2">
            <a:extLst>
              <a:ext uri="{FF2B5EF4-FFF2-40B4-BE49-F238E27FC236}">
                <a16:creationId xmlns:a16="http://schemas.microsoft.com/office/drawing/2014/main" id="{467AAEAD-5BB1-430B-B1E9-1DEEBC7AEA2F}"/>
              </a:ext>
            </a:extLst>
          </p:cNvPr>
          <p:cNvSpPr txBox="1"/>
          <p:nvPr/>
        </p:nvSpPr>
        <p:spPr>
          <a:xfrm>
            <a:off x="4572000" y="781050"/>
            <a:ext cx="4127500" cy="5324535"/>
          </a:xfrm>
          <a:prstGeom prst="rect">
            <a:avLst/>
          </a:prstGeom>
          <a:noFill/>
        </p:spPr>
        <p:txBody>
          <a:bodyPr wrap="square" rtlCol="0">
            <a:spAutoFit/>
          </a:bodyPr>
          <a:lstStyle/>
          <a:p>
            <a:r>
              <a:rPr lang="en-US" sz="2000" dirty="0">
                <a:solidFill>
                  <a:schemeClr val="tx1">
                    <a:lumMod val="65000"/>
                    <a:lumOff val="35000"/>
                  </a:schemeClr>
                </a:solidFill>
              </a:rPr>
              <a:t>In Addition to that:</a:t>
            </a:r>
          </a:p>
          <a:p>
            <a:r>
              <a:rPr lang="en-US" sz="2000" dirty="0">
                <a:solidFill>
                  <a:schemeClr val="tx1">
                    <a:lumMod val="65000"/>
                    <a:lumOff val="35000"/>
                  </a:schemeClr>
                </a:solidFill>
              </a:rPr>
              <a:t>In 2018, West Virginia’s poverty rate was 17.8%  (4</a:t>
            </a:r>
            <a:r>
              <a:rPr lang="en-US" sz="2000" baseline="30000" dirty="0">
                <a:solidFill>
                  <a:schemeClr val="tx1">
                    <a:lumMod val="65000"/>
                    <a:lumOff val="35000"/>
                  </a:schemeClr>
                </a:solidFill>
              </a:rPr>
              <a:t>th</a:t>
            </a:r>
            <a:r>
              <a:rPr lang="en-US" sz="2000" dirty="0">
                <a:solidFill>
                  <a:schemeClr val="tx1">
                    <a:lumMod val="65000"/>
                    <a:lumOff val="35000"/>
                  </a:schemeClr>
                </a:solidFill>
              </a:rPr>
              <a:t> in country)</a:t>
            </a:r>
          </a:p>
          <a:p>
            <a:r>
              <a:rPr lang="en-US" sz="2000" dirty="0">
                <a:solidFill>
                  <a:schemeClr val="tx1">
                    <a:lumMod val="65000"/>
                    <a:lumOff val="35000"/>
                  </a:schemeClr>
                </a:solidFill>
              </a:rPr>
              <a:t>Among children, it was 24.9 %</a:t>
            </a:r>
          </a:p>
          <a:p>
            <a:endParaRPr lang="en-US" sz="2000" dirty="0">
              <a:solidFill>
                <a:schemeClr val="tx1">
                  <a:lumMod val="65000"/>
                  <a:lumOff val="35000"/>
                </a:schemeClr>
              </a:solidFill>
            </a:endParaRPr>
          </a:p>
          <a:p>
            <a:r>
              <a:rPr lang="en-US" sz="2000" dirty="0">
                <a:solidFill>
                  <a:schemeClr val="tx1">
                    <a:lumMod val="65000"/>
                    <a:lumOff val="35000"/>
                  </a:schemeClr>
                </a:solidFill>
              </a:rPr>
              <a:t>14.9 % West Virginians are food insecure. </a:t>
            </a:r>
          </a:p>
          <a:p>
            <a:r>
              <a:rPr lang="en-US" sz="2000" dirty="0">
                <a:solidFill>
                  <a:schemeClr val="tx1">
                    <a:lumMod val="65000"/>
                    <a:lumOff val="35000"/>
                  </a:schemeClr>
                </a:solidFill>
              </a:rPr>
              <a:t>(Over 113,000 households) </a:t>
            </a:r>
          </a:p>
          <a:p>
            <a:endParaRPr lang="en-US" sz="2000" dirty="0">
              <a:solidFill>
                <a:schemeClr val="tx1">
                  <a:lumMod val="65000"/>
                  <a:lumOff val="35000"/>
                </a:schemeClr>
              </a:solidFill>
            </a:endParaRPr>
          </a:p>
          <a:p>
            <a:r>
              <a:rPr lang="en-US" sz="2000" dirty="0">
                <a:solidFill>
                  <a:schemeClr val="tx1">
                    <a:lumMod val="65000"/>
                    <a:lumOff val="35000"/>
                  </a:schemeClr>
                </a:solidFill>
              </a:rPr>
              <a:t>According to the Legislative Foster Report:</a:t>
            </a:r>
          </a:p>
          <a:p>
            <a:r>
              <a:rPr lang="en-US" sz="2000" b="1" dirty="0">
                <a:solidFill>
                  <a:srgbClr val="FF0000"/>
                </a:solidFill>
              </a:rPr>
              <a:t>April 2020 </a:t>
            </a:r>
            <a:r>
              <a:rPr lang="en-US" sz="2000" dirty="0">
                <a:solidFill>
                  <a:schemeClr val="tx1">
                    <a:lumMod val="65000"/>
                    <a:lumOff val="35000"/>
                  </a:schemeClr>
                </a:solidFill>
              </a:rPr>
              <a:t>there were </a:t>
            </a:r>
            <a:r>
              <a:rPr lang="en-US" sz="2000" b="1" dirty="0">
                <a:solidFill>
                  <a:srgbClr val="FF0000"/>
                </a:solidFill>
              </a:rPr>
              <a:t>7401</a:t>
            </a:r>
            <a:r>
              <a:rPr lang="en-US" sz="2000" dirty="0">
                <a:solidFill>
                  <a:srgbClr val="FF0000"/>
                </a:solidFill>
              </a:rPr>
              <a:t> </a:t>
            </a:r>
            <a:r>
              <a:rPr lang="en-US" sz="2000" dirty="0">
                <a:solidFill>
                  <a:schemeClr val="tx1">
                    <a:lumMod val="65000"/>
                    <a:lumOff val="35000"/>
                  </a:schemeClr>
                </a:solidFill>
              </a:rPr>
              <a:t>children in foster care</a:t>
            </a:r>
          </a:p>
          <a:p>
            <a:r>
              <a:rPr lang="en-US" sz="2000" b="1" dirty="0">
                <a:solidFill>
                  <a:srgbClr val="FF0000"/>
                </a:solidFill>
              </a:rPr>
              <a:t>May 2021 </a:t>
            </a:r>
            <a:r>
              <a:rPr lang="en-US" sz="2000" dirty="0">
                <a:solidFill>
                  <a:schemeClr val="tx1">
                    <a:lumMod val="65000"/>
                    <a:lumOff val="35000"/>
                  </a:schemeClr>
                </a:solidFill>
              </a:rPr>
              <a:t>there were </a:t>
            </a:r>
            <a:r>
              <a:rPr lang="en-US" sz="2000" b="1" dirty="0">
                <a:solidFill>
                  <a:srgbClr val="FF0000"/>
                </a:solidFill>
              </a:rPr>
              <a:t>6939</a:t>
            </a:r>
            <a:r>
              <a:rPr lang="en-US" sz="2000" dirty="0">
                <a:solidFill>
                  <a:srgbClr val="FF0000"/>
                </a:solidFill>
              </a:rPr>
              <a:t> </a:t>
            </a:r>
            <a:r>
              <a:rPr lang="en-US" sz="2000" dirty="0">
                <a:solidFill>
                  <a:schemeClr val="tx1">
                    <a:lumMod val="65000"/>
                    <a:lumOff val="35000"/>
                  </a:schemeClr>
                </a:solidFill>
              </a:rPr>
              <a:t>children in foster care</a:t>
            </a:r>
          </a:p>
          <a:p>
            <a:r>
              <a:rPr lang="en-US" sz="2000" dirty="0">
                <a:solidFill>
                  <a:schemeClr val="tx1">
                    <a:lumMod val="65000"/>
                    <a:lumOff val="35000"/>
                  </a:schemeClr>
                </a:solidFill>
              </a:rPr>
              <a:t>*Remember CPS referrals have dropped because of Covid</a:t>
            </a:r>
          </a:p>
        </p:txBody>
      </p:sp>
    </p:spTree>
    <p:extLst>
      <p:ext uri="{BB962C8B-B14F-4D97-AF65-F5344CB8AC3E}">
        <p14:creationId xmlns:p14="http://schemas.microsoft.com/office/powerpoint/2010/main" val="2279722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10478-365E-423D-AD87-3DA849BE3615}"/>
              </a:ext>
            </a:extLst>
          </p:cNvPr>
          <p:cNvSpPr>
            <a:spLocks noGrp="1"/>
          </p:cNvSpPr>
          <p:nvPr>
            <p:ph type="title"/>
          </p:nvPr>
        </p:nvSpPr>
        <p:spPr>
          <a:xfrm>
            <a:off x="482917" y="485277"/>
            <a:ext cx="8040193" cy="1301825"/>
          </a:xfrm>
        </p:spPr>
        <p:txBody>
          <a:bodyPr>
            <a:normAutofit/>
          </a:bodyPr>
          <a:lstStyle/>
          <a:p>
            <a:pPr algn="ctr"/>
            <a:r>
              <a:rPr lang="en-US" sz="3100" b="1" dirty="0">
                <a:latin typeface="+mn-lt"/>
                <a:cs typeface="Times New Roman" panose="02020603050405020304" pitchFamily="18" charset="0"/>
              </a:rPr>
              <a:t>“One Child is Born Every 15 Minutes with NAS”</a:t>
            </a:r>
            <a:br>
              <a:rPr lang="en-US" b="1" dirty="0">
                <a:latin typeface="Times New Roman" panose="02020603050405020304" pitchFamily="18" charset="0"/>
                <a:cs typeface="Times New Roman" panose="02020603050405020304" pitchFamily="18" charset="0"/>
              </a:rPr>
            </a:br>
            <a:br>
              <a:rPr lang="en-US" b="1" dirty="0">
                <a:latin typeface="Times New Roman" panose="02020603050405020304" pitchFamily="18" charset="0"/>
                <a:cs typeface="Times New Roman" panose="02020603050405020304" pitchFamily="18" charset="0"/>
              </a:rPr>
            </a:br>
            <a:endParaRPr lang="en-US" sz="105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877F11E-A0D3-4076-B272-C8155C56D2ED}"/>
              </a:ext>
            </a:extLst>
          </p:cNvPr>
          <p:cNvSpPr>
            <a:spLocks noGrp="1"/>
          </p:cNvSpPr>
          <p:nvPr>
            <p:ph idx="1"/>
          </p:nvPr>
        </p:nvSpPr>
        <p:spPr>
          <a:xfrm>
            <a:off x="269435" y="1426543"/>
            <a:ext cx="8689721" cy="4936452"/>
          </a:xfrm>
        </p:spPr>
        <p:txBody>
          <a:bodyPr>
            <a:normAutofit/>
          </a:bodyPr>
          <a:lstStyle/>
          <a:p>
            <a:pPr marL="0" indent="0">
              <a:buNone/>
            </a:pPr>
            <a:r>
              <a:rPr lang="en-US" sz="2400" dirty="0">
                <a:cs typeface="Times New Roman" panose="02020603050405020304" pitchFamily="18" charset="0"/>
              </a:rPr>
              <a:t>Early studies looking at the long-term needs of children born with NAS suggest that they are more susceptible to:</a:t>
            </a:r>
          </a:p>
          <a:p>
            <a:pPr marL="0" indent="0">
              <a:buNone/>
            </a:pPr>
            <a:endParaRPr lang="en-US" sz="1500" dirty="0">
              <a:cs typeface="Times New Roman" panose="02020603050405020304" pitchFamily="18" charset="0"/>
            </a:endParaRPr>
          </a:p>
          <a:p>
            <a:r>
              <a:rPr lang="en-US" sz="2400" dirty="0">
                <a:cs typeface="Times New Roman" panose="02020603050405020304" pitchFamily="18" charset="0"/>
              </a:rPr>
              <a:t>Vision &amp; Hearing Issues  (i.e. chronic ear infections)</a:t>
            </a:r>
          </a:p>
          <a:p>
            <a:r>
              <a:rPr lang="en-US" sz="2400" dirty="0">
                <a:cs typeface="Times New Roman" panose="02020603050405020304" pitchFamily="18" charset="0"/>
              </a:rPr>
              <a:t>Fine &amp; Gross Motor Delays </a:t>
            </a:r>
          </a:p>
          <a:p>
            <a:r>
              <a:rPr lang="en-US" sz="2400" dirty="0">
                <a:cs typeface="Times New Roman" panose="02020603050405020304" pitchFamily="18" charset="0"/>
              </a:rPr>
              <a:t>Sensory Processing Disorders (vestibular &amp; proprioceptive)</a:t>
            </a:r>
          </a:p>
          <a:p>
            <a:r>
              <a:rPr lang="en-US" sz="2400" dirty="0">
                <a:cs typeface="Times New Roman" panose="02020603050405020304" pitchFamily="18" charset="0"/>
              </a:rPr>
              <a:t>Cognitive Issues Related To </a:t>
            </a:r>
            <a:r>
              <a:rPr lang="en-US" sz="2400" b="1" u="sng" dirty="0">
                <a:cs typeface="Times New Roman" panose="02020603050405020304" pitchFamily="18" charset="0"/>
              </a:rPr>
              <a:t>Executive Functioning </a:t>
            </a:r>
          </a:p>
          <a:p>
            <a:pPr marL="0" indent="0">
              <a:buNone/>
            </a:pPr>
            <a:r>
              <a:rPr lang="en-US" sz="2400" dirty="0">
                <a:cs typeface="Times New Roman" panose="02020603050405020304" pitchFamily="18" charset="0"/>
              </a:rPr>
              <a:t>     (often these children have normal to high IQs)</a:t>
            </a:r>
          </a:p>
          <a:p>
            <a:r>
              <a:rPr lang="en-US" sz="2400" dirty="0">
                <a:cs typeface="Times New Roman" panose="02020603050405020304" pitchFamily="18" charset="0"/>
              </a:rPr>
              <a:t>GI tract/Tummy issues (i.e. reflux)</a:t>
            </a:r>
          </a:p>
          <a:p>
            <a:r>
              <a:rPr lang="en-US" sz="2400" dirty="0">
                <a:cs typeface="Times New Roman" panose="02020603050405020304" pitchFamily="18" charset="0"/>
              </a:rPr>
              <a:t>Impaired Pain Sensation (hyper or hyposensitivity)</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sz="2200" b="1" i="1" dirty="0">
                <a:latin typeface="Times New Roman" panose="02020603050405020304" pitchFamily="18" charset="0"/>
                <a:cs typeface="Times New Roman" panose="02020603050405020304" pitchFamily="18" charset="0"/>
              </a:rPr>
              <a:t>* </a:t>
            </a:r>
            <a:r>
              <a:rPr lang="en-US" sz="2000" b="1" i="1" dirty="0">
                <a:latin typeface="Times New Roman" panose="02020603050405020304" pitchFamily="18" charset="0"/>
                <a:cs typeface="Times New Roman" panose="02020603050405020304" pitchFamily="18" charset="0"/>
              </a:rPr>
              <a:t>These Issues can and often do persist beyond B23 Services</a:t>
            </a:r>
            <a:endParaRPr lang="en-US" sz="2200" b="1" i="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273546FD-B083-45A4-B2EB-AE686E154182}"/>
              </a:ext>
            </a:extLst>
          </p:cNvPr>
          <p:cNvSpPr txBox="1"/>
          <p:nvPr/>
        </p:nvSpPr>
        <p:spPr>
          <a:xfrm>
            <a:off x="6775768" y="913698"/>
            <a:ext cx="1543050" cy="300082"/>
          </a:xfrm>
          <a:prstGeom prst="rect">
            <a:avLst/>
          </a:prstGeom>
          <a:noFill/>
        </p:spPr>
        <p:txBody>
          <a:bodyPr wrap="square" rtlCol="0">
            <a:spAutoFit/>
          </a:bodyPr>
          <a:lstStyle/>
          <a:p>
            <a:pPr defTabSz="685800">
              <a:defRPr/>
            </a:pPr>
            <a:r>
              <a:rPr lang="en-US" sz="1350" dirty="0">
                <a:solidFill>
                  <a:prstClr val="black"/>
                </a:solidFill>
                <a:latin typeface="Calibri" panose="020F0502020204030204"/>
              </a:rPr>
              <a:t>(Vanderbilt, 2018)</a:t>
            </a:r>
          </a:p>
        </p:txBody>
      </p:sp>
      <p:graphicFrame>
        <p:nvGraphicFramePr>
          <p:cNvPr id="6" name="Object 5">
            <a:extLst>
              <a:ext uri="{FF2B5EF4-FFF2-40B4-BE49-F238E27FC236}">
                <a16:creationId xmlns:a16="http://schemas.microsoft.com/office/drawing/2014/main" id="{552BD658-8536-46BF-978B-0D8A2B5FEEAA}"/>
              </a:ext>
            </a:extLst>
          </p:cNvPr>
          <p:cNvGraphicFramePr>
            <a:graphicFrameLocks noChangeAspect="1"/>
          </p:cNvGraphicFramePr>
          <p:nvPr/>
        </p:nvGraphicFramePr>
        <p:xfrm>
          <a:off x="7020840" y="5105972"/>
          <a:ext cx="2123160" cy="1636664"/>
        </p:xfrm>
        <a:graphic>
          <a:graphicData uri="http://schemas.openxmlformats.org/presentationml/2006/ole">
            <mc:AlternateContent xmlns:mc="http://schemas.openxmlformats.org/markup-compatibility/2006">
              <mc:Choice xmlns:v="urn:schemas-microsoft-com:vml" Requires="v">
                <p:oleObj spid="_x0000_s46081" name="Acrobat Document" r:id="rId4" imgW="4800600" imgH="3285991" progId="AcroExch.Document.DC">
                  <p:embed/>
                </p:oleObj>
              </mc:Choice>
              <mc:Fallback>
                <p:oleObj name="Acrobat Document" r:id="rId4" imgW="4800600" imgH="3285991" progId="AcroExch.Document.DC">
                  <p:embed/>
                  <p:pic>
                    <p:nvPicPr>
                      <p:cNvPr id="6" name="Object 5">
                        <a:extLst>
                          <a:ext uri="{FF2B5EF4-FFF2-40B4-BE49-F238E27FC236}">
                            <a16:creationId xmlns:a16="http://schemas.microsoft.com/office/drawing/2014/main" id="{552BD658-8536-46BF-978B-0D8A2B5FEEAA}"/>
                          </a:ext>
                        </a:extLst>
                      </p:cNvPr>
                      <p:cNvPicPr/>
                      <p:nvPr/>
                    </p:nvPicPr>
                    <p:blipFill>
                      <a:blip r:embed="rId5"/>
                      <a:stretch>
                        <a:fillRect/>
                      </a:stretch>
                    </p:blipFill>
                    <p:spPr>
                      <a:xfrm>
                        <a:off x="7020840" y="5105972"/>
                        <a:ext cx="2123160" cy="1636664"/>
                      </a:xfrm>
                      <a:prstGeom prst="rect">
                        <a:avLst/>
                      </a:prstGeom>
                    </p:spPr>
                  </p:pic>
                </p:oleObj>
              </mc:Fallback>
            </mc:AlternateContent>
          </a:graphicData>
        </a:graphic>
      </p:graphicFrame>
    </p:spTree>
    <p:extLst>
      <p:ext uri="{BB962C8B-B14F-4D97-AF65-F5344CB8AC3E}">
        <p14:creationId xmlns:p14="http://schemas.microsoft.com/office/powerpoint/2010/main" val="948075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8E2618-F38B-4230-BDBF-3DC51DC397B8}"/>
              </a:ext>
            </a:extLst>
          </p:cNvPr>
          <p:cNvSpPr txBox="1"/>
          <p:nvPr/>
        </p:nvSpPr>
        <p:spPr>
          <a:xfrm>
            <a:off x="366823" y="535383"/>
            <a:ext cx="8397062" cy="1161857"/>
          </a:xfrm>
          <a:prstGeom prst="rect">
            <a:avLst/>
          </a:prstGeom>
          <a:noFill/>
        </p:spPr>
        <p:txBody>
          <a:bodyPr wrap="square" rtlCol="0">
            <a:spAutoFit/>
          </a:bodyPr>
          <a:lstStyle/>
          <a:p>
            <a:pPr algn="ctr" defTabSz="685800" fontAlgn="base">
              <a:defRPr/>
            </a:pPr>
            <a:r>
              <a:rPr lang="en-US" sz="2800" dirty="0">
                <a:solidFill>
                  <a:schemeClr val="tx1">
                    <a:lumMod val="65000"/>
                    <a:lumOff val="35000"/>
                  </a:schemeClr>
                </a:solidFill>
                <a:cs typeface="Times New Roman" panose="02020603050405020304" pitchFamily="18" charset="0"/>
              </a:rPr>
              <a:t>“</a:t>
            </a:r>
            <a:r>
              <a:rPr lang="en-US" sz="2800" b="1" dirty="0">
                <a:solidFill>
                  <a:schemeClr val="tx1">
                    <a:lumMod val="65000"/>
                    <a:lumOff val="35000"/>
                  </a:schemeClr>
                </a:solidFill>
                <a:cs typeface="Times New Roman" panose="02020603050405020304" pitchFamily="18" charset="0"/>
              </a:rPr>
              <a:t>Neonatal Head Circumference in Newborns With </a:t>
            </a:r>
          </a:p>
          <a:p>
            <a:pPr algn="ctr" defTabSz="685800" fontAlgn="base">
              <a:defRPr/>
            </a:pPr>
            <a:r>
              <a:rPr lang="en-US" sz="2800" b="1" dirty="0">
                <a:solidFill>
                  <a:schemeClr val="tx1">
                    <a:lumMod val="65000"/>
                    <a:lumOff val="35000"/>
                  </a:schemeClr>
                </a:solidFill>
                <a:cs typeface="Times New Roman" panose="02020603050405020304" pitchFamily="18" charset="0"/>
              </a:rPr>
              <a:t>Neonatal Abstinence Syndrome</a:t>
            </a:r>
            <a:r>
              <a:rPr lang="en-US" sz="2800" dirty="0">
                <a:solidFill>
                  <a:schemeClr val="tx1">
                    <a:lumMod val="65000"/>
                    <a:lumOff val="35000"/>
                  </a:schemeClr>
                </a:solidFill>
                <a:cs typeface="Times New Roman" panose="02020603050405020304" pitchFamily="18" charset="0"/>
              </a:rPr>
              <a:t>”  </a:t>
            </a:r>
          </a:p>
          <a:p>
            <a:pPr algn="r" defTabSz="685800" fontAlgn="base">
              <a:defRPr/>
            </a:pPr>
            <a:endParaRPr lang="en-US" sz="1350" dirty="0">
              <a:solidFill>
                <a:prstClr val="black"/>
              </a:solidFill>
              <a:cs typeface="Times New Roman" panose="02020603050405020304" pitchFamily="18" charset="0"/>
            </a:endParaRPr>
          </a:p>
        </p:txBody>
      </p:sp>
      <p:sp>
        <p:nvSpPr>
          <p:cNvPr id="3" name="TextBox 2">
            <a:extLst>
              <a:ext uri="{FF2B5EF4-FFF2-40B4-BE49-F238E27FC236}">
                <a16:creationId xmlns:a16="http://schemas.microsoft.com/office/drawing/2014/main" id="{9E448752-42D6-4893-B4AF-E8ECA8593D42}"/>
              </a:ext>
            </a:extLst>
          </p:cNvPr>
          <p:cNvSpPr txBox="1"/>
          <p:nvPr/>
        </p:nvSpPr>
        <p:spPr>
          <a:xfrm>
            <a:off x="366822" y="2216178"/>
            <a:ext cx="8397063" cy="1323439"/>
          </a:xfrm>
          <a:prstGeom prst="rect">
            <a:avLst/>
          </a:prstGeom>
          <a:noFill/>
        </p:spPr>
        <p:txBody>
          <a:bodyPr wrap="square" rtlCol="0">
            <a:spAutoFit/>
          </a:bodyPr>
          <a:lstStyle/>
          <a:p>
            <a:pPr algn="ctr" defTabSz="685800">
              <a:defRPr/>
            </a:pPr>
            <a:r>
              <a:rPr lang="en-US" sz="2000" dirty="0">
                <a:solidFill>
                  <a:schemeClr val="tx1">
                    <a:lumMod val="65000"/>
                    <a:lumOff val="35000"/>
                  </a:schemeClr>
                </a:solidFill>
                <a:cs typeface="Times New Roman" panose="02020603050405020304" pitchFamily="18" charset="0"/>
              </a:rPr>
              <a:t>Chronic opioid use during pregnancy sufficient to cause NAS was associated with </a:t>
            </a:r>
            <a:r>
              <a:rPr lang="en-US" sz="2000" b="1" dirty="0">
                <a:solidFill>
                  <a:schemeClr val="tx1">
                    <a:lumMod val="65000"/>
                    <a:lumOff val="35000"/>
                  </a:schemeClr>
                </a:solidFill>
                <a:cs typeface="Times New Roman" panose="02020603050405020304" pitchFamily="18" charset="0"/>
              </a:rPr>
              <a:t>smaller Head Circumferences at birth</a:t>
            </a:r>
            <a:r>
              <a:rPr lang="en-US" sz="2000" dirty="0">
                <a:solidFill>
                  <a:schemeClr val="tx1">
                    <a:lumMod val="65000"/>
                    <a:lumOff val="35000"/>
                  </a:schemeClr>
                </a:solidFill>
                <a:cs typeface="Times New Roman" panose="02020603050405020304" pitchFamily="18" charset="0"/>
              </a:rPr>
              <a:t>.  </a:t>
            </a:r>
          </a:p>
          <a:p>
            <a:pPr algn="ctr" defTabSz="685800">
              <a:defRPr/>
            </a:pPr>
            <a:r>
              <a:rPr lang="en-US" sz="2000" dirty="0">
                <a:solidFill>
                  <a:schemeClr val="tx1">
                    <a:lumMod val="65000"/>
                    <a:lumOff val="35000"/>
                  </a:schemeClr>
                </a:solidFill>
                <a:cs typeface="Times New Roman" panose="02020603050405020304" pitchFamily="18" charset="0"/>
              </a:rPr>
              <a:t>87% of participants were mothers on MAT, </a:t>
            </a:r>
          </a:p>
          <a:p>
            <a:pPr algn="ctr" defTabSz="685800">
              <a:defRPr/>
            </a:pPr>
            <a:r>
              <a:rPr lang="en-US" sz="2000" dirty="0">
                <a:solidFill>
                  <a:schemeClr val="tx1">
                    <a:lumMod val="65000"/>
                    <a:lumOff val="35000"/>
                  </a:schemeClr>
                </a:solidFill>
                <a:cs typeface="Times New Roman" panose="02020603050405020304" pitchFamily="18" charset="0"/>
              </a:rPr>
              <a:t>which is currently the recommended treatment option during pregnancy.</a:t>
            </a:r>
          </a:p>
        </p:txBody>
      </p:sp>
      <p:sp>
        <p:nvSpPr>
          <p:cNvPr id="4" name="TextBox 3">
            <a:extLst>
              <a:ext uri="{FF2B5EF4-FFF2-40B4-BE49-F238E27FC236}">
                <a16:creationId xmlns:a16="http://schemas.microsoft.com/office/drawing/2014/main" id="{F0335240-2D0F-4305-B0B3-B7B22CB7037B}"/>
              </a:ext>
            </a:extLst>
          </p:cNvPr>
          <p:cNvSpPr txBox="1"/>
          <p:nvPr/>
        </p:nvSpPr>
        <p:spPr>
          <a:xfrm>
            <a:off x="373468" y="3760556"/>
            <a:ext cx="8397063" cy="1200329"/>
          </a:xfrm>
          <a:prstGeom prst="rect">
            <a:avLst/>
          </a:prstGeom>
          <a:noFill/>
        </p:spPr>
        <p:txBody>
          <a:bodyPr wrap="square" rtlCol="0">
            <a:spAutoFit/>
          </a:bodyPr>
          <a:lstStyle/>
          <a:p>
            <a:pPr algn="ctr" defTabSz="685800">
              <a:defRPr/>
            </a:pPr>
            <a:r>
              <a:rPr lang="en-US" sz="2400" dirty="0">
                <a:solidFill>
                  <a:srgbClr val="FF0000"/>
                </a:solidFill>
                <a:cs typeface="Times New Roman" panose="02020603050405020304" pitchFamily="18" charset="0"/>
              </a:rPr>
              <a:t>30.1% had a Head Circumference less than or equal </a:t>
            </a:r>
          </a:p>
          <a:p>
            <a:pPr algn="ctr" defTabSz="685800">
              <a:defRPr/>
            </a:pPr>
            <a:r>
              <a:rPr lang="en-US" sz="2400" dirty="0">
                <a:solidFill>
                  <a:srgbClr val="FF0000"/>
                </a:solidFill>
                <a:cs typeface="Times New Roman" panose="02020603050405020304" pitchFamily="18" charset="0"/>
              </a:rPr>
              <a:t>to the 10th percentile</a:t>
            </a:r>
          </a:p>
          <a:p>
            <a:pPr algn="ctr" defTabSz="685800">
              <a:defRPr/>
            </a:pPr>
            <a:r>
              <a:rPr lang="en-US" sz="2400" dirty="0">
                <a:solidFill>
                  <a:srgbClr val="FF0000"/>
                </a:solidFill>
                <a:cs typeface="Times New Roman" panose="02020603050405020304" pitchFamily="18" charset="0"/>
              </a:rPr>
              <a:t> 8.2% had a HC less than or equal to the third percentile</a:t>
            </a:r>
          </a:p>
        </p:txBody>
      </p:sp>
      <p:graphicFrame>
        <p:nvGraphicFramePr>
          <p:cNvPr id="6" name="Object 5">
            <a:extLst>
              <a:ext uri="{FF2B5EF4-FFF2-40B4-BE49-F238E27FC236}">
                <a16:creationId xmlns:a16="http://schemas.microsoft.com/office/drawing/2014/main" id="{35A1D127-14AB-4F74-A457-3902DCB5CDD1}"/>
              </a:ext>
            </a:extLst>
          </p:cNvPr>
          <p:cNvGraphicFramePr>
            <a:graphicFrameLocks noChangeAspect="1"/>
          </p:cNvGraphicFramePr>
          <p:nvPr/>
        </p:nvGraphicFramePr>
        <p:xfrm>
          <a:off x="7020840" y="5037727"/>
          <a:ext cx="2123160" cy="1636664"/>
        </p:xfrm>
        <a:graphic>
          <a:graphicData uri="http://schemas.openxmlformats.org/presentationml/2006/ole">
            <mc:AlternateContent xmlns:mc="http://schemas.openxmlformats.org/markup-compatibility/2006">
              <mc:Choice xmlns:v="urn:schemas-microsoft-com:vml" Requires="v">
                <p:oleObj spid="_x0000_s48129" name="Acrobat Document" r:id="rId4" imgW="4800600" imgH="3285991" progId="AcroExch.Document.DC">
                  <p:embed/>
                </p:oleObj>
              </mc:Choice>
              <mc:Fallback>
                <p:oleObj name="Acrobat Document" r:id="rId4" imgW="4800600" imgH="3285991" progId="AcroExch.Document.DC">
                  <p:embed/>
                  <p:pic>
                    <p:nvPicPr>
                      <p:cNvPr id="6" name="Object 5">
                        <a:extLst>
                          <a:ext uri="{FF2B5EF4-FFF2-40B4-BE49-F238E27FC236}">
                            <a16:creationId xmlns:a16="http://schemas.microsoft.com/office/drawing/2014/main" id="{35A1D127-14AB-4F74-A457-3902DCB5CDD1}"/>
                          </a:ext>
                        </a:extLst>
                      </p:cNvPr>
                      <p:cNvPicPr/>
                      <p:nvPr/>
                    </p:nvPicPr>
                    <p:blipFill>
                      <a:blip r:embed="rId5"/>
                      <a:stretch>
                        <a:fillRect/>
                      </a:stretch>
                    </p:blipFill>
                    <p:spPr>
                      <a:xfrm>
                        <a:off x="7020840" y="5037727"/>
                        <a:ext cx="2123160" cy="1636664"/>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7EFB89A9-910E-42BD-B4C8-8C926DD224AF}"/>
              </a:ext>
            </a:extLst>
          </p:cNvPr>
          <p:cNvSpPr txBox="1"/>
          <p:nvPr/>
        </p:nvSpPr>
        <p:spPr>
          <a:xfrm>
            <a:off x="4970952" y="1379628"/>
            <a:ext cx="2398643" cy="577081"/>
          </a:xfrm>
          <a:prstGeom prst="rect">
            <a:avLst/>
          </a:prstGeom>
          <a:noFill/>
        </p:spPr>
        <p:txBody>
          <a:bodyPr wrap="square" rtlCol="0">
            <a:spAutoFit/>
          </a:bodyPr>
          <a:lstStyle/>
          <a:p>
            <a:r>
              <a:rPr lang="en-US" sz="1350" dirty="0">
                <a:solidFill>
                  <a:prstClr val="black"/>
                </a:solidFill>
                <a:cs typeface="Times New Roman" panose="02020603050405020304" pitchFamily="18" charset="0"/>
              </a:rPr>
              <a:t>(Pediatrics, January 2019)</a:t>
            </a:r>
          </a:p>
          <a:p>
            <a:endParaRPr lang="en-US" dirty="0"/>
          </a:p>
        </p:txBody>
      </p:sp>
    </p:spTree>
    <p:extLst>
      <p:ext uri="{BB962C8B-B14F-4D97-AF65-F5344CB8AC3E}">
        <p14:creationId xmlns:p14="http://schemas.microsoft.com/office/powerpoint/2010/main" val="23301204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ABC26C-8760-4322-AB85-BB1C4938D02F}"/>
              </a:ext>
            </a:extLst>
          </p:cNvPr>
          <p:cNvSpPr txBox="1"/>
          <p:nvPr/>
        </p:nvSpPr>
        <p:spPr>
          <a:xfrm>
            <a:off x="947902" y="972992"/>
            <a:ext cx="7248196" cy="4585871"/>
          </a:xfrm>
          <a:prstGeom prst="rect">
            <a:avLst/>
          </a:prstGeom>
          <a:noFill/>
        </p:spPr>
        <p:txBody>
          <a:bodyPr wrap="square" rtlCol="0">
            <a:spAutoFit/>
          </a:bodyPr>
          <a:lstStyle/>
          <a:p>
            <a:pPr algn="ctr" defTabSz="685800"/>
            <a:r>
              <a:rPr lang="en-US" sz="3600" b="1" dirty="0">
                <a:solidFill>
                  <a:schemeClr val="tx1">
                    <a:lumMod val="65000"/>
                    <a:lumOff val="35000"/>
                  </a:schemeClr>
                </a:solidFill>
                <a:latin typeface="Calibri" panose="020F0502020204030204"/>
              </a:rPr>
              <a:t>So what does this all mean?</a:t>
            </a:r>
          </a:p>
          <a:p>
            <a:pPr algn="ctr" defTabSz="685800"/>
            <a:r>
              <a:rPr lang="en-US" sz="2000" b="1" dirty="0">
                <a:solidFill>
                  <a:schemeClr val="tx1">
                    <a:lumMod val="65000"/>
                    <a:lumOff val="35000"/>
                  </a:schemeClr>
                </a:solidFill>
                <a:latin typeface="Calibri" panose="020F0502020204030204"/>
              </a:rPr>
              <a:t>What can we do? Why are we overwhelmed?</a:t>
            </a:r>
          </a:p>
          <a:p>
            <a:pPr algn="ctr" defTabSz="685800"/>
            <a:endParaRPr lang="en-US" sz="2000" b="1" dirty="0">
              <a:solidFill>
                <a:schemeClr val="tx1">
                  <a:lumMod val="65000"/>
                  <a:lumOff val="35000"/>
                </a:schemeClr>
              </a:solidFill>
              <a:latin typeface="Calibri" panose="020F0502020204030204"/>
            </a:endParaRPr>
          </a:p>
          <a:p>
            <a:pPr algn="ctr" defTabSz="685800"/>
            <a:r>
              <a:rPr lang="en-US" dirty="0">
                <a:solidFill>
                  <a:schemeClr val="tx1">
                    <a:lumMod val="65000"/>
                    <a:lumOff val="35000"/>
                  </a:schemeClr>
                </a:solidFill>
                <a:latin typeface="Calibri" panose="020F0502020204030204"/>
              </a:rPr>
              <a:t>Preemies/Medically Fragile babies   VS   Substance Exposed Babies</a:t>
            </a:r>
          </a:p>
          <a:p>
            <a:pPr algn="ctr" defTabSz="685800"/>
            <a:endParaRPr lang="en-US" dirty="0">
              <a:solidFill>
                <a:schemeClr val="tx1">
                  <a:lumMod val="65000"/>
                  <a:lumOff val="35000"/>
                </a:schemeClr>
              </a:solidFill>
              <a:latin typeface="Calibri" panose="020F0502020204030204"/>
            </a:endParaRPr>
          </a:p>
          <a:p>
            <a:pPr algn="ctr" defTabSz="685800"/>
            <a:endParaRPr lang="en-US" dirty="0">
              <a:solidFill>
                <a:schemeClr val="tx1">
                  <a:lumMod val="65000"/>
                  <a:lumOff val="35000"/>
                </a:schemeClr>
              </a:solidFill>
              <a:latin typeface="Calibri" panose="020F0502020204030204"/>
            </a:endParaRPr>
          </a:p>
          <a:p>
            <a:pPr algn="ctr" defTabSz="685800"/>
            <a:endParaRPr lang="en-US" dirty="0">
              <a:solidFill>
                <a:schemeClr val="tx1">
                  <a:lumMod val="65000"/>
                  <a:lumOff val="35000"/>
                </a:schemeClr>
              </a:solidFill>
              <a:latin typeface="Calibri" panose="020F0502020204030204"/>
            </a:endParaRPr>
          </a:p>
          <a:p>
            <a:pPr algn="ctr" defTabSz="685800"/>
            <a:endParaRPr lang="en-US" dirty="0">
              <a:solidFill>
                <a:prstClr val="black"/>
              </a:solidFill>
              <a:latin typeface="Calibri" panose="020F0502020204030204"/>
            </a:endParaRPr>
          </a:p>
          <a:p>
            <a:pPr algn="ctr" defTabSz="685800"/>
            <a:endParaRPr lang="en-US" dirty="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r>
              <a:rPr lang="en-US" b="1" dirty="0">
                <a:solidFill>
                  <a:schemeClr val="tx1">
                    <a:lumMod val="65000"/>
                    <a:lumOff val="35000"/>
                  </a:schemeClr>
                </a:solidFill>
                <a:latin typeface="Calibri" panose="020F0502020204030204"/>
              </a:rPr>
              <a:t>Why are we not treating them the same? </a:t>
            </a:r>
          </a:p>
          <a:p>
            <a:pPr algn="ctr" defTabSz="685800"/>
            <a:r>
              <a:rPr lang="en-US" dirty="0">
                <a:solidFill>
                  <a:schemeClr val="tx1">
                    <a:lumMod val="65000"/>
                    <a:lumOff val="35000"/>
                  </a:schemeClr>
                </a:solidFill>
                <a:latin typeface="Calibri" panose="020F0502020204030204"/>
              </a:rPr>
              <a:t>Treat what we are seeing</a:t>
            </a:r>
          </a:p>
          <a:p>
            <a:pPr algn="ctr" defTabSz="685800"/>
            <a:r>
              <a:rPr lang="en-US" dirty="0">
                <a:solidFill>
                  <a:schemeClr val="tx1">
                    <a:lumMod val="65000"/>
                    <a:lumOff val="35000"/>
                  </a:schemeClr>
                </a:solidFill>
                <a:latin typeface="Calibri" panose="020F0502020204030204"/>
              </a:rPr>
              <a:t>FOCUS on TYPICAL DEVELOPMENT</a:t>
            </a:r>
          </a:p>
        </p:txBody>
      </p:sp>
      <p:graphicFrame>
        <p:nvGraphicFramePr>
          <p:cNvPr id="3" name="Object 2">
            <a:extLst>
              <a:ext uri="{FF2B5EF4-FFF2-40B4-BE49-F238E27FC236}">
                <a16:creationId xmlns:a16="http://schemas.microsoft.com/office/drawing/2014/main" id="{0D38B8EC-1F00-4D22-A27D-6401DBCBDBC3}"/>
              </a:ext>
            </a:extLst>
          </p:cNvPr>
          <p:cNvGraphicFramePr>
            <a:graphicFrameLocks noChangeAspect="1"/>
          </p:cNvGraphicFramePr>
          <p:nvPr>
            <p:extLst>
              <p:ext uri="{D42A27DB-BD31-4B8C-83A1-F6EECF244321}">
                <p14:modId xmlns:p14="http://schemas.microsoft.com/office/powerpoint/2010/main" val="1546156759"/>
              </p:ext>
            </p:extLst>
          </p:nvPr>
        </p:nvGraphicFramePr>
        <p:xfrm>
          <a:off x="3470049" y="2716979"/>
          <a:ext cx="2203901" cy="1698903"/>
        </p:xfrm>
        <a:graphic>
          <a:graphicData uri="http://schemas.openxmlformats.org/presentationml/2006/ole">
            <mc:AlternateContent xmlns:mc="http://schemas.openxmlformats.org/markup-compatibility/2006">
              <mc:Choice xmlns:v="urn:schemas-microsoft-com:vml" Requires="v">
                <p:oleObj spid="_x0000_s50177" name="Acrobat Document" r:id="rId3" imgW="4800600" imgH="3285991" progId="AcroExch.Document.DC">
                  <p:embed/>
                </p:oleObj>
              </mc:Choice>
              <mc:Fallback>
                <p:oleObj name="Acrobat Document" r:id="rId3" imgW="4800600" imgH="3285991" progId="AcroExch.Document.DC">
                  <p:embed/>
                  <p:pic>
                    <p:nvPicPr>
                      <p:cNvPr id="3" name="Object 2">
                        <a:extLst>
                          <a:ext uri="{FF2B5EF4-FFF2-40B4-BE49-F238E27FC236}">
                            <a16:creationId xmlns:a16="http://schemas.microsoft.com/office/drawing/2014/main" id="{0D38B8EC-1F00-4D22-A27D-6401DBCBDBC3}"/>
                          </a:ext>
                        </a:extLst>
                      </p:cNvPr>
                      <p:cNvPicPr/>
                      <p:nvPr/>
                    </p:nvPicPr>
                    <p:blipFill>
                      <a:blip r:embed="rId4"/>
                      <a:stretch>
                        <a:fillRect/>
                      </a:stretch>
                    </p:blipFill>
                    <p:spPr>
                      <a:xfrm>
                        <a:off x="3470049" y="2716979"/>
                        <a:ext cx="2203901" cy="1698903"/>
                      </a:xfrm>
                      <a:prstGeom prst="rect">
                        <a:avLst/>
                      </a:prstGeom>
                    </p:spPr>
                  </p:pic>
                </p:oleObj>
              </mc:Fallback>
            </mc:AlternateContent>
          </a:graphicData>
        </a:graphic>
      </p:graphicFrame>
    </p:spTree>
    <p:extLst>
      <p:ext uri="{BB962C8B-B14F-4D97-AF65-F5344CB8AC3E}">
        <p14:creationId xmlns:p14="http://schemas.microsoft.com/office/powerpoint/2010/main" val="1702128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89F084-BDD9-4307-BFEE-23678F94D5BE}"/>
              </a:ext>
            </a:extLst>
          </p:cNvPr>
          <p:cNvSpPr txBox="1"/>
          <p:nvPr/>
        </p:nvSpPr>
        <p:spPr>
          <a:xfrm>
            <a:off x="204280" y="466928"/>
            <a:ext cx="8735439" cy="954107"/>
          </a:xfrm>
          <a:prstGeom prst="rect">
            <a:avLst/>
          </a:prstGeom>
          <a:noFill/>
        </p:spPr>
        <p:txBody>
          <a:bodyPr wrap="square" rtlCol="0">
            <a:spAutoFit/>
          </a:bodyPr>
          <a:lstStyle/>
          <a:p>
            <a:pPr algn="ctr"/>
            <a:r>
              <a:rPr lang="en-US" sz="2800" b="1" dirty="0">
                <a:solidFill>
                  <a:schemeClr val="tx1">
                    <a:lumMod val="65000"/>
                    <a:lumOff val="35000"/>
                  </a:schemeClr>
                </a:solidFill>
              </a:rPr>
              <a:t>“We need to stop just pulling people out of the river, we need to go upstream and find out why they’re falling in” </a:t>
            </a:r>
          </a:p>
        </p:txBody>
      </p:sp>
      <p:pic>
        <p:nvPicPr>
          <p:cNvPr id="4" name="Picture 3" descr="A waterfall surrounded by snow&#10;&#10;Description automatically generated">
            <a:extLst>
              <a:ext uri="{FF2B5EF4-FFF2-40B4-BE49-F238E27FC236}">
                <a16:creationId xmlns:a16="http://schemas.microsoft.com/office/drawing/2014/main" id="{58DE7D47-6A34-4E8C-B8A8-686372F827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0664" y="1851923"/>
            <a:ext cx="6442669" cy="3843146"/>
          </a:xfrm>
          <a:prstGeom prst="rect">
            <a:avLst/>
          </a:prstGeom>
        </p:spPr>
      </p:pic>
      <p:sp>
        <p:nvSpPr>
          <p:cNvPr id="5" name="TextBox 4">
            <a:extLst>
              <a:ext uri="{FF2B5EF4-FFF2-40B4-BE49-F238E27FC236}">
                <a16:creationId xmlns:a16="http://schemas.microsoft.com/office/drawing/2014/main" id="{DC9FE758-64A6-4C31-A68F-0ED017ED1837}"/>
              </a:ext>
            </a:extLst>
          </p:cNvPr>
          <p:cNvSpPr txBox="1"/>
          <p:nvPr/>
        </p:nvSpPr>
        <p:spPr>
          <a:xfrm>
            <a:off x="230784" y="5843053"/>
            <a:ext cx="8735438" cy="830997"/>
          </a:xfrm>
          <a:prstGeom prst="rect">
            <a:avLst/>
          </a:prstGeom>
          <a:noFill/>
        </p:spPr>
        <p:txBody>
          <a:bodyPr wrap="square" rtlCol="0">
            <a:spAutoFit/>
          </a:bodyPr>
          <a:lstStyle/>
          <a:p>
            <a:pPr algn="ctr"/>
            <a:r>
              <a:rPr lang="en-US" sz="2400" b="1" dirty="0">
                <a:solidFill>
                  <a:schemeClr val="tx1">
                    <a:lumMod val="65000"/>
                    <a:lumOff val="35000"/>
                  </a:schemeClr>
                </a:solidFill>
              </a:rPr>
              <a:t>Birth to Three/Early Intervention/Home Visitation Services!!!</a:t>
            </a:r>
          </a:p>
          <a:p>
            <a:pPr algn="ctr"/>
            <a:r>
              <a:rPr lang="en-US" sz="2400" b="1" dirty="0">
                <a:solidFill>
                  <a:schemeClr val="tx1">
                    <a:lumMod val="65000"/>
                    <a:lumOff val="35000"/>
                  </a:schemeClr>
                </a:solidFill>
              </a:rPr>
              <a:t>Trainings and communication across programs</a:t>
            </a:r>
          </a:p>
        </p:txBody>
      </p:sp>
      <p:sp>
        <p:nvSpPr>
          <p:cNvPr id="2" name="TextBox 1">
            <a:extLst>
              <a:ext uri="{FF2B5EF4-FFF2-40B4-BE49-F238E27FC236}">
                <a16:creationId xmlns:a16="http://schemas.microsoft.com/office/drawing/2014/main" id="{246DAADC-01F4-4A26-98C5-AE15CE86CB2E}"/>
              </a:ext>
            </a:extLst>
          </p:cNvPr>
          <p:cNvSpPr txBox="1"/>
          <p:nvPr/>
        </p:nvSpPr>
        <p:spPr>
          <a:xfrm>
            <a:off x="7886170" y="1336397"/>
            <a:ext cx="2107096" cy="300082"/>
          </a:xfrm>
          <a:prstGeom prst="rect">
            <a:avLst/>
          </a:prstGeom>
          <a:noFill/>
        </p:spPr>
        <p:txBody>
          <a:bodyPr wrap="square" rtlCol="0">
            <a:spAutoFit/>
          </a:bodyPr>
          <a:lstStyle/>
          <a:p>
            <a:r>
              <a:rPr lang="en-US" sz="1350" dirty="0"/>
              <a:t>(</a:t>
            </a:r>
            <a:r>
              <a:rPr lang="en-US" sz="1350" dirty="0">
                <a:solidFill>
                  <a:schemeClr val="tx1">
                    <a:lumMod val="65000"/>
                    <a:lumOff val="35000"/>
                  </a:schemeClr>
                </a:solidFill>
              </a:rPr>
              <a:t>D Tutu)</a:t>
            </a:r>
          </a:p>
        </p:txBody>
      </p:sp>
    </p:spTree>
    <p:extLst>
      <p:ext uri="{BB962C8B-B14F-4D97-AF65-F5344CB8AC3E}">
        <p14:creationId xmlns:p14="http://schemas.microsoft.com/office/powerpoint/2010/main" val="491327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extBox 1">
            <a:extLst>
              <a:ext uri="{FF2B5EF4-FFF2-40B4-BE49-F238E27FC236}">
                <a16:creationId xmlns:a16="http://schemas.microsoft.com/office/drawing/2014/main" id="{F9EE30AA-6116-4363-8F11-25C6E36621F1}"/>
              </a:ext>
            </a:extLst>
          </p:cNvPr>
          <p:cNvGraphicFramePr/>
          <p:nvPr/>
        </p:nvGraphicFramePr>
        <p:xfrm>
          <a:off x="628650" y="1828800"/>
          <a:ext cx="7886700" cy="4555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F704E031-97AA-479A-A34E-C4664B5AFFD7}"/>
              </a:ext>
            </a:extLst>
          </p:cNvPr>
          <p:cNvSpPr txBox="1"/>
          <p:nvPr/>
        </p:nvSpPr>
        <p:spPr>
          <a:xfrm>
            <a:off x="259643" y="394433"/>
            <a:ext cx="8726313" cy="1231106"/>
          </a:xfrm>
          <a:prstGeom prst="rect">
            <a:avLst/>
          </a:prstGeom>
          <a:noFill/>
        </p:spPr>
        <p:txBody>
          <a:bodyPr wrap="square" rtlCol="0">
            <a:spAutoFit/>
          </a:bodyPr>
          <a:lstStyle/>
          <a:p>
            <a:pPr algn="ctr"/>
            <a:r>
              <a:rPr lang="en-US" sz="2800" b="1" dirty="0"/>
              <a:t>According to Birth Scores during 2017 &amp; 2018,</a:t>
            </a:r>
            <a:br>
              <a:rPr lang="en-US" sz="2800" b="1" dirty="0"/>
            </a:br>
            <a:r>
              <a:rPr lang="en-US" sz="2800" b="1" dirty="0"/>
              <a:t>1530 babies were born &amp; diagnosed with NAS</a:t>
            </a:r>
          </a:p>
          <a:p>
            <a:endParaRPr lang="en-US" dirty="0"/>
          </a:p>
        </p:txBody>
      </p:sp>
      <p:sp>
        <p:nvSpPr>
          <p:cNvPr id="7" name="TextBox 6">
            <a:extLst>
              <a:ext uri="{FF2B5EF4-FFF2-40B4-BE49-F238E27FC236}">
                <a16:creationId xmlns:a16="http://schemas.microsoft.com/office/drawing/2014/main" id="{355903DD-7E3F-479F-8114-C29085B7BAA6}"/>
              </a:ext>
            </a:extLst>
          </p:cNvPr>
          <p:cNvSpPr txBox="1"/>
          <p:nvPr/>
        </p:nvSpPr>
        <p:spPr>
          <a:xfrm>
            <a:off x="6864080" y="6384605"/>
            <a:ext cx="2201334" cy="307777"/>
          </a:xfrm>
          <a:prstGeom prst="rect">
            <a:avLst/>
          </a:prstGeom>
          <a:noFill/>
        </p:spPr>
        <p:txBody>
          <a:bodyPr wrap="square" rtlCol="0">
            <a:spAutoFit/>
          </a:bodyPr>
          <a:lstStyle/>
          <a:p>
            <a:r>
              <a:rPr lang="en-US" sz="1400" dirty="0"/>
              <a:t>Data from WVDHHR/B23</a:t>
            </a:r>
          </a:p>
        </p:txBody>
      </p:sp>
    </p:spTree>
    <p:extLst>
      <p:ext uri="{BB962C8B-B14F-4D97-AF65-F5344CB8AC3E}">
        <p14:creationId xmlns:p14="http://schemas.microsoft.com/office/powerpoint/2010/main" val="1041233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5C53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A380CE8-8CF2-44A3-AD6A-70E84C17F28F}"/>
              </a:ext>
            </a:extLst>
          </p:cNvPr>
          <p:cNvSpPr txBox="1"/>
          <p:nvPr/>
        </p:nvSpPr>
        <p:spPr>
          <a:xfrm>
            <a:off x="393192" y="4767072"/>
            <a:ext cx="4945641" cy="1625210"/>
          </a:xfrm>
          <a:prstGeom prst="rect">
            <a:avLst/>
          </a:prstGeom>
        </p:spPr>
        <p:txBody>
          <a:bodyPr vert="horz" lIns="91440" tIns="45720" rIns="91440" bIns="45720" rtlCol="0" anchor="ctr">
            <a:normAutofit/>
          </a:bodyPr>
          <a:lstStyle/>
          <a:p>
            <a:pPr algn="ctr" defTabSz="914400">
              <a:lnSpc>
                <a:spcPct val="90000"/>
              </a:lnSpc>
              <a:spcBef>
                <a:spcPct val="0"/>
              </a:spcBef>
              <a:spcAft>
                <a:spcPts val="450"/>
              </a:spcAft>
              <a:defRPr/>
            </a:pPr>
            <a:r>
              <a:rPr lang="en-US" sz="4000" b="1" dirty="0">
                <a:solidFill>
                  <a:srgbClr val="FFFFFF"/>
                </a:solidFill>
                <a:ea typeface="+mj-ea"/>
                <a:cs typeface="+mj-cs"/>
              </a:rPr>
              <a:t>Physiologic Flexion</a:t>
            </a:r>
          </a:p>
          <a:p>
            <a:pPr algn="r" defTabSz="914400">
              <a:lnSpc>
                <a:spcPct val="90000"/>
              </a:lnSpc>
              <a:spcBef>
                <a:spcPct val="0"/>
              </a:spcBef>
              <a:spcAft>
                <a:spcPts val="450"/>
              </a:spcAft>
              <a:defRPr/>
            </a:pPr>
            <a:endParaRPr lang="en-US" sz="4400" dirty="0">
              <a:solidFill>
                <a:srgbClr val="FFFFFF"/>
              </a:solidFill>
              <a:latin typeface="+mj-lt"/>
              <a:ea typeface="+mj-ea"/>
              <a:cs typeface="+mj-cs"/>
            </a:endParaRPr>
          </a:p>
        </p:txBody>
      </p:sp>
      <p:pic>
        <p:nvPicPr>
          <p:cNvPr id="6146" name="Picture 2" descr="Image result for physiologic flexion">
            <a:extLst>
              <a:ext uri="{FF2B5EF4-FFF2-40B4-BE49-F238E27FC236}">
                <a16:creationId xmlns:a16="http://schemas.microsoft.com/office/drawing/2014/main" id="{07CE43C7-471D-4070-857F-5AEB119F5D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462" b="-1"/>
          <a:stretch/>
        </p:blipFill>
        <p:spPr bwMode="auto">
          <a:xfrm>
            <a:off x="245660" y="321733"/>
            <a:ext cx="5293729" cy="4107392"/>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E3EAF0F-076C-41C8-B5AA-AB2602D0A203}"/>
              </a:ext>
            </a:extLst>
          </p:cNvPr>
          <p:cNvSpPr txBox="1"/>
          <p:nvPr/>
        </p:nvSpPr>
        <p:spPr>
          <a:xfrm>
            <a:off x="6021989" y="917725"/>
            <a:ext cx="2568554" cy="4852362"/>
          </a:xfrm>
          <a:prstGeom prst="rect">
            <a:avLst/>
          </a:prstGeom>
        </p:spPr>
        <p:txBody>
          <a:bodyPr vert="horz" lIns="91440" tIns="45720" rIns="91440" bIns="45720" rtlCol="0" anchor="ctr">
            <a:normAutofit/>
          </a:bodyPr>
          <a:lstStyle/>
          <a:p>
            <a:pPr defTabSz="914400">
              <a:lnSpc>
                <a:spcPct val="90000"/>
              </a:lnSpc>
              <a:spcAft>
                <a:spcPts val="450"/>
              </a:spcAft>
              <a:defRPr/>
            </a:pPr>
            <a:r>
              <a:rPr lang="en-US" sz="2400" dirty="0">
                <a:solidFill>
                  <a:srgbClr val="FFFFFF"/>
                </a:solidFill>
              </a:rPr>
              <a:t>When a baby pushes/kicks out in mother’s womb, they hit the walls of womb and rebound back into flexion/midline getting proprioceptive input</a:t>
            </a:r>
          </a:p>
        </p:txBody>
      </p:sp>
    </p:spTree>
    <p:extLst>
      <p:ext uri="{BB962C8B-B14F-4D97-AF65-F5344CB8AC3E}">
        <p14:creationId xmlns:p14="http://schemas.microsoft.com/office/powerpoint/2010/main" val="107205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1C8CE3D-52E2-4E69-ADC2-04DE279C7193}"/>
              </a:ext>
            </a:extLst>
          </p:cNvPr>
          <p:cNvSpPr>
            <a:spLocks noGrp="1"/>
          </p:cNvSpPr>
          <p:nvPr>
            <p:ph type="subTitle" idx="1"/>
          </p:nvPr>
        </p:nvSpPr>
        <p:spPr>
          <a:xfrm>
            <a:off x="1190845" y="4635794"/>
            <a:ext cx="6974959" cy="1988289"/>
          </a:xfrm>
        </p:spPr>
        <p:txBody>
          <a:bodyPr>
            <a:normAutofit fontScale="85000" lnSpcReduction="20000"/>
          </a:bodyPr>
          <a:lstStyle/>
          <a:p>
            <a:pPr algn="ctr"/>
            <a:r>
              <a:rPr lang="en-US" sz="3800" b="1" dirty="0">
                <a:solidFill>
                  <a:schemeClr val="tx1">
                    <a:lumMod val="65000"/>
                    <a:lumOff val="35000"/>
                  </a:schemeClr>
                </a:solidFill>
              </a:rPr>
              <a:t>Neonatal Abstinence Syndrome</a:t>
            </a:r>
          </a:p>
          <a:p>
            <a:pPr algn="ctr"/>
            <a:r>
              <a:rPr lang="en-US" sz="3800" b="1" dirty="0">
                <a:solidFill>
                  <a:schemeClr val="tx1">
                    <a:lumMod val="65000"/>
                    <a:lumOff val="35000"/>
                  </a:schemeClr>
                </a:solidFill>
              </a:rPr>
              <a:t>Impacts on Development and Learning</a:t>
            </a:r>
          </a:p>
          <a:p>
            <a:endParaRPr lang="en-US" b="1" dirty="0">
              <a:solidFill>
                <a:schemeClr val="tx1">
                  <a:lumMod val="65000"/>
                  <a:lumOff val="35000"/>
                </a:schemeClr>
              </a:solidFill>
            </a:endParaRPr>
          </a:p>
          <a:p>
            <a:r>
              <a:rPr lang="en-US" sz="2600" b="1" dirty="0">
                <a:solidFill>
                  <a:schemeClr val="tx1">
                    <a:lumMod val="65000"/>
                    <a:lumOff val="35000"/>
                  </a:schemeClr>
                </a:solidFill>
              </a:rPr>
              <a:t>Presented by Cindy Chamberlin MSPT</a:t>
            </a:r>
          </a:p>
          <a:p>
            <a:r>
              <a:rPr lang="en-US" sz="2200" b="1" dirty="0">
                <a:solidFill>
                  <a:schemeClr val="tx1">
                    <a:lumMod val="65000"/>
                    <a:lumOff val="35000"/>
                  </a:schemeClr>
                </a:solidFill>
              </a:rPr>
              <a:t>August 3, 2021</a:t>
            </a:r>
          </a:p>
          <a:p>
            <a:endParaRPr lang="en-US" dirty="0"/>
          </a:p>
        </p:txBody>
      </p:sp>
    </p:spTree>
    <p:extLst>
      <p:ext uri="{BB962C8B-B14F-4D97-AF65-F5344CB8AC3E}">
        <p14:creationId xmlns:p14="http://schemas.microsoft.com/office/powerpoint/2010/main" val="3535314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405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A380CE8-8CF2-44A3-AD6A-70E84C17F28F}"/>
              </a:ext>
            </a:extLst>
          </p:cNvPr>
          <p:cNvSpPr txBox="1"/>
          <p:nvPr/>
        </p:nvSpPr>
        <p:spPr>
          <a:xfrm>
            <a:off x="419703" y="5484469"/>
            <a:ext cx="4945641" cy="1051797"/>
          </a:xfrm>
          <a:prstGeom prst="rect">
            <a:avLst/>
          </a:prstGeom>
        </p:spPr>
        <p:txBody>
          <a:bodyPr vert="horz" lIns="91440" tIns="45720" rIns="91440" bIns="45720" rtlCol="0" anchor="ctr">
            <a:normAutofit/>
          </a:bodyPr>
          <a:lstStyle/>
          <a:p>
            <a:pPr algn="r" defTabSz="914400">
              <a:lnSpc>
                <a:spcPct val="90000"/>
              </a:lnSpc>
              <a:spcBef>
                <a:spcPct val="0"/>
              </a:spcBef>
              <a:spcAft>
                <a:spcPts val="450"/>
              </a:spcAft>
              <a:defRPr/>
            </a:pPr>
            <a:endParaRPr lang="en-US" sz="4400" dirty="0">
              <a:solidFill>
                <a:srgbClr val="FFFFFF"/>
              </a:solidFill>
              <a:ea typeface="+mj-ea"/>
              <a:cs typeface="+mj-cs"/>
            </a:endParaRPr>
          </a:p>
          <a:p>
            <a:pPr algn="r" defTabSz="914400">
              <a:lnSpc>
                <a:spcPct val="90000"/>
              </a:lnSpc>
              <a:spcBef>
                <a:spcPct val="0"/>
              </a:spcBef>
              <a:spcAft>
                <a:spcPts val="450"/>
              </a:spcAft>
              <a:defRPr/>
            </a:pPr>
            <a:endParaRPr lang="en-US" sz="4400" dirty="0">
              <a:solidFill>
                <a:srgbClr val="FFFFFF"/>
              </a:solidFill>
              <a:ea typeface="+mj-ea"/>
              <a:cs typeface="+mj-cs"/>
            </a:endParaRPr>
          </a:p>
        </p:txBody>
      </p:sp>
      <p:pic>
        <p:nvPicPr>
          <p:cNvPr id="7" name="Picture 2" descr="Image result for nas baby">
            <a:extLst>
              <a:ext uri="{FF2B5EF4-FFF2-40B4-BE49-F238E27FC236}">
                <a16:creationId xmlns:a16="http://schemas.microsoft.com/office/drawing/2014/main" id="{90159969-BD63-4F7B-ADD3-5A854866DC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462" b="-1"/>
          <a:stretch/>
        </p:blipFill>
        <p:spPr bwMode="auto">
          <a:xfrm>
            <a:off x="245660" y="321733"/>
            <a:ext cx="5293729" cy="4107392"/>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7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E3EAF0F-076C-41C8-B5AA-AB2602D0A203}"/>
              </a:ext>
            </a:extLst>
          </p:cNvPr>
          <p:cNvSpPr txBox="1"/>
          <p:nvPr/>
        </p:nvSpPr>
        <p:spPr>
          <a:xfrm>
            <a:off x="5719865" y="398835"/>
            <a:ext cx="3109614" cy="2616230"/>
          </a:xfrm>
          <a:prstGeom prst="rect">
            <a:avLst/>
          </a:prstGeom>
        </p:spPr>
        <p:txBody>
          <a:bodyPr vert="horz" lIns="91440" tIns="45720" rIns="91440" bIns="45720" rtlCol="0" anchor="ctr">
            <a:normAutofit/>
          </a:bodyPr>
          <a:lstStyle/>
          <a:p>
            <a:pPr algn="ctr" defTabSz="914400">
              <a:lnSpc>
                <a:spcPct val="90000"/>
              </a:lnSpc>
              <a:spcAft>
                <a:spcPts val="450"/>
              </a:spcAft>
              <a:defRPr/>
            </a:pPr>
            <a:endParaRPr lang="en-US" sz="1700" dirty="0">
              <a:solidFill>
                <a:srgbClr val="FFFFFF"/>
              </a:solidFill>
            </a:endParaRPr>
          </a:p>
        </p:txBody>
      </p:sp>
      <p:sp>
        <p:nvSpPr>
          <p:cNvPr id="2" name="TextBox 1">
            <a:extLst>
              <a:ext uri="{FF2B5EF4-FFF2-40B4-BE49-F238E27FC236}">
                <a16:creationId xmlns:a16="http://schemas.microsoft.com/office/drawing/2014/main" id="{92E041A6-5862-44B0-8E2B-F04B5FCA14D6}"/>
              </a:ext>
            </a:extLst>
          </p:cNvPr>
          <p:cNvSpPr txBox="1"/>
          <p:nvPr/>
        </p:nvSpPr>
        <p:spPr>
          <a:xfrm flipH="1">
            <a:off x="308101" y="4877024"/>
            <a:ext cx="5158844" cy="1354217"/>
          </a:xfrm>
          <a:prstGeom prst="rect">
            <a:avLst/>
          </a:prstGeom>
          <a:noFill/>
        </p:spPr>
        <p:txBody>
          <a:bodyPr wrap="square" rtlCol="0">
            <a:spAutoFit/>
          </a:bodyPr>
          <a:lstStyle/>
          <a:p>
            <a:pPr algn="ctr"/>
            <a:r>
              <a:rPr lang="en-US" sz="3200" b="1" dirty="0">
                <a:solidFill>
                  <a:schemeClr val="bg1"/>
                </a:solidFill>
              </a:rPr>
              <a:t>The Innocent Victim </a:t>
            </a:r>
          </a:p>
          <a:p>
            <a:pPr algn="ctr"/>
            <a:r>
              <a:rPr lang="en-US" sz="3200" b="1" dirty="0">
                <a:solidFill>
                  <a:schemeClr val="bg1"/>
                </a:solidFill>
              </a:rPr>
              <a:t>of the Drug Crisis</a:t>
            </a:r>
          </a:p>
          <a:p>
            <a:pPr algn="ctr"/>
            <a:endParaRPr lang="en-US" dirty="0"/>
          </a:p>
        </p:txBody>
      </p:sp>
      <p:sp>
        <p:nvSpPr>
          <p:cNvPr id="5" name="TextBox 4">
            <a:extLst>
              <a:ext uri="{FF2B5EF4-FFF2-40B4-BE49-F238E27FC236}">
                <a16:creationId xmlns:a16="http://schemas.microsoft.com/office/drawing/2014/main" id="{CCDA0769-E772-42CF-A51A-D2D8A3101694}"/>
              </a:ext>
            </a:extLst>
          </p:cNvPr>
          <p:cNvSpPr txBox="1"/>
          <p:nvPr/>
        </p:nvSpPr>
        <p:spPr>
          <a:xfrm>
            <a:off x="5850959" y="1214483"/>
            <a:ext cx="2847425" cy="5016758"/>
          </a:xfrm>
          <a:prstGeom prst="rect">
            <a:avLst/>
          </a:prstGeom>
          <a:noFill/>
        </p:spPr>
        <p:txBody>
          <a:bodyPr wrap="square" rtlCol="0">
            <a:spAutoFit/>
          </a:bodyPr>
          <a:lstStyle/>
          <a:p>
            <a:r>
              <a:rPr lang="en-US" sz="2000" dirty="0">
                <a:solidFill>
                  <a:srgbClr val="FFFFFF"/>
                </a:solidFill>
              </a:rPr>
              <a:t>When a baby is born medically fragile/ prematurely/with NAS and is in NICU, g</a:t>
            </a:r>
            <a:r>
              <a:rPr lang="en-US" sz="2000" dirty="0">
                <a:solidFill>
                  <a:schemeClr val="bg1"/>
                </a:solidFill>
              </a:rPr>
              <a:t>ravity makes it hard to maintain that flexed midline position and they now get that proprioceptive input from the bed if they arch into it,  they also get pulled into extension and arch/ to help maintain an airway and protect belly/GI system</a:t>
            </a:r>
          </a:p>
          <a:p>
            <a:endParaRPr lang="en-US" sz="2000" dirty="0"/>
          </a:p>
        </p:txBody>
      </p:sp>
    </p:spTree>
    <p:extLst>
      <p:ext uri="{BB962C8B-B14F-4D97-AF65-F5344CB8AC3E}">
        <p14:creationId xmlns:p14="http://schemas.microsoft.com/office/powerpoint/2010/main" val="4049958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Recent Birthrates of Newborns with Neonatal Abstinence Syndrome in PA -  Abington - Jefferson Health">
            <a:extLst>
              <a:ext uri="{FF2B5EF4-FFF2-40B4-BE49-F238E27FC236}">
                <a16:creationId xmlns:a16="http://schemas.microsoft.com/office/drawing/2014/main" id="{9CA6ED0C-6AB0-42E0-A347-DFFF6FA721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66928"/>
            <a:ext cx="4293108" cy="2862072"/>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Neonatal Abstinence Syndrome Archives - NuRoo">
            <a:extLst>
              <a:ext uri="{FF2B5EF4-FFF2-40B4-BE49-F238E27FC236}">
                <a16:creationId xmlns:a16="http://schemas.microsoft.com/office/drawing/2014/main" id="{487BE315-BD94-43B7-B451-4F9439D909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671697"/>
            <a:ext cx="4279392" cy="26193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17A9340-3CC1-409D-AFD0-678DBC802715}"/>
              </a:ext>
            </a:extLst>
          </p:cNvPr>
          <p:cNvSpPr txBox="1"/>
          <p:nvPr/>
        </p:nvSpPr>
        <p:spPr>
          <a:xfrm>
            <a:off x="5175968" y="579120"/>
            <a:ext cx="3565696" cy="2554545"/>
          </a:xfrm>
          <a:prstGeom prst="rect">
            <a:avLst/>
          </a:prstGeom>
          <a:noFill/>
        </p:spPr>
        <p:txBody>
          <a:bodyPr wrap="square" rtlCol="0">
            <a:spAutoFit/>
          </a:bodyPr>
          <a:lstStyle/>
          <a:p>
            <a:r>
              <a:rPr lang="en-US" sz="2000" dirty="0">
                <a:solidFill>
                  <a:schemeClr val="tx1">
                    <a:lumMod val="65000"/>
                    <a:lumOff val="35000"/>
                  </a:schemeClr>
                </a:solidFill>
              </a:rPr>
              <a:t>NAS &amp; Medically Fragile children  will arch their neck &amp; back into the surface they are lying on and can’t come into midline because of gravity</a:t>
            </a:r>
          </a:p>
          <a:p>
            <a:endParaRPr lang="en-US" sz="2000" dirty="0">
              <a:solidFill>
                <a:schemeClr val="tx1">
                  <a:lumMod val="65000"/>
                  <a:lumOff val="35000"/>
                </a:schemeClr>
              </a:solidFill>
            </a:endParaRPr>
          </a:p>
          <a:p>
            <a:r>
              <a:rPr lang="en-US" sz="2000" dirty="0">
                <a:solidFill>
                  <a:schemeClr val="tx1">
                    <a:lumMod val="65000"/>
                    <a:lumOff val="35000"/>
                  </a:schemeClr>
                </a:solidFill>
              </a:rPr>
              <a:t>They arch to protect their airway and gut</a:t>
            </a:r>
          </a:p>
        </p:txBody>
      </p:sp>
      <p:sp>
        <p:nvSpPr>
          <p:cNvPr id="3" name="TextBox 2">
            <a:extLst>
              <a:ext uri="{FF2B5EF4-FFF2-40B4-BE49-F238E27FC236}">
                <a16:creationId xmlns:a16="http://schemas.microsoft.com/office/drawing/2014/main" id="{4C231FC5-FD45-4CB1-899A-0745E69E859D}"/>
              </a:ext>
            </a:extLst>
          </p:cNvPr>
          <p:cNvSpPr txBox="1"/>
          <p:nvPr/>
        </p:nvSpPr>
        <p:spPr>
          <a:xfrm>
            <a:off x="609600" y="3736527"/>
            <a:ext cx="3436894" cy="2554545"/>
          </a:xfrm>
          <a:prstGeom prst="rect">
            <a:avLst/>
          </a:prstGeom>
          <a:noFill/>
        </p:spPr>
        <p:txBody>
          <a:bodyPr wrap="square" rtlCol="0">
            <a:spAutoFit/>
          </a:bodyPr>
          <a:lstStyle/>
          <a:p>
            <a:r>
              <a:rPr lang="en-US" sz="2000" dirty="0">
                <a:solidFill>
                  <a:schemeClr val="tx1">
                    <a:lumMod val="65000"/>
                    <a:lumOff val="35000"/>
                  </a:schemeClr>
                </a:solidFill>
              </a:rPr>
              <a:t>NICU staff works hard to position and reposition to facilitate midline/flexion but these early survival strategies can last the rest of their lives if we don’t intervene early and support self-calming skills in a midline flexed position</a:t>
            </a:r>
          </a:p>
        </p:txBody>
      </p:sp>
    </p:spTree>
    <p:extLst>
      <p:ext uri="{BB962C8B-B14F-4D97-AF65-F5344CB8AC3E}">
        <p14:creationId xmlns:p14="http://schemas.microsoft.com/office/powerpoint/2010/main" val="911671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0FE347-DAE9-450F-B48B-E8862F7B30EB}"/>
              </a:ext>
            </a:extLst>
          </p:cNvPr>
          <p:cNvSpPr txBox="1"/>
          <p:nvPr/>
        </p:nvSpPr>
        <p:spPr>
          <a:xfrm>
            <a:off x="585787" y="517981"/>
            <a:ext cx="7972425" cy="2739211"/>
          </a:xfrm>
          <a:prstGeom prst="rect">
            <a:avLst/>
          </a:prstGeom>
          <a:noFill/>
        </p:spPr>
        <p:txBody>
          <a:bodyPr wrap="square" rtlCol="0">
            <a:spAutoFit/>
          </a:bodyPr>
          <a:lstStyle/>
          <a:p>
            <a:pPr algn="ctr" defTabSz="685800">
              <a:defRPr/>
            </a:pPr>
            <a:r>
              <a:rPr lang="en-US" sz="3200" b="1" dirty="0">
                <a:solidFill>
                  <a:srgbClr val="FF0000"/>
                </a:solidFill>
                <a:latin typeface="Calibri" panose="020F0502020204030204"/>
              </a:rPr>
              <a:t>Overstimulation Stress Cues</a:t>
            </a:r>
          </a:p>
          <a:p>
            <a:pPr algn="ctr" defTabSz="685800">
              <a:defRPr/>
            </a:pPr>
            <a:r>
              <a:rPr lang="en-US" sz="2000" dirty="0">
                <a:solidFill>
                  <a:schemeClr val="tx1">
                    <a:lumMod val="65000"/>
                    <a:lumOff val="35000"/>
                  </a:schemeClr>
                </a:solidFill>
                <a:latin typeface="Calibri" panose="020F0502020204030204"/>
              </a:rPr>
              <a:t>Jaw jitters or jittery movements</a:t>
            </a:r>
          </a:p>
          <a:p>
            <a:pPr algn="ctr" defTabSz="685800">
              <a:defRPr/>
            </a:pPr>
            <a:r>
              <a:rPr lang="en-US" sz="2000" dirty="0">
                <a:solidFill>
                  <a:schemeClr val="tx1">
                    <a:lumMod val="65000"/>
                    <a:lumOff val="35000"/>
                  </a:schemeClr>
                </a:solidFill>
                <a:latin typeface="Calibri" panose="020F0502020204030204"/>
              </a:rPr>
              <a:t>Hiccups</a:t>
            </a:r>
          </a:p>
          <a:p>
            <a:pPr algn="ctr" defTabSz="685800">
              <a:defRPr/>
            </a:pPr>
            <a:r>
              <a:rPr lang="en-US" sz="2000" dirty="0">
                <a:solidFill>
                  <a:schemeClr val="tx1">
                    <a:lumMod val="65000"/>
                    <a:lumOff val="35000"/>
                  </a:schemeClr>
                </a:solidFill>
                <a:latin typeface="Calibri" panose="020F0502020204030204"/>
              </a:rPr>
              <a:t>Sneezes</a:t>
            </a:r>
          </a:p>
          <a:p>
            <a:pPr algn="ctr" defTabSz="685800">
              <a:defRPr/>
            </a:pPr>
            <a:r>
              <a:rPr lang="en-US" sz="2000" dirty="0">
                <a:solidFill>
                  <a:schemeClr val="tx1">
                    <a:lumMod val="65000"/>
                    <a:lumOff val="35000"/>
                  </a:schemeClr>
                </a:solidFill>
                <a:latin typeface="Calibri" panose="020F0502020204030204"/>
              </a:rPr>
              <a:t>Finger Splaying</a:t>
            </a:r>
          </a:p>
          <a:p>
            <a:pPr algn="ctr" defTabSz="685800">
              <a:defRPr/>
            </a:pPr>
            <a:r>
              <a:rPr lang="en-US" sz="2000" dirty="0">
                <a:solidFill>
                  <a:schemeClr val="tx1">
                    <a:lumMod val="65000"/>
                    <a:lumOff val="35000"/>
                  </a:schemeClr>
                </a:solidFill>
                <a:latin typeface="Calibri" panose="020F0502020204030204"/>
              </a:rPr>
              <a:t>Arching/stiffening up</a:t>
            </a:r>
          </a:p>
          <a:p>
            <a:pPr algn="ctr" defTabSz="685800">
              <a:defRPr/>
            </a:pPr>
            <a:r>
              <a:rPr lang="en-US" sz="2000" dirty="0">
                <a:solidFill>
                  <a:schemeClr val="tx1">
                    <a:lumMod val="65000"/>
                    <a:lumOff val="35000"/>
                  </a:schemeClr>
                </a:solidFill>
                <a:latin typeface="Calibri" panose="020F0502020204030204"/>
              </a:rPr>
              <a:t>Excessive Crying</a:t>
            </a:r>
          </a:p>
          <a:p>
            <a:pPr algn="ctr" defTabSz="685800">
              <a:defRPr/>
            </a:pPr>
            <a:r>
              <a:rPr lang="en-US" sz="2000" dirty="0">
                <a:solidFill>
                  <a:schemeClr val="tx1">
                    <a:lumMod val="65000"/>
                    <a:lumOff val="35000"/>
                  </a:schemeClr>
                </a:solidFill>
                <a:latin typeface="Calibri" panose="020F0502020204030204"/>
              </a:rPr>
              <a:t>Shut down or excessive sleeping (This is actually a HUGE red flag)</a:t>
            </a:r>
          </a:p>
        </p:txBody>
      </p:sp>
      <p:sp>
        <p:nvSpPr>
          <p:cNvPr id="3" name="TextBox 2">
            <a:extLst>
              <a:ext uri="{FF2B5EF4-FFF2-40B4-BE49-F238E27FC236}">
                <a16:creationId xmlns:a16="http://schemas.microsoft.com/office/drawing/2014/main" id="{0CCE0F4E-7228-4F8E-96E5-733E02F8F960}"/>
              </a:ext>
            </a:extLst>
          </p:cNvPr>
          <p:cNvSpPr txBox="1"/>
          <p:nvPr/>
        </p:nvSpPr>
        <p:spPr>
          <a:xfrm>
            <a:off x="454343" y="3600808"/>
            <a:ext cx="8109585" cy="2946961"/>
          </a:xfrm>
          <a:prstGeom prst="rect">
            <a:avLst/>
          </a:prstGeom>
          <a:noFill/>
        </p:spPr>
        <p:txBody>
          <a:bodyPr wrap="square" rtlCol="0">
            <a:spAutoFit/>
          </a:bodyPr>
          <a:lstStyle/>
          <a:p>
            <a:pPr algn="ctr" defTabSz="685800">
              <a:defRPr/>
            </a:pPr>
            <a:r>
              <a:rPr lang="en-US" sz="3200" b="1" dirty="0">
                <a:solidFill>
                  <a:srgbClr val="002060"/>
                </a:solidFill>
                <a:latin typeface="Calibri" panose="020F0502020204030204"/>
              </a:rPr>
              <a:t>What do you do?</a:t>
            </a:r>
          </a:p>
          <a:p>
            <a:pPr algn="ctr" defTabSz="685800">
              <a:defRPr/>
            </a:pPr>
            <a:r>
              <a:rPr lang="en-US" sz="2000" b="1" dirty="0">
                <a:solidFill>
                  <a:schemeClr val="tx1">
                    <a:lumMod val="65000"/>
                    <a:lumOff val="35000"/>
                  </a:schemeClr>
                </a:solidFill>
                <a:latin typeface="Calibri" panose="020F0502020204030204"/>
              </a:rPr>
              <a:t>LIMIT STIMULATION:</a:t>
            </a:r>
          </a:p>
          <a:p>
            <a:pPr algn="ctr" defTabSz="685800">
              <a:defRPr/>
            </a:pPr>
            <a:r>
              <a:rPr lang="en-US" sz="2000" dirty="0">
                <a:solidFill>
                  <a:schemeClr val="tx1">
                    <a:lumMod val="65000"/>
                    <a:lumOff val="35000"/>
                  </a:schemeClr>
                </a:solidFill>
                <a:latin typeface="Calibri" panose="020F0502020204030204"/>
              </a:rPr>
              <a:t>Lighting:  pull blinds/turn off lights</a:t>
            </a:r>
          </a:p>
          <a:p>
            <a:pPr algn="ctr" defTabSz="685800">
              <a:defRPr/>
            </a:pPr>
            <a:r>
              <a:rPr lang="en-US" sz="2000" dirty="0">
                <a:solidFill>
                  <a:schemeClr val="tx1">
                    <a:lumMod val="65000"/>
                    <a:lumOff val="35000"/>
                  </a:schemeClr>
                </a:solidFill>
                <a:latin typeface="Calibri" panose="020F0502020204030204"/>
              </a:rPr>
              <a:t>Sound: turn down/off TV, lower voice when talking, limit electronics</a:t>
            </a:r>
          </a:p>
          <a:p>
            <a:pPr algn="ctr" defTabSz="685800">
              <a:defRPr/>
            </a:pPr>
            <a:r>
              <a:rPr lang="en-US" sz="2000" dirty="0">
                <a:solidFill>
                  <a:schemeClr val="tx1">
                    <a:lumMod val="65000"/>
                    <a:lumOff val="35000"/>
                  </a:schemeClr>
                </a:solidFill>
                <a:latin typeface="Calibri" panose="020F0502020204030204"/>
              </a:rPr>
              <a:t>Activities: limit visitors, number of people talking/moving in room, </a:t>
            </a:r>
            <a:r>
              <a:rPr lang="en-US" sz="2000" dirty="0" err="1">
                <a:solidFill>
                  <a:schemeClr val="tx1">
                    <a:lumMod val="65000"/>
                    <a:lumOff val="35000"/>
                  </a:schemeClr>
                </a:solidFill>
                <a:latin typeface="Calibri" panose="020F0502020204030204"/>
              </a:rPr>
              <a:t>etc</a:t>
            </a:r>
            <a:endParaRPr lang="en-US" sz="2000" dirty="0">
              <a:solidFill>
                <a:schemeClr val="tx1">
                  <a:lumMod val="65000"/>
                  <a:lumOff val="35000"/>
                </a:schemeClr>
              </a:solidFill>
              <a:latin typeface="Calibri" panose="020F0502020204030204"/>
            </a:endParaRPr>
          </a:p>
          <a:p>
            <a:pPr algn="ctr" defTabSz="685800">
              <a:defRPr/>
            </a:pPr>
            <a:r>
              <a:rPr lang="en-US" sz="2000" dirty="0">
                <a:solidFill>
                  <a:schemeClr val="tx1">
                    <a:lumMod val="65000"/>
                    <a:lumOff val="35000"/>
                  </a:schemeClr>
                </a:solidFill>
                <a:latin typeface="Calibri" panose="020F0502020204030204"/>
              </a:rPr>
              <a:t>Can help sooth:  Rocking (Side to side motion)</a:t>
            </a:r>
          </a:p>
          <a:p>
            <a:pPr algn="ctr" defTabSz="685800">
              <a:defRPr/>
            </a:pPr>
            <a:r>
              <a:rPr lang="en-US" sz="2000" dirty="0">
                <a:solidFill>
                  <a:schemeClr val="tx1">
                    <a:lumMod val="65000"/>
                    <a:lumOff val="35000"/>
                  </a:schemeClr>
                </a:solidFill>
                <a:latin typeface="Calibri" panose="020F0502020204030204"/>
              </a:rPr>
              <a:t>Firm touch versus light touch</a:t>
            </a:r>
          </a:p>
          <a:p>
            <a:pPr algn="ctr" defTabSz="685800">
              <a:defRPr/>
            </a:pPr>
            <a:r>
              <a:rPr lang="en-US" sz="2000" dirty="0">
                <a:solidFill>
                  <a:schemeClr val="tx1">
                    <a:lumMod val="65000"/>
                    <a:lumOff val="35000"/>
                  </a:schemeClr>
                </a:solidFill>
                <a:latin typeface="Calibri" panose="020F0502020204030204"/>
              </a:rPr>
              <a:t>Firm pat versus a light tap</a:t>
            </a:r>
          </a:p>
          <a:p>
            <a:pPr algn="ctr" defTabSz="685800">
              <a:defRPr/>
            </a:pPr>
            <a:endParaRPr lang="en-US" sz="1350" dirty="0">
              <a:solidFill>
                <a:prstClr val="black"/>
              </a:solidFill>
              <a:latin typeface="Calibri" panose="020F0502020204030204"/>
            </a:endParaRPr>
          </a:p>
        </p:txBody>
      </p:sp>
      <p:graphicFrame>
        <p:nvGraphicFramePr>
          <p:cNvPr id="4" name="Object 3">
            <a:extLst>
              <a:ext uri="{FF2B5EF4-FFF2-40B4-BE49-F238E27FC236}">
                <a16:creationId xmlns:a16="http://schemas.microsoft.com/office/drawing/2014/main" id="{9AA36ACD-4297-4F60-95DE-FCDBA39FCB7A}"/>
              </a:ext>
            </a:extLst>
          </p:cNvPr>
          <p:cNvGraphicFramePr>
            <a:graphicFrameLocks noChangeAspect="1"/>
          </p:cNvGraphicFramePr>
          <p:nvPr>
            <p:extLst>
              <p:ext uri="{D42A27DB-BD31-4B8C-83A1-F6EECF244321}">
                <p14:modId xmlns:p14="http://schemas.microsoft.com/office/powerpoint/2010/main" val="757089837"/>
              </p:ext>
            </p:extLst>
          </p:nvPr>
        </p:nvGraphicFramePr>
        <p:xfrm>
          <a:off x="323385" y="508251"/>
          <a:ext cx="1885533" cy="1379335"/>
        </p:xfrm>
        <a:graphic>
          <a:graphicData uri="http://schemas.openxmlformats.org/presentationml/2006/ole">
            <mc:AlternateContent xmlns:mc="http://schemas.openxmlformats.org/markup-compatibility/2006">
              <mc:Choice xmlns:v="urn:schemas-microsoft-com:vml" Requires="v">
                <p:oleObj spid="_x0000_s59393" name="Acrobat Document" r:id="rId4" imgW="4800600" imgH="3285991" progId="AcroExch.Document.DC">
                  <p:embed/>
                </p:oleObj>
              </mc:Choice>
              <mc:Fallback>
                <p:oleObj name="Acrobat Document" r:id="rId4" imgW="4800600" imgH="3285991" progId="AcroExch.Document.DC">
                  <p:embed/>
                  <p:pic>
                    <p:nvPicPr>
                      <p:cNvPr id="4" name="Object 3">
                        <a:extLst>
                          <a:ext uri="{FF2B5EF4-FFF2-40B4-BE49-F238E27FC236}">
                            <a16:creationId xmlns:a16="http://schemas.microsoft.com/office/drawing/2014/main" id="{9AA36ACD-4297-4F60-95DE-FCDBA39FCB7A}"/>
                          </a:ext>
                        </a:extLst>
                      </p:cNvPr>
                      <p:cNvPicPr/>
                      <p:nvPr/>
                    </p:nvPicPr>
                    <p:blipFill>
                      <a:blip r:embed="rId5"/>
                      <a:stretch>
                        <a:fillRect/>
                      </a:stretch>
                    </p:blipFill>
                    <p:spPr>
                      <a:xfrm>
                        <a:off x="323385" y="508251"/>
                        <a:ext cx="1885533" cy="1379335"/>
                      </a:xfrm>
                      <a:prstGeom prst="rect">
                        <a:avLst/>
                      </a:prstGeom>
                    </p:spPr>
                  </p:pic>
                </p:oleObj>
              </mc:Fallback>
            </mc:AlternateContent>
          </a:graphicData>
        </a:graphic>
      </p:graphicFrame>
    </p:spTree>
    <p:extLst>
      <p:ext uri="{BB962C8B-B14F-4D97-AF65-F5344CB8AC3E}">
        <p14:creationId xmlns:p14="http://schemas.microsoft.com/office/powerpoint/2010/main" val="3568881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B96E8C-7A65-4605-9569-3D7C6875F7A4}"/>
              </a:ext>
            </a:extLst>
          </p:cNvPr>
          <p:cNvSpPr txBox="1"/>
          <p:nvPr/>
        </p:nvSpPr>
        <p:spPr>
          <a:xfrm flipH="1">
            <a:off x="543910" y="985621"/>
            <a:ext cx="84740" cy="155408"/>
          </a:xfrm>
          <a:prstGeom prst="rect">
            <a:avLst/>
          </a:prstGeom>
        </p:spPr>
        <p:txBody>
          <a:bodyPr vert="horz" lIns="68580" tIns="34290" rIns="68580" bIns="34290" rtlCol="0" anchor="ctr">
            <a:normAutofit fontScale="25000" lnSpcReduction="20000"/>
          </a:bodyPr>
          <a:lstStyle/>
          <a:p>
            <a:pPr defTabSz="685800">
              <a:lnSpc>
                <a:spcPct val="90000"/>
              </a:lnSpc>
              <a:spcBef>
                <a:spcPct val="0"/>
              </a:spcBef>
              <a:spcAft>
                <a:spcPts val="450"/>
              </a:spcAft>
              <a:defRPr/>
            </a:pPr>
            <a:r>
              <a:rPr lang="en-US" sz="1875" dirty="0">
                <a:solidFill>
                  <a:srgbClr val="FFFFFF"/>
                </a:solidFill>
                <a:latin typeface="Calibri Light" panose="020F0302020204030204"/>
              </a:rPr>
              <a:t>So what does that mean for a caregiver?</a:t>
            </a:r>
          </a:p>
          <a:p>
            <a:pPr defTabSz="685800">
              <a:lnSpc>
                <a:spcPct val="90000"/>
              </a:lnSpc>
              <a:spcBef>
                <a:spcPct val="0"/>
              </a:spcBef>
              <a:spcAft>
                <a:spcPts val="450"/>
              </a:spcAft>
              <a:defRPr/>
            </a:pPr>
            <a:r>
              <a:rPr lang="en-US" sz="1875" dirty="0">
                <a:solidFill>
                  <a:srgbClr val="FFFFFF"/>
                </a:solidFill>
                <a:latin typeface="Calibri Light" panose="020F0302020204030204"/>
              </a:rPr>
              <a:t>So what does that mean for a Birth to Three Provider</a:t>
            </a:r>
          </a:p>
        </p:txBody>
      </p:sp>
      <p:pic>
        <p:nvPicPr>
          <p:cNvPr id="8194" name="Picture 2" descr="Image result for tummy time">
            <a:extLst>
              <a:ext uri="{FF2B5EF4-FFF2-40B4-BE49-F238E27FC236}">
                <a16:creationId xmlns:a16="http://schemas.microsoft.com/office/drawing/2014/main" id="{78C60819-D6DA-44D5-8B12-7D13A712630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24647" y="1505521"/>
            <a:ext cx="4406630" cy="32519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310D485-F2EB-4DE3-824A-E0592CBDB358}"/>
              </a:ext>
            </a:extLst>
          </p:cNvPr>
          <p:cNvSpPr txBox="1"/>
          <p:nvPr/>
        </p:nvSpPr>
        <p:spPr>
          <a:xfrm>
            <a:off x="278909" y="1340680"/>
            <a:ext cx="3907491" cy="7694414"/>
          </a:xfrm>
          <a:prstGeom prst="rect">
            <a:avLst/>
          </a:prstGeom>
          <a:noFill/>
        </p:spPr>
        <p:txBody>
          <a:bodyPr wrap="square" rtlCol="0">
            <a:spAutoFit/>
          </a:bodyPr>
          <a:lstStyle/>
          <a:p>
            <a:endParaRPr lang="en-US" sz="2800" b="1" dirty="0"/>
          </a:p>
          <a:p>
            <a:r>
              <a:rPr lang="en-US" sz="2000" b="1" u="sng" dirty="0">
                <a:solidFill>
                  <a:schemeClr val="tx1">
                    <a:lumMod val="65000"/>
                    <a:lumOff val="35000"/>
                  </a:schemeClr>
                </a:solidFill>
              </a:rPr>
              <a:t>Educate &amp; Empower </a:t>
            </a:r>
            <a:r>
              <a:rPr lang="en-US" sz="2000" b="1" dirty="0">
                <a:solidFill>
                  <a:schemeClr val="tx1">
                    <a:lumMod val="65000"/>
                    <a:lumOff val="35000"/>
                  </a:schemeClr>
                </a:solidFill>
              </a:rPr>
              <a:t>family about impact of NAS, development, &amp; WHY we are doing it!</a:t>
            </a:r>
          </a:p>
          <a:p>
            <a:endParaRPr lang="en-US" sz="2000" b="1" dirty="0">
              <a:solidFill>
                <a:schemeClr val="tx1">
                  <a:lumMod val="65000"/>
                  <a:lumOff val="35000"/>
                </a:schemeClr>
              </a:solidFill>
            </a:endParaRPr>
          </a:p>
          <a:p>
            <a:r>
              <a:rPr lang="en-US" sz="2000" b="1" dirty="0">
                <a:solidFill>
                  <a:schemeClr val="tx1">
                    <a:lumMod val="65000"/>
                    <a:lumOff val="35000"/>
                  </a:schemeClr>
                </a:solidFill>
              </a:rPr>
              <a:t>We can’t undo the drug exposure BUT we can do so much to promote typical development and help families develop parenting skills</a:t>
            </a:r>
          </a:p>
          <a:p>
            <a:endParaRPr lang="en-US" sz="2000" b="1" dirty="0">
              <a:solidFill>
                <a:schemeClr val="tx1">
                  <a:lumMod val="65000"/>
                  <a:lumOff val="35000"/>
                </a:schemeClr>
              </a:solidFill>
            </a:endParaRPr>
          </a:p>
          <a:p>
            <a:pPr defTabSz="685800">
              <a:defRPr/>
            </a:pPr>
            <a:r>
              <a:rPr lang="en-US" sz="2000" b="1" dirty="0">
                <a:solidFill>
                  <a:schemeClr val="tx1">
                    <a:lumMod val="65000"/>
                    <a:lumOff val="35000"/>
                  </a:schemeClr>
                </a:solidFill>
              </a:rPr>
              <a:t>Tummy Time, Baby Wearing,</a:t>
            </a:r>
          </a:p>
          <a:p>
            <a:pPr defTabSz="685800">
              <a:defRPr/>
            </a:pPr>
            <a:r>
              <a:rPr lang="en-US" sz="2000" b="1" dirty="0">
                <a:solidFill>
                  <a:schemeClr val="tx1">
                    <a:lumMod val="65000"/>
                    <a:lumOff val="35000"/>
                  </a:schemeClr>
                </a:solidFill>
              </a:rPr>
              <a:t>Bonding/Snuggling/Playing Reading at least 1 book/day</a:t>
            </a:r>
          </a:p>
          <a:p>
            <a:endParaRPr lang="en-US" sz="2000" b="1" dirty="0">
              <a:solidFill>
                <a:schemeClr val="tx1">
                  <a:lumMod val="65000"/>
                  <a:lumOff val="35000"/>
                </a:schemeClr>
              </a:solidFill>
            </a:endParaRPr>
          </a:p>
          <a:p>
            <a:endParaRPr lang="en-US" sz="2400" b="1" dirty="0">
              <a:solidFill>
                <a:schemeClr val="tx1">
                  <a:lumMod val="65000"/>
                  <a:lumOff val="35000"/>
                </a:schemeClr>
              </a:solidFill>
            </a:endParaRPr>
          </a:p>
          <a:p>
            <a:endParaRPr lang="en-US" sz="2400" b="1" dirty="0"/>
          </a:p>
          <a:p>
            <a:endParaRPr lang="en-US" sz="2400" b="1" dirty="0"/>
          </a:p>
          <a:p>
            <a:endParaRPr lang="en-US" sz="2400" b="1" dirty="0"/>
          </a:p>
          <a:p>
            <a:endParaRPr lang="en-US" sz="2100" dirty="0"/>
          </a:p>
          <a:p>
            <a:endParaRPr lang="en-US" sz="2400" b="1" dirty="0">
              <a:solidFill>
                <a:srgbClr val="C00000"/>
              </a:solidFill>
            </a:endParaRPr>
          </a:p>
          <a:p>
            <a:endParaRPr lang="en-US" sz="2400" b="1" dirty="0">
              <a:solidFill>
                <a:srgbClr val="C00000"/>
              </a:solidFill>
            </a:endParaRPr>
          </a:p>
          <a:p>
            <a:endParaRPr lang="en-US" sz="2100" dirty="0"/>
          </a:p>
        </p:txBody>
      </p:sp>
      <p:sp>
        <p:nvSpPr>
          <p:cNvPr id="4" name="TextBox 3">
            <a:extLst>
              <a:ext uri="{FF2B5EF4-FFF2-40B4-BE49-F238E27FC236}">
                <a16:creationId xmlns:a16="http://schemas.microsoft.com/office/drawing/2014/main" id="{C80F543D-2E3A-47C2-8375-1EA3990D8886}"/>
              </a:ext>
            </a:extLst>
          </p:cNvPr>
          <p:cNvSpPr txBox="1"/>
          <p:nvPr/>
        </p:nvSpPr>
        <p:spPr>
          <a:xfrm>
            <a:off x="4324647" y="4983147"/>
            <a:ext cx="4406630" cy="1354217"/>
          </a:xfrm>
          <a:prstGeom prst="rect">
            <a:avLst/>
          </a:prstGeom>
          <a:noFill/>
        </p:spPr>
        <p:txBody>
          <a:bodyPr wrap="square" rtlCol="0">
            <a:spAutoFit/>
          </a:bodyPr>
          <a:lstStyle/>
          <a:p>
            <a:pPr algn="ctr"/>
            <a:r>
              <a:rPr lang="en-US" sz="3200" b="1" dirty="0">
                <a:solidFill>
                  <a:srgbClr val="C00000"/>
                </a:solidFill>
              </a:rPr>
              <a:t>PUT THE PHONES DOWN &amp; PLAY</a:t>
            </a:r>
          </a:p>
          <a:p>
            <a:pPr algn="ctr"/>
            <a:endParaRPr lang="en-US" dirty="0"/>
          </a:p>
        </p:txBody>
      </p:sp>
      <p:sp>
        <p:nvSpPr>
          <p:cNvPr id="3" name="TextBox 2">
            <a:extLst>
              <a:ext uri="{FF2B5EF4-FFF2-40B4-BE49-F238E27FC236}">
                <a16:creationId xmlns:a16="http://schemas.microsoft.com/office/drawing/2014/main" id="{0988D039-4412-478E-AC17-0C9E6C5B11C7}"/>
              </a:ext>
            </a:extLst>
          </p:cNvPr>
          <p:cNvSpPr txBox="1"/>
          <p:nvPr/>
        </p:nvSpPr>
        <p:spPr>
          <a:xfrm>
            <a:off x="458514" y="478550"/>
            <a:ext cx="7999894" cy="584775"/>
          </a:xfrm>
          <a:prstGeom prst="rect">
            <a:avLst/>
          </a:prstGeom>
          <a:noFill/>
        </p:spPr>
        <p:txBody>
          <a:bodyPr wrap="square" rtlCol="0">
            <a:spAutoFit/>
          </a:bodyPr>
          <a:lstStyle/>
          <a:p>
            <a:pPr algn="ctr"/>
            <a:r>
              <a:rPr lang="en-US" sz="3200" b="1" dirty="0">
                <a:solidFill>
                  <a:schemeClr val="tx1">
                    <a:lumMod val="65000"/>
                    <a:lumOff val="35000"/>
                  </a:schemeClr>
                </a:solidFill>
              </a:rPr>
              <a:t>So what does this mean?</a:t>
            </a:r>
          </a:p>
        </p:txBody>
      </p:sp>
    </p:spTree>
    <p:extLst>
      <p:ext uri="{BB962C8B-B14F-4D97-AF65-F5344CB8AC3E}">
        <p14:creationId xmlns:p14="http://schemas.microsoft.com/office/powerpoint/2010/main" val="38945740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5BD9E7-1ED6-4644-89C5-0882A64BA588}"/>
              </a:ext>
            </a:extLst>
          </p:cNvPr>
          <p:cNvSpPr txBox="1"/>
          <p:nvPr/>
        </p:nvSpPr>
        <p:spPr>
          <a:xfrm>
            <a:off x="285750" y="1704326"/>
            <a:ext cx="8572500" cy="646331"/>
          </a:xfrm>
          <a:prstGeom prst="rect">
            <a:avLst/>
          </a:prstGeom>
          <a:noFill/>
        </p:spPr>
        <p:txBody>
          <a:bodyPr wrap="square" rtlCol="0">
            <a:spAutoFit/>
          </a:bodyPr>
          <a:lstStyle/>
          <a:p>
            <a:pPr algn="ctr" defTabSz="685800">
              <a:defRPr/>
            </a:pPr>
            <a:r>
              <a:rPr lang="en-US" sz="3600" b="1" dirty="0">
                <a:solidFill>
                  <a:schemeClr val="tx1">
                    <a:lumMod val="65000"/>
                    <a:lumOff val="35000"/>
                  </a:schemeClr>
                </a:solidFill>
                <a:latin typeface="Calibri" panose="020F0502020204030204"/>
              </a:rPr>
              <a:t>Back to Sleep, Belly to Play</a:t>
            </a:r>
          </a:p>
        </p:txBody>
      </p:sp>
      <p:sp>
        <p:nvSpPr>
          <p:cNvPr id="3" name="TextBox 2">
            <a:extLst>
              <a:ext uri="{FF2B5EF4-FFF2-40B4-BE49-F238E27FC236}">
                <a16:creationId xmlns:a16="http://schemas.microsoft.com/office/drawing/2014/main" id="{F5E48808-64D6-4AE5-BB61-B7200B5AA0A5}"/>
              </a:ext>
            </a:extLst>
          </p:cNvPr>
          <p:cNvSpPr txBox="1"/>
          <p:nvPr/>
        </p:nvSpPr>
        <p:spPr>
          <a:xfrm>
            <a:off x="285749" y="2764559"/>
            <a:ext cx="8672513" cy="3485570"/>
          </a:xfrm>
          <a:prstGeom prst="rect">
            <a:avLst/>
          </a:prstGeom>
          <a:noFill/>
        </p:spPr>
        <p:txBody>
          <a:bodyPr wrap="square" rtlCol="0">
            <a:spAutoFit/>
          </a:bodyPr>
          <a:lstStyle/>
          <a:p>
            <a:pPr defTabSz="685800">
              <a:defRPr/>
            </a:pPr>
            <a:r>
              <a:rPr lang="en-US" sz="2400" b="1" dirty="0">
                <a:solidFill>
                  <a:srgbClr val="C00000"/>
                </a:solidFill>
                <a:latin typeface="Calibri" panose="020F0502020204030204"/>
              </a:rPr>
              <a:t>1 hour </a:t>
            </a:r>
            <a:r>
              <a:rPr lang="en-US" sz="2400" dirty="0">
                <a:solidFill>
                  <a:srgbClr val="C00000"/>
                </a:solidFill>
                <a:latin typeface="Calibri" panose="020F0502020204030204"/>
              </a:rPr>
              <a:t>collectively throughout the day starting at birth (yes birth)</a:t>
            </a:r>
          </a:p>
          <a:p>
            <a:pPr defTabSz="685800">
              <a:defRPr/>
            </a:pPr>
            <a:r>
              <a:rPr lang="en-US" sz="2400" b="1" dirty="0">
                <a:solidFill>
                  <a:srgbClr val="C00000"/>
                </a:solidFill>
                <a:latin typeface="Calibri" panose="020F0502020204030204"/>
              </a:rPr>
              <a:t>90 minutes </a:t>
            </a:r>
            <a:r>
              <a:rPr lang="en-US" sz="2400" dirty="0">
                <a:solidFill>
                  <a:srgbClr val="C00000"/>
                </a:solidFill>
                <a:latin typeface="Calibri" panose="020F0502020204030204"/>
              </a:rPr>
              <a:t>collectively throughout the day starting at 3 months</a:t>
            </a:r>
          </a:p>
          <a:p>
            <a:pPr defTabSz="685800">
              <a:defRPr/>
            </a:pPr>
            <a:r>
              <a:rPr lang="en-US" sz="2400" dirty="0">
                <a:solidFill>
                  <a:srgbClr val="C00000"/>
                </a:solidFill>
                <a:latin typeface="Calibri" panose="020F0502020204030204"/>
              </a:rPr>
              <a:t>Babies should crawl for approximately </a:t>
            </a:r>
            <a:r>
              <a:rPr lang="en-US" sz="2400" b="1" dirty="0">
                <a:solidFill>
                  <a:srgbClr val="C00000"/>
                </a:solidFill>
                <a:latin typeface="Calibri" panose="020F0502020204030204"/>
              </a:rPr>
              <a:t>4.5 months </a:t>
            </a:r>
            <a:r>
              <a:rPr lang="en-US" sz="2400" dirty="0">
                <a:solidFill>
                  <a:srgbClr val="C00000"/>
                </a:solidFill>
                <a:latin typeface="Calibri" panose="020F0502020204030204"/>
              </a:rPr>
              <a:t>before walking</a:t>
            </a:r>
          </a:p>
          <a:p>
            <a:pPr defTabSz="685800">
              <a:defRPr/>
            </a:pPr>
            <a:endParaRPr lang="en-US" sz="1350" dirty="0">
              <a:solidFill>
                <a:prstClr val="black"/>
              </a:solidFill>
              <a:latin typeface="Calibri" panose="020F0502020204030204"/>
            </a:endParaRPr>
          </a:p>
          <a:p>
            <a:pPr defTabSz="685800">
              <a:defRPr/>
            </a:pPr>
            <a:endParaRPr lang="en-US" sz="1350" dirty="0">
              <a:solidFill>
                <a:prstClr val="black"/>
              </a:solidFill>
              <a:latin typeface="Calibri" panose="020F0502020204030204"/>
            </a:endParaRPr>
          </a:p>
          <a:p>
            <a:pPr defTabSz="685800">
              <a:defRPr/>
            </a:pPr>
            <a:endParaRPr lang="en-US" sz="1350" dirty="0">
              <a:solidFill>
                <a:prstClr val="black"/>
              </a:solidFill>
              <a:latin typeface="Calibri" panose="020F0502020204030204"/>
            </a:endParaRPr>
          </a:p>
          <a:p>
            <a:pPr defTabSz="685800">
              <a:defRPr/>
            </a:pPr>
            <a:r>
              <a:rPr lang="en-US" sz="1350" dirty="0">
                <a:solidFill>
                  <a:schemeClr val="tx1">
                    <a:lumMod val="65000"/>
                    <a:lumOff val="35000"/>
                  </a:schemeClr>
                </a:solidFill>
                <a:latin typeface="Calibri" panose="020F0502020204030204"/>
              </a:rPr>
              <a:t>****Tummy time becomes even more important with a premature/medically fragile/NAS baby: they have learned all about extension (and its often how they calm themselves down) and we must now remind them about flexion</a:t>
            </a:r>
          </a:p>
          <a:p>
            <a:pPr defTabSz="685800">
              <a:defRPr/>
            </a:pPr>
            <a:r>
              <a:rPr lang="en-US" sz="1350" dirty="0">
                <a:solidFill>
                  <a:schemeClr val="tx1">
                    <a:lumMod val="65000"/>
                    <a:lumOff val="35000"/>
                  </a:schemeClr>
                </a:solidFill>
                <a:latin typeface="Calibri" panose="020F0502020204030204"/>
              </a:rPr>
              <a:t>They world we interact in/with is in front of us at midline NOT on the ceiling over our head****</a:t>
            </a:r>
          </a:p>
          <a:p>
            <a:pPr defTabSz="685800">
              <a:defRPr/>
            </a:pPr>
            <a:endParaRPr lang="en-US" sz="1350" dirty="0">
              <a:solidFill>
                <a:schemeClr val="tx1">
                  <a:lumMod val="65000"/>
                  <a:lumOff val="35000"/>
                </a:schemeClr>
              </a:solidFill>
              <a:latin typeface="Calibri" panose="020F0502020204030204"/>
            </a:endParaRPr>
          </a:p>
          <a:p>
            <a:pPr algn="ctr" defTabSz="685800">
              <a:defRPr/>
            </a:pPr>
            <a:r>
              <a:rPr lang="en-US" sz="2700" dirty="0">
                <a:solidFill>
                  <a:schemeClr val="tx1">
                    <a:lumMod val="65000"/>
                    <a:lumOff val="35000"/>
                  </a:schemeClr>
                </a:solidFill>
                <a:latin typeface="Calibri" panose="020F0502020204030204"/>
              </a:rPr>
              <a:t>It is </a:t>
            </a:r>
            <a:r>
              <a:rPr lang="en-US" sz="2700" dirty="0">
                <a:solidFill>
                  <a:srgbClr val="FF0000"/>
                </a:solidFill>
                <a:latin typeface="Calibri" panose="020F0502020204030204"/>
              </a:rPr>
              <a:t>NEVER</a:t>
            </a:r>
            <a:r>
              <a:rPr lang="en-US" sz="2700" dirty="0">
                <a:solidFill>
                  <a:schemeClr val="tx1">
                    <a:lumMod val="65000"/>
                    <a:lumOff val="35000"/>
                  </a:schemeClr>
                </a:solidFill>
                <a:latin typeface="Calibri" panose="020F0502020204030204"/>
              </a:rPr>
              <a:t> too late to work on tummy time (Core strength)!!!</a:t>
            </a:r>
          </a:p>
        </p:txBody>
      </p:sp>
      <p:graphicFrame>
        <p:nvGraphicFramePr>
          <p:cNvPr id="4" name="Object 3">
            <a:extLst>
              <a:ext uri="{FF2B5EF4-FFF2-40B4-BE49-F238E27FC236}">
                <a16:creationId xmlns:a16="http://schemas.microsoft.com/office/drawing/2014/main" id="{1D0214BF-9957-4C51-86A4-C8F5E5759707}"/>
              </a:ext>
            </a:extLst>
          </p:cNvPr>
          <p:cNvGraphicFramePr>
            <a:graphicFrameLocks noChangeAspect="1"/>
          </p:cNvGraphicFramePr>
          <p:nvPr>
            <p:extLst>
              <p:ext uri="{D42A27DB-BD31-4B8C-83A1-F6EECF244321}">
                <p14:modId xmlns:p14="http://schemas.microsoft.com/office/powerpoint/2010/main" val="1514492546"/>
              </p:ext>
            </p:extLst>
          </p:nvPr>
        </p:nvGraphicFramePr>
        <p:xfrm>
          <a:off x="3630558" y="175787"/>
          <a:ext cx="1982896" cy="1528539"/>
        </p:xfrm>
        <a:graphic>
          <a:graphicData uri="http://schemas.openxmlformats.org/presentationml/2006/ole">
            <mc:AlternateContent xmlns:mc="http://schemas.openxmlformats.org/markup-compatibility/2006">
              <mc:Choice xmlns:v="urn:schemas-microsoft-com:vml" Requires="v">
                <p:oleObj spid="_x0000_s63489" name="Acrobat Document" r:id="rId4" imgW="4800600" imgH="3285991" progId="AcroExch.Document.DC">
                  <p:embed/>
                </p:oleObj>
              </mc:Choice>
              <mc:Fallback>
                <p:oleObj name="Acrobat Document" r:id="rId4" imgW="4800600" imgH="3285991" progId="AcroExch.Document.DC">
                  <p:embed/>
                  <p:pic>
                    <p:nvPicPr>
                      <p:cNvPr id="4" name="Object 3">
                        <a:extLst>
                          <a:ext uri="{FF2B5EF4-FFF2-40B4-BE49-F238E27FC236}">
                            <a16:creationId xmlns:a16="http://schemas.microsoft.com/office/drawing/2014/main" id="{1D0214BF-9957-4C51-86A4-C8F5E5759707}"/>
                          </a:ext>
                        </a:extLst>
                      </p:cNvPr>
                      <p:cNvPicPr/>
                      <p:nvPr/>
                    </p:nvPicPr>
                    <p:blipFill>
                      <a:blip r:embed="rId5"/>
                      <a:stretch>
                        <a:fillRect/>
                      </a:stretch>
                    </p:blipFill>
                    <p:spPr>
                      <a:xfrm>
                        <a:off x="3630558" y="175787"/>
                        <a:ext cx="1982896" cy="1528539"/>
                      </a:xfrm>
                      <a:prstGeom prst="rect">
                        <a:avLst/>
                      </a:prstGeom>
                    </p:spPr>
                  </p:pic>
                </p:oleObj>
              </mc:Fallback>
            </mc:AlternateContent>
          </a:graphicData>
        </a:graphic>
      </p:graphicFrame>
    </p:spTree>
    <p:extLst>
      <p:ext uri="{BB962C8B-B14F-4D97-AF65-F5344CB8AC3E}">
        <p14:creationId xmlns:p14="http://schemas.microsoft.com/office/powerpoint/2010/main" val="30992977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tor milestones baby">
            <a:extLst>
              <a:ext uri="{FF2B5EF4-FFF2-40B4-BE49-F238E27FC236}">
                <a16:creationId xmlns:a16="http://schemas.microsoft.com/office/drawing/2014/main" id="{956BFFC9-42B8-4CED-823A-C7FD173F6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396" y="1096644"/>
            <a:ext cx="7672139" cy="49385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EF0C807-3792-411E-9B03-108201AD5573}"/>
              </a:ext>
            </a:extLst>
          </p:cNvPr>
          <p:cNvSpPr txBox="1"/>
          <p:nvPr/>
        </p:nvSpPr>
        <p:spPr>
          <a:xfrm>
            <a:off x="190500" y="268076"/>
            <a:ext cx="8864600" cy="707886"/>
          </a:xfrm>
          <a:prstGeom prst="rect">
            <a:avLst/>
          </a:prstGeom>
          <a:noFill/>
        </p:spPr>
        <p:txBody>
          <a:bodyPr wrap="square" rtlCol="0">
            <a:spAutoFit/>
          </a:bodyPr>
          <a:lstStyle/>
          <a:p>
            <a:pPr algn="ctr"/>
            <a:r>
              <a:rPr lang="en-US" sz="4000" b="1" dirty="0">
                <a:solidFill>
                  <a:schemeClr val="tx1">
                    <a:lumMod val="65000"/>
                    <a:lumOff val="35000"/>
                  </a:schemeClr>
                </a:solidFill>
              </a:rPr>
              <a:t>Tummy </a:t>
            </a:r>
            <a:r>
              <a:rPr lang="en-US" sz="4000" b="1" dirty="0" err="1">
                <a:solidFill>
                  <a:schemeClr val="tx1">
                    <a:lumMod val="65000"/>
                    <a:lumOff val="35000"/>
                  </a:schemeClr>
                </a:solidFill>
              </a:rPr>
              <a:t>Tummy</a:t>
            </a:r>
            <a:r>
              <a:rPr lang="en-US" sz="4000" b="1" dirty="0">
                <a:solidFill>
                  <a:schemeClr val="tx1">
                    <a:lumMod val="65000"/>
                    <a:lumOff val="35000"/>
                  </a:schemeClr>
                </a:solidFill>
              </a:rPr>
              <a:t> </a:t>
            </a:r>
            <a:r>
              <a:rPr lang="en-US" sz="4000" b="1" dirty="0" err="1">
                <a:solidFill>
                  <a:schemeClr val="tx1">
                    <a:lumMod val="65000"/>
                    <a:lumOff val="35000"/>
                  </a:schemeClr>
                </a:solidFill>
              </a:rPr>
              <a:t>Tummy</a:t>
            </a:r>
            <a:endParaRPr lang="en-US" sz="4000" b="1" dirty="0">
              <a:solidFill>
                <a:schemeClr val="tx1">
                  <a:lumMod val="65000"/>
                  <a:lumOff val="35000"/>
                </a:schemeClr>
              </a:solidFill>
            </a:endParaRPr>
          </a:p>
        </p:txBody>
      </p:sp>
      <p:sp>
        <p:nvSpPr>
          <p:cNvPr id="3" name="TextBox 2">
            <a:extLst>
              <a:ext uri="{FF2B5EF4-FFF2-40B4-BE49-F238E27FC236}">
                <a16:creationId xmlns:a16="http://schemas.microsoft.com/office/drawing/2014/main" id="{07213BDD-586B-4F60-9404-E32E4B81057D}"/>
              </a:ext>
            </a:extLst>
          </p:cNvPr>
          <p:cNvSpPr txBox="1"/>
          <p:nvPr/>
        </p:nvSpPr>
        <p:spPr>
          <a:xfrm>
            <a:off x="6121400" y="6035175"/>
            <a:ext cx="2632644" cy="369332"/>
          </a:xfrm>
          <a:prstGeom prst="rect">
            <a:avLst/>
          </a:prstGeom>
          <a:noFill/>
        </p:spPr>
        <p:txBody>
          <a:bodyPr wrap="none" rtlCol="0">
            <a:spAutoFit/>
          </a:bodyPr>
          <a:lstStyle/>
          <a:p>
            <a:r>
              <a:rPr lang="en-US" dirty="0">
                <a:solidFill>
                  <a:schemeClr val="tx1">
                    <a:lumMod val="65000"/>
                    <a:lumOff val="35000"/>
                  </a:schemeClr>
                </a:solidFill>
              </a:rPr>
              <a:t>Dinosaur Physical Therapy</a:t>
            </a:r>
          </a:p>
        </p:txBody>
      </p:sp>
    </p:spTree>
    <p:extLst>
      <p:ext uri="{BB962C8B-B14F-4D97-AF65-F5344CB8AC3E}">
        <p14:creationId xmlns:p14="http://schemas.microsoft.com/office/powerpoint/2010/main" val="2026682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0" name="Rectangle 76">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8" y="3489723"/>
            <a:ext cx="5319161" cy="222587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 name="TextBox 2">
            <a:extLst>
              <a:ext uri="{FF2B5EF4-FFF2-40B4-BE49-F238E27FC236}">
                <a16:creationId xmlns:a16="http://schemas.microsoft.com/office/drawing/2014/main" id="{6B4E7F2A-2AC4-4EA3-8F6A-E6C6B7E5C83B}"/>
              </a:ext>
            </a:extLst>
          </p:cNvPr>
          <p:cNvSpPr txBox="1"/>
          <p:nvPr/>
        </p:nvSpPr>
        <p:spPr>
          <a:xfrm>
            <a:off x="3531268" y="3716966"/>
            <a:ext cx="5319161" cy="654312"/>
          </a:xfrm>
          <a:prstGeom prst="rect">
            <a:avLst/>
          </a:prstGeom>
        </p:spPr>
        <p:txBody>
          <a:bodyPr vert="horz" lIns="68580" tIns="34290" rIns="68580" bIns="34290" rtlCol="0" anchor="b">
            <a:normAutofit/>
          </a:bodyPr>
          <a:lstStyle/>
          <a:p>
            <a:pPr algn="ctr" defTabSz="685800">
              <a:lnSpc>
                <a:spcPct val="90000"/>
              </a:lnSpc>
              <a:spcBef>
                <a:spcPct val="0"/>
              </a:spcBef>
              <a:spcAft>
                <a:spcPts val="450"/>
              </a:spcAft>
              <a:defRPr/>
            </a:pPr>
            <a:r>
              <a:rPr lang="en-US" sz="3200" b="1" dirty="0">
                <a:solidFill>
                  <a:srgbClr val="FFFFFF"/>
                </a:solidFill>
                <a:latin typeface="Calibri Light" panose="020F0302020204030204"/>
              </a:rPr>
              <a:t>Floor &amp; Tummy time is Best</a:t>
            </a:r>
          </a:p>
        </p:txBody>
      </p:sp>
      <p:pic>
        <p:nvPicPr>
          <p:cNvPr id="10244" name="Picture 4" descr="Image result for floor time with baby">
            <a:extLst>
              <a:ext uri="{FF2B5EF4-FFF2-40B4-BE49-F238E27FC236}">
                <a16:creationId xmlns:a16="http://schemas.microsoft.com/office/drawing/2014/main" id="{A3AE3D6A-815B-4524-A6EB-66AD2E6BB7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02" r="33676" b="-2"/>
          <a:stretch/>
        </p:blipFill>
        <p:spPr bwMode="auto">
          <a:xfrm>
            <a:off x="3516430" y="746020"/>
            <a:ext cx="2570710" cy="2239364"/>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Image result for floor time with baby">
            <a:extLst>
              <a:ext uri="{FF2B5EF4-FFF2-40B4-BE49-F238E27FC236}">
                <a16:creationId xmlns:a16="http://schemas.microsoft.com/office/drawing/2014/main" id="{69F1E165-5EA0-4592-8F0B-7EB1F94806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78" r="32012" b="2"/>
          <a:stretch/>
        </p:blipFill>
        <p:spPr bwMode="auto">
          <a:xfrm>
            <a:off x="6352658" y="737043"/>
            <a:ext cx="2560462" cy="2239364"/>
          </a:xfrm>
          <a:prstGeom prst="rect">
            <a:avLst/>
          </a:prstGeom>
          <a:noFill/>
          <a:extLst>
            <a:ext uri="{909E8E84-426E-40DD-AFC4-6F175D3DCCD1}">
              <a14:hiddenFill xmlns:a14="http://schemas.microsoft.com/office/drawing/2010/main">
                <a:solidFill>
                  <a:srgbClr val="FFFFFF"/>
                </a:solidFill>
              </a14:hiddenFill>
            </a:ext>
          </a:extLst>
        </p:spPr>
      </p:pic>
      <p:cxnSp>
        <p:nvCxnSpPr>
          <p:cNvPr id="10251" name="Straight Connector 78">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4939565"/>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253DECC-B5BA-495C-9607-00B4B2D40117}"/>
              </a:ext>
            </a:extLst>
          </p:cNvPr>
          <p:cNvSpPr txBox="1"/>
          <p:nvPr/>
        </p:nvSpPr>
        <p:spPr>
          <a:xfrm>
            <a:off x="3531269" y="4439721"/>
            <a:ext cx="5374505" cy="369332"/>
          </a:xfrm>
          <a:prstGeom prst="rect">
            <a:avLst/>
          </a:prstGeom>
          <a:noFill/>
        </p:spPr>
        <p:txBody>
          <a:bodyPr wrap="square" rtlCol="0">
            <a:spAutoFit/>
          </a:bodyPr>
          <a:lstStyle/>
          <a:p>
            <a:pPr algn="ctr"/>
            <a:r>
              <a:rPr lang="en-US" b="1" dirty="0">
                <a:solidFill>
                  <a:schemeClr val="bg1"/>
                </a:solidFill>
              </a:rPr>
              <a:t>Firm surface helps with proprioceptive awareness</a:t>
            </a:r>
          </a:p>
        </p:txBody>
      </p:sp>
      <p:sp>
        <p:nvSpPr>
          <p:cNvPr id="4" name="TextBox 3">
            <a:extLst>
              <a:ext uri="{FF2B5EF4-FFF2-40B4-BE49-F238E27FC236}">
                <a16:creationId xmlns:a16="http://schemas.microsoft.com/office/drawing/2014/main" id="{C6B19006-72B1-4821-ABAA-57ABE78D26A9}"/>
              </a:ext>
            </a:extLst>
          </p:cNvPr>
          <p:cNvSpPr txBox="1"/>
          <p:nvPr/>
        </p:nvSpPr>
        <p:spPr>
          <a:xfrm>
            <a:off x="3531268" y="4981687"/>
            <a:ext cx="5319161" cy="707886"/>
          </a:xfrm>
          <a:prstGeom prst="rect">
            <a:avLst/>
          </a:prstGeom>
          <a:noFill/>
        </p:spPr>
        <p:txBody>
          <a:bodyPr wrap="square" rtlCol="0">
            <a:spAutoFit/>
          </a:bodyPr>
          <a:lstStyle/>
          <a:p>
            <a:pPr algn="ctr"/>
            <a:r>
              <a:rPr lang="en-US" sz="2000" dirty="0">
                <a:solidFill>
                  <a:schemeClr val="bg1"/>
                </a:solidFill>
              </a:rPr>
              <a:t> Parents &amp; Providers should be on the </a:t>
            </a:r>
          </a:p>
          <a:p>
            <a:pPr algn="ctr"/>
            <a:r>
              <a:rPr lang="en-US" sz="2000" dirty="0">
                <a:solidFill>
                  <a:schemeClr val="bg1"/>
                </a:solidFill>
              </a:rPr>
              <a:t>floor interacting/playing too</a:t>
            </a:r>
          </a:p>
        </p:txBody>
      </p:sp>
      <p:pic>
        <p:nvPicPr>
          <p:cNvPr id="3074" name="Picture 2" descr="May be an image of baby, indoor and text that says 'TGIF'">
            <a:extLst>
              <a:ext uri="{FF2B5EF4-FFF2-40B4-BE49-F238E27FC236}">
                <a16:creationId xmlns:a16="http://schemas.microsoft.com/office/drawing/2014/main" id="{B6903831-0886-4B72-8C5A-67C0D21A0A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288" y="3429000"/>
            <a:ext cx="2841624" cy="3110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aby and a dog&#10;&#10;Description automatically generated with low confidence">
            <a:extLst>
              <a:ext uri="{FF2B5EF4-FFF2-40B4-BE49-F238E27FC236}">
                <a16:creationId xmlns:a16="http://schemas.microsoft.com/office/drawing/2014/main" id="{1353118B-FF85-4125-9CAF-A40E73D9B6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288" y="737043"/>
            <a:ext cx="2841624" cy="2239364"/>
          </a:xfrm>
          <a:prstGeom prst="rect">
            <a:avLst/>
          </a:prstGeom>
        </p:spPr>
      </p:pic>
    </p:spTree>
    <p:extLst>
      <p:ext uri="{BB962C8B-B14F-4D97-AF65-F5344CB8AC3E}">
        <p14:creationId xmlns:p14="http://schemas.microsoft.com/office/powerpoint/2010/main" val="22780826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694EF3C6-3900-4C59-8EAD-4871348842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457200"/>
            <a:ext cx="5943600" cy="5943600"/>
          </a:xfrm>
          <a:prstGeom prst="rect">
            <a:avLst/>
          </a:prstGeom>
        </p:spPr>
      </p:pic>
    </p:spTree>
    <p:extLst>
      <p:ext uri="{BB962C8B-B14F-4D97-AF65-F5344CB8AC3E}">
        <p14:creationId xmlns:p14="http://schemas.microsoft.com/office/powerpoint/2010/main" val="21673039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baby&#10;&#10;Description automatically generated">
            <a:extLst>
              <a:ext uri="{FF2B5EF4-FFF2-40B4-BE49-F238E27FC236}">
                <a16:creationId xmlns:a16="http://schemas.microsoft.com/office/drawing/2014/main" id="{5D4568C6-10A5-419E-8C1D-2BE868BA8E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52889"/>
            <a:ext cx="7607083" cy="6858000"/>
          </a:xfrm>
          <a:prstGeom prst="rect">
            <a:avLst/>
          </a:prstGeom>
        </p:spPr>
      </p:pic>
      <p:sp>
        <p:nvSpPr>
          <p:cNvPr id="5" name="TextBox 4">
            <a:extLst>
              <a:ext uri="{FF2B5EF4-FFF2-40B4-BE49-F238E27FC236}">
                <a16:creationId xmlns:a16="http://schemas.microsoft.com/office/drawing/2014/main" id="{A1EE4477-7025-438B-8216-2687414BD4C1}"/>
              </a:ext>
            </a:extLst>
          </p:cNvPr>
          <p:cNvSpPr txBox="1"/>
          <p:nvPr/>
        </p:nvSpPr>
        <p:spPr>
          <a:xfrm>
            <a:off x="6255834" y="1140702"/>
            <a:ext cx="2841749" cy="2585323"/>
          </a:xfrm>
          <a:prstGeom prst="rect">
            <a:avLst/>
          </a:prstGeom>
          <a:noFill/>
        </p:spPr>
        <p:txBody>
          <a:bodyPr wrap="square" rtlCol="0">
            <a:spAutoFit/>
          </a:bodyPr>
          <a:lstStyle/>
          <a:p>
            <a:r>
              <a:rPr lang="en-US" dirty="0"/>
              <a:t>↙ Eye Convergence/</a:t>
            </a:r>
          </a:p>
          <a:p>
            <a:r>
              <a:rPr lang="en-US" dirty="0"/>
              <a:t>Divergence/Binocular Vision: used to calculate distances helps us catch a ball, drive a car and copy things from a blackboard. </a:t>
            </a:r>
          </a:p>
          <a:p>
            <a:endParaRPr lang="en-US" dirty="0"/>
          </a:p>
          <a:p>
            <a:endParaRPr lang="en-US" dirty="0"/>
          </a:p>
          <a:p>
            <a:endParaRPr lang="en-US" dirty="0"/>
          </a:p>
        </p:txBody>
      </p:sp>
      <p:sp>
        <p:nvSpPr>
          <p:cNvPr id="6" name="TextBox 5">
            <a:extLst>
              <a:ext uri="{FF2B5EF4-FFF2-40B4-BE49-F238E27FC236}">
                <a16:creationId xmlns:a16="http://schemas.microsoft.com/office/drawing/2014/main" id="{CF48CF1E-11D2-4266-9868-08EFF0AFB717}"/>
              </a:ext>
            </a:extLst>
          </p:cNvPr>
          <p:cNvSpPr txBox="1"/>
          <p:nvPr/>
        </p:nvSpPr>
        <p:spPr>
          <a:xfrm>
            <a:off x="4175017" y="5205111"/>
            <a:ext cx="4697730" cy="369332"/>
          </a:xfrm>
          <a:prstGeom prst="rect">
            <a:avLst/>
          </a:prstGeom>
          <a:noFill/>
        </p:spPr>
        <p:txBody>
          <a:bodyPr wrap="square" rtlCol="0">
            <a:spAutoFit/>
          </a:bodyPr>
          <a:lstStyle/>
          <a:p>
            <a:r>
              <a:rPr lang="en-US" dirty="0"/>
              <a:t>↗ Arch development: helps with handwriting</a:t>
            </a:r>
          </a:p>
        </p:txBody>
      </p:sp>
      <p:sp>
        <p:nvSpPr>
          <p:cNvPr id="7" name="TextBox 6">
            <a:extLst>
              <a:ext uri="{FF2B5EF4-FFF2-40B4-BE49-F238E27FC236}">
                <a16:creationId xmlns:a16="http://schemas.microsoft.com/office/drawing/2014/main" id="{04A30415-C024-4BB6-8814-6542EB86682E}"/>
              </a:ext>
            </a:extLst>
          </p:cNvPr>
          <p:cNvSpPr txBox="1"/>
          <p:nvPr/>
        </p:nvSpPr>
        <p:spPr>
          <a:xfrm>
            <a:off x="271252" y="5820553"/>
            <a:ext cx="8601495" cy="646331"/>
          </a:xfrm>
          <a:prstGeom prst="rect">
            <a:avLst/>
          </a:prstGeom>
          <a:noFill/>
        </p:spPr>
        <p:txBody>
          <a:bodyPr wrap="square" rtlCol="0">
            <a:spAutoFit/>
          </a:bodyPr>
          <a:lstStyle/>
          <a:p>
            <a:pPr algn="ctr"/>
            <a:r>
              <a:rPr lang="en-US" dirty="0"/>
              <a:t> </a:t>
            </a:r>
            <a:r>
              <a:rPr lang="en-US" sz="3600" b="1" dirty="0">
                <a:solidFill>
                  <a:srgbClr val="FF0000"/>
                </a:solidFill>
              </a:rPr>
              <a:t>Crawling Benefits</a:t>
            </a:r>
          </a:p>
        </p:txBody>
      </p:sp>
      <p:sp>
        <p:nvSpPr>
          <p:cNvPr id="9" name="TextBox 8">
            <a:extLst>
              <a:ext uri="{FF2B5EF4-FFF2-40B4-BE49-F238E27FC236}">
                <a16:creationId xmlns:a16="http://schemas.microsoft.com/office/drawing/2014/main" id="{85F9CC0D-622D-4A19-906C-33E46154A08C}"/>
              </a:ext>
            </a:extLst>
          </p:cNvPr>
          <p:cNvSpPr txBox="1"/>
          <p:nvPr/>
        </p:nvSpPr>
        <p:spPr>
          <a:xfrm>
            <a:off x="4850781" y="391116"/>
            <a:ext cx="4568376" cy="646331"/>
          </a:xfrm>
          <a:prstGeom prst="rect">
            <a:avLst/>
          </a:prstGeom>
          <a:noFill/>
        </p:spPr>
        <p:txBody>
          <a:bodyPr wrap="square" rtlCol="0">
            <a:spAutoFit/>
          </a:bodyPr>
          <a:lstStyle/>
          <a:p>
            <a:r>
              <a:rPr lang="en-US" dirty="0"/>
              <a:t>                                   :  critical for fine motor </a:t>
            </a:r>
          </a:p>
          <a:p>
            <a:r>
              <a:rPr lang="en-US" dirty="0"/>
              <a:t>and visual motor skills</a:t>
            </a:r>
          </a:p>
        </p:txBody>
      </p:sp>
    </p:spTree>
    <p:extLst>
      <p:ext uri="{BB962C8B-B14F-4D97-AF65-F5344CB8AC3E}">
        <p14:creationId xmlns:p14="http://schemas.microsoft.com/office/powerpoint/2010/main" val="13282732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C286B1-A984-4AAC-B4A9-85F0FC0430F8}"/>
              </a:ext>
            </a:extLst>
          </p:cNvPr>
          <p:cNvSpPr txBox="1"/>
          <p:nvPr/>
        </p:nvSpPr>
        <p:spPr>
          <a:xfrm>
            <a:off x="351264" y="504034"/>
            <a:ext cx="8441472" cy="5232202"/>
          </a:xfrm>
          <a:prstGeom prst="rect">
            <a:avLst/>
          </a:prstGeom>
          <a:noFill/>
        </p:spPr>
        <p:txBody>
          <a:bodyPr wrap="square" rtlCol="0">
            <a:spAutoFit/>
          </a:bodyPr>
          <a:lstStyle/>
          <a:p>
            <a:pPr lvl="0" algn="ctr"/>
            <a:r>
              <a:rPr lang="en-US" sz="3200" b="1" dirty="0">
                <a:solidFill>
                  <a:schemeClr val="tx1">
                    <a:lumMod val="65000"/>
                    <a:lumOff val="35000"/>
                  </a:schemeClr>
                </a:solidFill>
              </a:rPr>
              <a:t>Benefits of Crawling (continued)</a:t>
            </a:r>
          </a:p>
          <a:p>
            <a:pPr lvl="0" algn="ctr"/>
            <a:endParaRPr lang="en-US" sz="2400" b="1" dirty="0">
              <a:solidFill>
                <a:schemeClr val="tx1">
                  <a:lumMod val="65000"/>
                  <a:lumOff val="35000"/>
                </a:schemeClr>
              </a:solidFill>
            </a:endParaRPr>
          </a:p>
          <a:p>
            <a:pPr lvl="0"/>
            <a:r>
              <a:rPr lang="en-US" sz="2000" b="1" dirty="0">
                <a:solidFill>
                  <a:schemeClr val="tx1">
                    <a:lumMod val="65000"/>
                    <a:lumOff val="35000"/>
                  </a:schemeClr>
                </a:solidFill>
              </a:rPr>
              <a:t>·</a:t>
            </a:r>
            <a:r>
              <a:rPr lang="en-US" sz="2000" dirty="0">
                <a:solidFill>
                  <a:schemeClr val="tx1">
                    <a:lumMod val="65000"/>
                    <a:lumOff val="35000"/>
                  </a:schemeClr>
                </a:solidFill>
              </a:rPr>
              <a:t>Works on prone extension which is one of the two most important movement   </a:t>
            </a:r>
          </a:p>
          <a:p>
            <a:pPr lvl="0"/>
            <a:r>
              <a:rPr lang="en-US" sz="2000" dirty="0">
                <a:solidFill>
                  <a:schemeClr val="tx1">
                    <a:lumMod val="65000"/>
                    <a:lumOff val="35000"/>
                  </a:schemeClr>
                </a:solidFill>
              </a:rPr>
              <a:t>      patterns for </a:t>
            </a:r>
            <a:r>
              <a:rPr lang="en-US" sz="2000" b="1" dirty="0">
                <a:solidFill>
                  <a:schemeClr val="tx1">
                    <a:lumMod val="65000"/>
                    <a:lumOff val="35000"/>
                  </a:schemeClr>
                </a:solidFill>
              </a:rPr>
              <a:t>sensory integration</a:t>
            </a:r>
          </a:p>
          <a:p>
            <a:pPr lvl="0"/>
            <a:r>
              <a:rPr lang="en-US" sz="2000" b="1" dirty="0">
                <a:solidFill>
                  <a:schemeClr val="tx1">
                    <a:lumMod val="65000"/>
                    <a:lumOff val="35000"/>
                  </a:schemeClr>
                </a:solidFill>
              </a:rPr>
              <a:t>· </a:t>
            </a:r>
            <a:r>
              <a:rPr lang="en-US" sz="2000" dirty="0">
                <a:solidFill>
                  <a:schemeClr val="tx1">
                    <a:lumMod val="65000"/>
                    <a:lumOff val="35000"/>
                  </a:schemeClr>
                </a:solidFill>
              </a:rPr>
              <a:t>Activates the brain stem which promotes </a:t>
            </a:r>
            <a:r>
              <a:rPr lang="en-US" sz="2000" u="sng" dirty="0">
                <a:solidFill>
                  <a:schemeClr val="tx1">
                    <a:lumMod val="65000"/>
                    <a:lumOff val="35000"/>
                  </a:schemeClr>
                </a:solidFill>
              </a:rPr>
              <a:t>self-regulation</a:t>
            </a:r>
          </a:p>
          <a:p>
            <a:pPr lvl="0"/>
            <a:r>
              <a:rPr lang="en-US" sz="2000" b="1" dirty="0">
                <a:solidFill>
                  <a:schemeClr val="tx1">
                    <a:lumMod val="65000"/>
                    <a:lumOff val="35000"/>
                  </a:schemeClr>
                </a:solidFill>
              </a:rPr>
              <a:t>· </a:t>
            </a:r>
            <a:r>
              <a:rPr lang="en-US" sz="2000" dirty="0">
                <a:solidFill>
                  <a:schemeClr val="tx1">
                    <a:lumMod val="65000"/>
                    <a:lumOff val="35000"/>
                  </a:schemeClr>
                </a:solidFill>
              </a:rPr>
              <a:t>Works on shoulder stability which is critical for fine motor and visual motor </a:t>
            </a:r>
          </a:p>
          <a:p>
            <a:pPr lvl="0"/>
            <a:r>
              <a:rPr lang="en-US" sz="2000" dirty="0">
                <a:solidFill>
                  <a:schemeClr val="tx1">
                    <a:lumMod val="65000"/>
                    <a:lumOff val="35000"/>
                  </a:schemeClr>
                </a:solidFill>
              </a:rPr>
              <a:t>      skills</a:t>
            </a:r>
          </a:p>
          <a:p>
            <a:pPr lvl="0"/>
            <a:r>
              <a:rPr lang="en-US" sz="2000" b="1" dirty="0">
                <a:solidFill>
                  <a:schemeClr val="tx1">
                    <a:lumMod val="65000"/>
                    <a:lumOff val="35000"/>
                  </a:schemeClr>
                </a:solidFill>
              </a:rPr>
              <a:t>· </a:t>
            </a:r>
            <a:r>
              <a:rPr lang="en-US" sz="2000" dirty="0">
                <a:solidFill>
                  <a:schemeClr val="tx1">
                    <a:lumMod val="65000"/>
                    <a:lumOff val="35000"/>
                  </a:schemeClr>
                </a:solidFill>
              </a:rPr>
              <a:t>Works on balance, core strength, and lower body proximal stability</a:t>
            </a:r>
          </a:p>
          <a:p>
            <a:pPr lvl="0"/>
            <a:r>
              <a:rPr lang="en-US" sz="2000" b="1" dirty="0">
                <a:solidFill>
                  <a:schemeClr val="tx1">
                    <a:lumMod val="65000"/>
                    <a:lumOff val="35000"/>
                  </a:schemeClr>
                </a:solidFill>
              </a:rPr>
              <a:t>· </a:t>
            </a:r>
            <a:r>
              <a:rPr lang="en-US" sz="2000" dirty="0">
                <a:solidFill>
                  <a:schemeClr val="tx1">
                    <a:lumMod val="65000"/>
                    <a:lumOff val="35000"/>
                  </a:schemeClr>
                </a:solidFill>
              </a:rPr>
              <a:t>Facilitates upper and lower body weight shifting</a:t>
            </a:r>
          </a:p>
          <a:p>
            <a:pPr lvl="0"/>
            <a:r>
              <a:rPr lang="en-US" sz="2000" b="1" dirty="0">
                <a:solidFill>
                  <a:schemeClr val="tx1">
                    <a:lumMod val="65000"/>
                    <a:lumOff val="35000"/>
                  </a:schemeClr>
                </a:solidFill>
              </a:rPr>
              <a:t>· </a:t>
            </a:r>
            <a:r>
              <a:rPr lang="en-US" sz="2000" dirty="0">
                <a:solidFill>
                  <a:schemeClr val="tx1">
                    <a:lumMod val="65000"/>
                    <a:lumOff val="35000"/>
                  </a:schemeClr>
                </a:solidFill>
              </a:rPr>
              <a:t>Promotes bilateral integration (the ability to use both sides of body together in  </a:t>
            </a:r>
          </a:p>
          <a:p>
            <a:pPr lvl="0"/>
            <a:r>
              <a:rPr lang="en-US" sz="2000" dirty="0">
                <a:solidFill>
                  <a:schemeClr val="tx1">
                    <a:lumMod val="65000"/>
                    <a:lumOff val="35000"/>
                  </a:schemeClr>
                </a:solidFill>
              </a:rPr>
              <a:t>      a coordinated way)</a:t>
            </a:r>
          </a:p>
          <a:p>
            <a:pPr lvl="0"/>
            <a:r>
              <a:rPr lang="en-US" sz="2000" b="1" dirty="0">
                <a:solidFill>
                  <a:schemeClr val="tx1">
                    <a:lumMod val="65000"/>
                    <a:lumOff val="35000"/>
                  </a:schemeClr>
                </a:solidFill>
              </a:rPr>
              <a:t>· </a:t>
            </a:r>
            <a:r>
              <a:rPr lang="en-US" sz="2000" dirty="0">
                <a:solidFill>
                  <a:schemeClr val="tx1">
                    <a:lumMod val="65000"/>
                    <a:lumOff val="35000"/>
                  </a:schemeClr>
                </a:solidFill>
              </a:rPr>
              <a:t>Facilitates body awareness and motor planning</a:t>
            </a:r>
          </a:p>
          <a:p>
            <a:pPr lvl="0"/>
            <a:r>
              <a:rPr lang="en-US" sz="2000" b="1" dirty="0">
                <a:solidFill>
                  <a:schemeClr val="tx1">
                    <a:lumMod val="65000"/>
                    <a:lumOff val="35000"/>
                  </a:schemeClr>
                </a:solidFill>
              </a:rPr>
              <a:t>· </a:t>
            </a:r>
            <a:r>
              <a:rPr lang="en-US" sz="2000" dirty="0">
                <a:solidFill>
                  <a:schemeClr val="tx1">
                    <a:lumMod val="65000"/>
                    <a:lumOff val="35000"/>
                  </a:schemeClr>
                </a:solidFill>
              </a:rPr>
              <a:t>Provides </a:t>
            </a:r>
            <a:r>
              <a:rPr lang="en-US" sz="2000" b="1" dirty="0">
                <a:solidFill>
                  <a:schemeClr val="tx1">
                    <a:lumMod val="65000"/>
                    <a:lumOff val="35000"/>
                  </a:schemeClr>
                </a:solidFill>
              </a:rPr>
              <a:t>proprioception</a:t>
            </a:r>
            <a:r>
              <a:rPr lang="en-US" sz="2000" dirty="0">
                <a:solidFill>
                  <a:schemeClr val="tx1">
                    <a:lumMod val="65000"/>
                    <a:lumOff val="35000"/>
                  </a:schemeClr>
                </a:solidFill>
              </a:rPr>
              <a:t> input which is calming and organizing for the brain</a:t>
            </a:r>
          </a:p>
          <a:p>
            <a:pPr lvl="0"/>
            <a:r>
              <a:rPr lang="en-US" sz="2000" b="1" dirty="0">
                <a:solidFill>
                  <a:schemeClr val="tx1">
                    <a:lumMod val="65000"/>
                    <a:lumOff val="35000"/>
                  </a:schemeClr>
                </a:solidFill>
              </a:rPr>
              <a:t>· </a:t>
            </a:r>
            <a:r>
              <a:rPr lang="en-US" sz="2000" dirty="0">
                <a:solidFill>
                  <a:schemeClr val="tx1">
                    <a:lumMod val="65000"/>
                    <a:lumOff val="35000"/>
                  </a:schemeClr>
                </a:solidFill>
              </a:rPr>
              <a:t>Promotes weight bearing on the joints which facilitates motor development </a:t>
            </a:r>
          </a:p>
          <a:p>
            <a:pPr lvl="0"/>
            <a:r>
              <a:rPr lang="en-US" sz="2000" dirty="0">
                <a:solidFill>
                  <a:schemeClr val="tx1">
                    <a:lumMod val="65000"/>
                    <a:lumOff val="35000"/>
                  </a:schemeClr>
                </a:solidFill>
              </a:rPr>
              <a:t>      and body awareness, and normalized muscle tone</a:t>
            </a:r>
          </a:p>
          <a:p>
            <a:endParaRPr lang="en-US" dirty="0"/>
          </a:p>
        </p:txBody>
      </p:sp>
      <p:sp>
        <p:nvSpPr>
          <p:cNvPr id="3" name="TextBox 2">
            <a:extLst>
              <a:ext uri="{FF2B5EF4-FFF2-40B4-BE49-F238E27FC236}">
                <a16:creationId xmlns:a16="http://schemas.microsoft.com/office/drawing/2014/main" id="{549115CB-20F4-4347-AC7C-2C64B538D04F}"/>
              </a:ext>
            </a:extLst>
          </p:cNvPr>
          <p:cNvSpPr txBox="1"/>
          <p:nvPr/>
        </p:nvSpPr>
        <p:spPr>
          <a:xfrm>
            <a:off x="367990" y="5830746"/>
            <a:ext cx="5776331" cy="523220"/>
          </a:xfrm>
          <a:prstGeom prst="rect">
            <a:avLst/>
          </a:prstGeom>
          <a:noFill/>
        </p:spPr>
        <p:txBody>
          <a:bodyPr wrap="square" rtlCol="0">
            <a:spAutoFit/>
          </a:bodyPr>
          <a:lstStyle/>
          <a:p>
            <a:r>
              <a:rPr lang="en-US" sz="1400" b="1" u="sng" dirty="0">
                <a:solidFill>
                  <a:schemeClr val="tx1">
                    <a:lumMod val="65000"/>
                    <a:lumOff val="35000"/>
                  </a:schemeClr>
                </a:solidFill>
                <a:hlinkClick r:id="rId3">
                  <a:extLst>
                    <a:ext uri="{A12FA001-AC4F-418D-AE19-62706E023703}">
                      <ahyp:hlinkClr xmlns:ahyp="http://schemas.microsoft.com/office/drawing/2018/hyperlinkcolor" val="tx"/>
                    </a:ext>
                  </a:extLst>
                </a:hlinkClick>
              </a:rPr>
              <a:t>Adapted from</a:t>
            </a:r>
            <a:r>
              <a:rPr lang="en-US" sz="1400" b="1" dirty="0">
                <a:solidFill>
                  <a:schemeClr val="tx1">
                    <a:lumMod val="65000"/>
                    <a:lumOff val="35000"/>
                  </a:schemeClr>
                </a:solidFill>
                <a:hlinkClick r:id="rId3">
                  <a:extLst>
                    <a:ext uri="{A12FA001-AC4F-418D-AE19-62706E023703}">
                      <ahyp:hlinkClr xmlns:ahyp="http://schemas.microsoft.com/office/drawing/2018/hyperlinkcolor" val="tx"/>
                    </a:ext>
                  </a:extLst>
                </a:hlinkClick>
              </a:rPr>
              <a:t>:</a:t>
            </a:r>
            <a:r>
              <a:rPr lang="en-US" sz="1400" dirty="0">
                <a:solidFill>
                  <a:schemeClr val="tx1">
                    <a:lumMod val="65000"/>
                    <a:lumOff val="35000"/>
                  </a:schemeClr>
                </a:solidFill>
                <a:hlinkClick r:id="rId3">
                  <a:extLst>
                    <a:ext uri="{A12FA001-AC4F-418D-AE19-62706E023703}">
                      <ahyp:hlinkClr xmlns:ahyp="http://schemas.microsoft.com/office/drawing/2018/hyperlinkcolor" val="tx"/>
                    </a:ext>
                  </a:extLst>
                </a:hlinkClick>
              </a:rPr>
              <a:t> </a:t>
            </a:r>
            <a:r>
              <a:rPr lang="en-US" sz="1400" dirty="0">
                <a:solidFill>
                  <a:schemeClr val="accent1"/>
                </a:solidFill>
                <a:hlinkClick r:id="rId3">
                  <a:extLst>
                    <a:ext uri="{A12FA001-AC4F-418D-AE19-62706E023703}">
                      <ahyp:hlinkClr xmlns:ahyp="http://schemas.microsoft.com/office/drawing/2018/hyperlinkcolor" val="tx"/>
                    </a:ext>
                  </a:extLst>
                </a:hlinkClick>
              </a:rPr>
              <a:t>https://www.kidspot.com.au/baby/baby-development/milestones/six-reasons-why-crawling-is-important/news-story</a:t>
            </a:r>
            <a:endParaRPr lang="en-US" sz="1400" dirty="0">
              <a:solidFill>
                <a:schemeClr val="accent1"/>
              </a:solidFill>
            </a:endParaRPr>
          </a:p>
        </p:txBody>
      </p:sp>
      <p:graphicFrame>
        <p:nvGraphicFramePr>
          <p:cNvPr id="4" name="Object 3">
            <a:extLst>
              <a:ext uri="{FF2B5EF4-FFF2-40B4-BE49-F238E27FC236}">
                <a16:creationId xmlns:a16="http://schemas.microsoft.com/office/drawing/2014/main" id="{DE780FCC-17A5-4D8A-838B-31D33E4A3EFC}"/>
              </a:ext>
            </a:extLst>
          </p:cNvPr>
          <p:cNvGraphicFramePr>
            <a:graphicFrameLocks noChangeAspect="1"/>
          </p:cNvGraphicFramePr>
          <p:nvPr>
            <p:extLst>
              <p:ext uri="{D42A27DB-BD31-4B8C-83A1-F6EECF244321}">
                <p14:modId xmlns:p14="http://schemas.microsoft.com/office/powerpoint/2010/main" val="1418906927"/>
              </p:ext>
            </p:extLst>
          </p:nvPr>
        </p:nvGraphicFramePr>
        <p:xfrm>
          <a:off x="7038947" y="5416391"/>
          <a:ext cx="1753789" cy="1351929"/>
        </p:xfrm>
        <a:graphic>
          <a:graphicData uri="http://schemas.openxmlformats.org/presentationml/2006/ole">
            <mc:AlternateContent xmlns:mc="http://schemas.openxmlformats.org/markup-compatibility/2006">
              <mc:Choice xmlns:v="urn:schemas-microsoft-com:vml" Requires="v">
                <p:oleObj spid="_x0000_s71681" name="Acrobat Document" r:id="rId4" imgW="4800600" imgH="3285991" progId="AcroExch.Document.DC">
                  <p:embed/>
                </p:oleObj>
              </mc:Choice>
              <mc:Fallback>
                <p:oleObj name="Acrobat Document" r:id="rId4" imgW="4800600" imgH="3285991" progId="AcroExch.Document.DC">
                  <p:embed/>
                  <p:pic>
                    <p:nvPicPr>
                      <p:cNvPr id="4" name="Object 3">
                        <a:extLst>
                          <a:ext uri="{FF2B5EF4-FFF2-40B4-BE49-F238E27FC236}">
                            <a16:creationId xmlns:a16="http://schemas.microsoft.com/office/drawing/2014/main" id="{DE780FCC-17A5-4D8A-838B-31D33E4A3EFC}"/>
                          </a:ext>
                        </a:extLst>
                      </p:cNvPr>
                      <p:cNvPicPr/>
                      <p:nvPr/>
                    </p:nvPicPr>
                    <p:blipFill>
                      <a:blip r:embed="rId5"/>
                      <a:stretch>
                        <a:fillRect/>
                      </a:stretch>
                    </p:blipFill>
                    <p:spPr>
                      <a:xfrm>
                        <a:off x="7038947" y="5416391"/>
                        <a:ext cx="1753789" cy="1351929"/>
                      </a:xfrm>
                      <a:prstGeom prst="rect">
                        <a:avLst/>
                      </a:prstGeom>
                    </p:spPr>
                  </p:pic>
                </p:oleObj>
              </mc:Fallback>
            </mc:AlternateContent>
          </a:graphicData>
        </a:graphic>
      </p:graphicFrame>
    </p:spTree>
    <p:extLst>
      <p:ext uri="{BB962C8B-B14F-4D97-AF65-F5344CB8AC3E}">
        <p14:creationId xmlns:p14="http://schemas.microsoft.com/office/powerpoint/2010/main" val="745999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descr="Image may contain: Andy Harmon and Theresa Harmon">
            <a:extLst>
              <a:ext uri="{FF2B5EF4-FFF2-40B4-BE49-F238E27FC236}">
                <a16:creationId xmlns:a16="http://schemas.microsoft.com/office/drawing/2014/main" id="{36949A32-9BC2-4306-B494-E72B072F3A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47700"/>
            <a:ext cx="2781300" cy="27813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FA4FDD2-EFDC-4961-A263-FABF52921EDC}"/>
              </a:ext>
            </a:extLst>
          </p:cNvPr>
          <p:cNvSpPr txBox="1"/>
          <p:nvPr/>
        </p:nvSpPr>
        <p:spPr>
          <a:xfrm>
            <a:off x="469900" y="3873500"/>
            <a:ext cx="8204200" cy="2246769"/>
          </a:xfrm>
          <a:prstGeom prst="rect">
            <a:avLst/>
          </a:prstGeom>
          <a:noFill/>
        </p:spPr>
        <p:txBody>
          <a:bodyPr wrap="square" rtlCol="0">
            <a:spAutoFit/>
          </a:bodyPr>
          <a:lstStyle/>
          <a:p>
            <a:pPr algn="ctr"/>
            <a:r>
              <a:rPr lang="en-US" sz="2000" b="0" i="0" dirty="0">
                <a:solidFill>
                  <a:srgbClr val="666666"/>
                </a:solidFill>
                <a:effectLst/>
              </a:rPr>
              <a:t>To The Moon And Back was founded in 2017 in Plymouth MA </a:t>
            </a:r>
          </a:p>
          <a:p>
            <a:pPr algn="ctr"/>
            <a:r>
              <a:rPr lang="en-US" sz="2000" b="0" i="0" dirty="0">
                <a:solidFill>
                  <a:srgbClr val="666666"/>
                </a:solidFill>
                <a:effectLst/>
              </a:rPr>
              <a:t>By Theresa and Andy Harmon </a:t>
            </a:r>
          </a:p>
          <a:p>
            <a:pPr algn="ctr"/>
            <a:endParaRPr lang="en-US" sz="2000" b="0" i="0" dirty="0">
              <a:solidFill>
                <a:srgbClr val="666666"/>
              </a:solidFill>
              <a:effectLst/>
            </a:endParaRPr>
          </a:p>
          <a:p>
            <a:pPr algn="ctr"/>
            <a:r>
              <a:rPr lang="en-US" sz="2000" b="0" i="0" dirty="0">
                <a:solidFill>
                  <a:srgbClr val="666666"/>
                </a:solidFill>
                <a:effectLst/>
              </a:rPr>
              <a:t>They are leaders in providing support, education, and advocacy for </a:t>
            </a:r>
          </a:p>
          <a:p>
            <a:pPr algn="ctr"/>
            <a:r>
              <a:rPr lang="en-US" sz="2000" b="0" i="0" dirty="0">
                <a:solidFill>
                  <a:srgbClr val="666666"/>
                </a:solidFill>
                <a:effectLst/>
              </a:rPr>
              <a:t>the littlest victims of the opioid epidemic </a:t>
            </a:r>
          </a:p>
          <a:p>
            <a:pPr algn="ctr"/>
            <a:endParaRPr lang="en-US" sz="2000" dirty="0">
              <a:solidFill>
                <a:srgbClr val="666666"/>
              </a:solidFill>
            </a:endParaRPr>
          </a:p>
          <a:p>
            <a:pPr algn="ctr"/>
            <a:r>
              <a:rPr lang="en-US" sz="2000" dirty="0"/>
              <a:t>https://www.2themoonandback.org/</a:t>
            </a:r>
          </a:p>
        </p:txBody>
      </p:sp>
      <p:graphicFrame>
        <p:nvGraphicFramePr>
          <p:cNvPr id="3" name="Object 2">
            <a:extLst>
              <a:ext uri="{FF2B5EF4-FFF2-40B4-BE49-F238E27FC236}">
                <a16:creationId xmlns:a16="http://schemas.microsoft.com/office/drawing/2014/main" id="{4A85E768-24A5-4532-8D4D-9A3EE642B11D}"/>
              </a:ext>
            </a:extLst>
          </p:cNvPr>
          <p:cNvGraphicFramePr>
            <a:graphicFrameLocks noChangeAspect="1"/>
          </p:cNvGraphicFramePr>
          <p:nvPr/>
        </p:nvGraphicFramePr>
        <p:xfrm>
          <a:off x="5169167" y="647700"/>
          <a:ext cx="3504933" cy="2781300"/>
        </p:xfrm>
        <a:graphic>
          <a:graphicData uri="http://schemas.openxmlformats.org/presentationml/2006/ole">
            <mc:AlternateContent xmlns:mc="http://schemas.openxmlformats.org/markup-compatibility/2006">
              <mc:Choice xmlns:v="urn:schemas-microsoft-com:vml" Requires="v">
                <p:oleObj spid="_x0000_s29697" name="Acrobat Document" r:id="rId4" imgW="4800600" imgH="3285991" progId="AcroExch.Document.DC">
                  <p:embed/>
                </p:oleObj>
              </mc:Choice>
              <mc:Fallback>
                <p:oleObj name="Acrobat Document" r:id="rId4" imgW="4800600" imgH="3285991" progId="AcroExch.Document.DC">
                  <p:embed/>
                  <p:pic>
                    <p:nvPicPr>
                      <p:cNvPr id="3" name="Object 2">
                        <a:extLst>
                          <a:ext uri="{FF2B5EF4-FFF2-40B4-BE49-F238E27FC236}">
                            <a16:creationId xmlns:a16="http://schemas.microsoft.com/office/drawing/2014/main" id="{4A85E768-24A5-4532-8D4D-9A3EE642B11D}"/>
                          </a:ext>
                        </a:extLst>
                      </p:cNvPr>
                      <p:cNvPicPr/>
                      <p:nvPr/>
                    </p:nvPicPr>
                    <p:blipFill>
                      <a:blip r:embed="rId5"/>
                      <a:stretch>
                        <a:fillRect/>
                      </a:stretch>
                    </p:blipFill>
                    <p:spPr>
                      <a:xfrm>
                        <a:off x="5169167" y="647700"/>
                        <a:ext cx="3504933" cy="2781300"/>
                      </a:xfrm>
                      <a:prstGeom prst="rect">
                        <a:avLst/>
                      </a:prstGeom>
                    </p:spPr>
                  </p:pic>
                </p:oleObj>
              </mc:Fallback>
            </mc:AlternateContent>
          </a:graphicData>
        </a:graphic>
      </p:graphicFrame>
    </p:spTree>
    <p:extLst>
      <p:ext uri="{BB962C8B-B14F-4D97-AF65-F5344CB8AC3E}">
        <p14:creationId xmlns:p14="http://schemas.microsoft.com/office/powerpoint/2010/main" val="38795038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FBFC04-5121-436F-9581-3411D72BA00C}"/>
              </a:ext>
            </a:extLst>
          </p:cNvPr>
          <p:cNvSpPr txBox="1"/>
          <p:nvPr/>
        </p:nvSpPr>
        <p:spPr>
          <a:xfrm>
            <a:off x="467918" y="1833394"/>
            <a:ext cx="3727898" cy="3207236"/>
          </a:xfrm>
          <a:prstGeom prst="rect">
            <a:avLst/>
          </a:prstGeom>
        </p:spPr>
        <p:txBody>
          <a:bodyPr vert="horz" lIns="68580" tIns="34290" rIns="68580" bIns="34290" rtlCol="0" anchor="t">
            <a:normAutofit/>
          </a:bodyPr>
          <a:lstStyle/>
          <a:p>
            <a:pPr defTabSz="685800">
              <a:lnSpc>
                <a:spcPct val="90000"/>
              </a:lnSpc>
              <a:spcBef>
                <a:spcPct val="0"/>
              </a:spcBef>
              <a:spcAft>
                <a:spcPts val="450"/>
              </a:spcAft>
              <a:defRPr/>
            </a:pPr>
            <a:endParaRPr lang="en-US" sz="3000" dirty="0">
              <a:solidFill>
                <a:prstClr val="white"/>
              </a:solidFill>
              <a:latin typeface="Calibri Light" panose="020F0302020204030204"/>
            </a:endParaRPr>
          </a:p>
          <a:p>
            <a:pPr defTabSz="685800">
              <a:lnSpc>
                <a:spcPct val="90000"/>
              </a:lnSpc>
              <a:spcBef>
                <a:spcPct val="0"/>
              </a:spcBef>
              <a:spcAft>
                <a:spcPts val="450"/>
              </a:spcAft>
              <a:defRPr/>
            </a:pPr>
            <a:r>
              <a:rPr lang="en-US" sz="3000" dirty="0">
                <a:solidFill>
                  <a:prstClr val="white"/>
                </a:solidFill>
                <a:latin typeface="Calibri Light" panose="020F0302020204030204"/>
              </a:rPr>
              <a:t>American Academy of Pediatrics does NOT recommend them and children who use them are actually later Independent walkers</a:t>
            </a:r>
          </a:p>
        </p:txBody>
      </p:sp>
      <p:sp>
        <p:nvSpPr>
          <p:cNvPr id="9220" name="Freeform: Shape 134">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2984" y="1143000"/>
            <a:ext cx="4751017" cy="485775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9218" name="Picture 2" descr="Image result for baby walkers images">
            <a:extLst>
              <a:ext uri="{FF2B5EF4-FFF2-40B4-BE49-F238E27FC236}">
                <a16:creationId xmlns:a16="http://schemas.microsoft.com/office/drawing/2014/main" id="{39630E91-DDFA-4B81-A590-F251943FE1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54" r="1" b="1"/>
          <a:stretch/>
        </p:blipFill>
        <p:spPr bwMode="auto">
          <a:xfrm>
            <a:off x="4861862" y="1817370"/>
            <a:ext cx="4084971" cy="3223260"/>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B565D5F-E964-4DDE-B41D-E7D5FD3C78F7}"/>
              </a:ext>
            </a:extLst>
          </p:cNvPr>
          <p:cNvSpPr txBox="1"/>
          <p:nvPr/>
        </p:nvSpPr>
        <p:spPr>
          <a:xfrm>
            <a:off x="479502" y="681335"/>
            <a:ext cx="4279461" cy="923330"/>
          </a:xfrm>
          <a:prstGeom prst="rect">
            <a:avLst/>
          </a:prstGeom>
          <a:noFill/>
        </p:spPr>
        <p:txBody>
          <a:bodyPr wrap="square" rtlCol="0">
            <a:spAutoFit/>
          </a:bodyPr>
          <a:lstStyle/>
          <a:p>
            <a:r>
              <a:rPr lang="en-US" sz="5400" b="1" dirty="0"/>
              <a:t>Just Say NO!!!</a:t>
            </a:r>
          </a:p>
        </p:txBody>
      </p:sp>
      <p:sp>
        <p:nvSpPr>
          <p:cNvPr id="4" name="TextBox 3">
            <a:extLst>
              <a:ext uri="{FF2B5EF4-FFF2-40B4-BE49-F238E27FC236}">
                <a16:creationId xmlns:a16="http://schemas.microsoft.com/office/drawing/2014/main" id="{76DBBC91-80EC-4677-BD6B-CD5441E7D241}"/>
              </a:ext>
            </a:extLst>
          </p:cNvPr>
          <p:cNvSpPr txBox="1"/>
          <p:nvPr/>
        </p:nvSpPr>
        <p:spPr>
          <a:xfrm>
            <a:off x="379141" y="5492918"/>
            <a:ext cx="8567692" cy="1015663"/>
          </a:xfrm>
          <a:prstGeom prst="rect">
            <a:avLst/>
          </a:prstGeom>
          <a:noFill/>
        </p:spPr>
        <p:txBody>
          <a:bodyPr wrap="square" rtlCol="0">
            <a:spAutoFit/>
          </a:bodyPr>
          <a:lstStyle/>
          <a:p>
            <a:r>
              <a:rPr lang="en-US" sz="2000" dirty="0"/>
              <a:t>The walker helps the child feed utilize </a:t>
            </a:r>
          </a:p>
          <a:p>
            <a:r>
              <a:rPr lang="en-US" sz="2000" dirty="0"/>
              <a:t>Extension, which a child with NAS is already</a:t>
            </a:r>
          </a:p>
          <a:p>
            <a:r>
              <a:rPr lang="en-US" sz="2000" dirty="0"/>
              <a:t>predisposed to.  A child can move the walker without engaging core muscles</a:t>
            </a:r>
          </a:p>
        </p:txBody>
      </p:sp>
    </p:spTree>
    <p:extLst>
      <p:ext uri="{BB962C8B-B14F-4D97-AF65-F5344CB8AC3E}">
        <p14:creationId xmlns:p14="http://schemas.microsoft.com/office/powerpoint/2010/main" val="3296941657"/>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913DE1-A7F5-4676-B671-E00D39EFB6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7490" y="1660692"/>
            <a:ext cx="2362193" cy="3411110"/>
          </a:xfrm>
          <a:prstGeom prst="rect">
            <a:avLst/>
          </a:prstGeom>
        </p:spPr>
      </p:pic>
      <p:sp>
        <p:nvSpPr>
          <p:cNvPr id="2" name="TextBox 1">
            <a:extLst>
              <a:ext uri="{FF2B5EF4-FFF2-40B4-BE49-F238E27FC236}">
                <a16:creationId xmlns:a16="http://schemas.microsoft.com/office/drawing/2014/main" id="{F0C7B350-1461-4E90-B9A9-7A5CE3855EA8}"/>
              </a:ext>
            </a:extLst>
          </p:cNvPr>
          <p:cNvSpPr txBox="1"/>
          <p:nvPr/>
        </p:nvSpPr>
        <p:spPr>
          <a:xfrm>
            <a:off x="367990" y="679401"/>
            <a:ext cx="8421194" cy="584775"/>
          </a:xfrm>
          <a:prstGeom prst="rect">
            <a:avLst/>
          </a:prstGeom>
          <a:noFill/>
        </p:spPr>
        <p:txBody>
          <a:bodyPr wrap="square" rtlCol="0">
            <a:spAutoFit/>
          </a:bodyPr>
          <a:lstStyle/>
          <a:p>
            <a:pPr algn="ctr"/>
            <a:r>
              <a:rPr lang="en-US" sz="3200" b="1" dirty="0">
                <a:solidFill>
                  <a:schemeClr val="tx1">
                    <a:lumMod val="65000"/>
                    <a:lumOff val="35000"/>
                  </a:schemeClr>
                </a:solidFill>
              </a:rPr>
              <a:t>You don’t know what you don’t know</a:t>
            </a:r>
          </a:p>
        </p:txBody>
      </p:sp>
      <p:sp>
        <p:nvSpPr>
          <p:cNvPr id="5" name="TextBox 4">
            <a:extLst>
              <a:ext uri="{FF2B5EF4-FFF2-40B4-BE49-F238E27FC236}">
                <a16:creationId xmlns:a16="http://schemas.microsoft.com/office/drawing/2014/main" id="{565E4866-B001-4E22-A9B6-45EBC5E96590}"/>
              </a:ext>
            </a:extLst>
          </p:cNvPr>
          <p:cNvSpPr txBox="1"/>
          <p:nvPr/>
        </p:nvSpPr>
        <p:spPr>
          <a:xfrm>
            <a:off x="217987" y="5468319"/>
            <a:ext cx="8721202" cy="830997"/>
          </a:xfrm>
          <a:prstGeom prst="rect">
            <a:avLst/>
          </a:prstGeom>
          <a:noFill/>
        </p:spPr>
        <p:txBody>
          <a:bodyPr wrap="square" rtlCol="0">
            <a:spAutoFit/>
          </a:bodyPr>
          <a:lstStyle/>
          <a:p>
            <a:pPr algn="ctr"/>
            <a:r>
              <a:rPr lang="en-US" sz="2400" b="1" dirty="0">
                <a:solidFill>
                  <a:schemeClr val="tx1">
                    <a:lumMod val="65000"/>
                    <a:lumOff val="35000"/>
                  </a:schemeClr>
                </a:solidFill>
              </a:rPr>
              <a:t>Now YOU know how to help substance exposed children</a:t>
            </a:r>
          </a:p>
          <a:p>
            <a:pPr algn="ctr"/>
            <a:r>
              <a:rPr lang="en-US" sz="2400" b="1" dirty="0">
                <a:solidFill>
                  <a:schemeClr val="tx1">
                    <a:lumMod val="65000"/>
                    <a:lumOff val="35000"/>
                  </a:schemeClr>
                </a:solidFill>
              </a:rPr>
              <a:t>We MUST engage and empower parents to bond and play</a:t>
            </a:r>
          </a:p>
        </p:txBody>
      </p:sp>
    </p:spTree>
    <p:extLst>
      <p:ext uri="{BB962C8B-B14F-4D97-AF65-F5344CB8AC3E}">
        <p14:creationId xmlns:p14="http://schemas.microsoft.com/office/powerpoint/2010/main" val="16494090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Sensory Systems that Make up the Learning Hierarchy of a Strong Academic Foundation">
            <a:extLst>
              <a:ext uri="{FF2B5EF4-FFF2-40B4-BE49-F238E27FC236}">
                <a16:creationId xmlns:a16="http://schemas.microsoft.com/office/drawing/2014/main" id="{4A0576D3-93D9-46C4-82DD-E247D3D0F9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18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8891B14-D931-4B48-8839-E59E6CC48CCE}"/>
              </a:ext>
            </a:extLst>
          </p:cNvPr>
          <p:cNvSpPr txBox="1"/>
          <p:nvPr/>
        </p:nvSpPr>
        <p:spPr>
          <a:xfrm>
            <a:off x="190501" y="6057900"/>
            <a:ext cx="8868156" cy="646331"/>
          </a:xfrm>
          <a:prstGeom prst="rect">
            <a:avLst/>
          </a:prstGeom>
          <a:noFill/>
        </p:spPr>
        <p:txBody>
          <a:bodyPr wrap="square" rtlCol="0">
            <a:spAutoFit/>
          </a:bodyPr>
          <a:lstStyle/>
          <a:p>
            <a:r>
              <a:rPr lang="en-US" b="0" i="0" dirty="0">
                <a:solidFill>
                  <a:srgbClr val="222222"/>
                </a:solidFill>
                <a:effectLst/>
                <a:latin typeface="Arial" panose="020B0604020202020204" pitchFamily="34" charset="0"/>
              </a:rPr>
              <a:t>Pyramid for Learning was originally conceptualized by Kathleen Taylor &amp; </a:t>
            </a:r>
            <a:r>
              <a:rPr lang="en-US" dirty="0">
                <a:solidFill>
                  <a:srgbClr val="222222"/>
                </a:solidFill>
                <a:latin typeface="Arial" panose="020B0604020202020204" pitchFamily="34" charset="0"/>
              </a:rPr>
              <a:t> </a:t>
            </a:r>
            <a:r>
              <a:rPr lang="en-US" b="0" i="0" dirty="0">
                <a:solidFill>
                  <a:srgbClr val="222222"/>
                </a:solidFill>
                <a:effectLst/>
                <a:latin typeface="Arial" panose="020B0604020202020204" pitchFamily="34" charset="0"/>
              </a:rPr>
              <a:t>Maryann Trott (1991) and adapted by Williams &amp; </a:t>
            </a:r>
            <a:r>
              <a:rPr lang="en-US" b="0" i="0" dirty="0" err="1">
                <a:solidFill>
                  <a:srgbClr val="222222"/>
                </a:solidFill>
                <a:effectLst/>
                <a:latin typeface="Arial" panose="020B0604020202020204" pitchFamily="34" charset="0"/>
              </a:rPr>
              <a:t>Shellenberger</a:t>
            </a:r>
            <a:r>
              <a:rPr lang="en-US" b="0" i="0" dirty="0">
                <a:solidFill>
                  <a:srgbClr val="222222"/>
                </a:solidFill>
                <a:effectLst/>
                <a:latin typeface="Arial" panose="020B0604020202020204" pitchFamily="34" charset="0"/>
              </a:rPr>
              <a:t>.</a:t>
            </a:r>
            <a:endParaRPr lang="en-US" dirty="0"/>
          </a:p>
        </p:txBody>
      </p:sp>
    </p:spTree>
    <p:extLst>
      <p:ext uri="{BB962C8B-B14F-4D97-AF65-F5344CB8AC3E}">
        <p14:creationId xmlns:p14="http://schemas.microsoft.com/office/powerpoint/2010/main" val="28830542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DD2F61-D5EB-45B8-AD98-17EDE69A4156}"/>
              </a:ext>
            </a:extLst>
          </p:cNvPr>
          <p:cNvSpPr/>
          <p:nvPr/>
        </p:nvSpPr>
        <p:spPr>
          <a:xfrm>
            <a:off x="486382" y="1820273"/>
            <a:ext cx="8005865" cy="4832092"/>
          </a:xfrm>
          <a:prstGeom prst="rect">
            <a:avLst/>
          </a:prstGeom>
        </p:spPr>
        <p:txBody>
          <a:bodyPr wrap="square">
            <a:spAutoFit/>
          </a:bodyPr>
          <a:lstStyle/>
          <a:p>
            <a:r>
              <a:rPr lang="en-US" sz="2800" b="1" dirty="0">
                <a:solidFill>
                  <a:schemeClr val="tx1">
                    <a:lumMod val="65000"/>
                    <a:lumOff val="35000"/>
                  </a:schemeClr>
                </a:solidFill>
                <a:cs typeface="Times New Roman" panose="02020603050405020304" pitchFamily="18" charset="0"/>
              </a:rPr>
              <a:t>So what is currently happening?  </a:t>
            </a:r>
          </a:p>
          <a:p>
            <a:endParaRPr lang="en-US" sz="1100" b="1" dirty="0">
              <a:solidFill>
                <a:schemeClr val="tx1">
                  <a:lumMod val="65000"/>
                  <a:lumOff val="35000"/>
                </a:schemeClr>
              </a:solidFill>
              <a:cs typeface="Times New Roman" panose="02020603050405020304" pitchFamily="18" charset="0"/>
            </a:endParaRPr>
          </a:p>
          <a:p>
            <a:r>
              <a:rPr lang="en-US" sz="2000" b="1" dirty="0">
                <a:solidFill>
                  <a:schemeClr val="tx1">
                    <a:lumMod val="65000"/>
                    <a:lumOff val="35000"/>
                  </a:schemeClr>
                </a:solidFill>
                <a:cs typeface="Times New Roman" panose="02020603050405020304" pitchFamily="18" charset="0"/>
              </a:rPr>
              <a:t>Preschool Transition</a:t>
            </a:r>
          </a:p>
          <a:p>
            <a:r>
              <a:rPr lang="en-US" sz="2000" dirty="0">
                <a:solidFill>
                  <a:schemeClr val="tx1">
                    <a:lumMod val="65000"/>
                    <a:lumOff val="35000"/>
                  </a:schemeClr>
                </a:solidFill>
                <a:cs typeface="Times New Roman" panose="02020603050405020304" pitchFamily="18" charset="0"/>
              </a:rPr>
              <a:t>If children do not qualify or are able to go to school:  no services or support for the family.  Child Driven Activities:  Parents are busy, Kids are busy and into things so what do all kids love?  ELECTRONICS</a:t>
            </a:r>
          </a:p>
          <a:p>
            <a:endParaRPr lang="en-US" sz="2000" dirty="0">
              <a:solidFill>
                <a:schemeClr val="tx1">
                  <a:lumMod val="65000"/>
                  <a:lumOff val="35000"/>
                </a:schemeClr>
              </a:solidFill>
              <a:cs typeface="Times New Roman" panose="02020603050405020304" pitchFamily="18" charset="0"/>
            </a:endParaRPr>
          </a:p>
          <a:p>
            <a:r>
              <a:rPr lang="en-US" sz="2000" dirty="0">
                <a:solidFill>
                  <a:schemeClr val="tx1">
                    <a:lumMod val="65000"/>
                    <a:lumOff val="35000"/>
                  </a:schemeClr>
                </a:solidFill>
                <a:cs typeface="Times New Roman" panose="02020603050405020304" pitchFamily="18" charset="0"/>
              </a:rPr>
              <a:t>Child turns 4 or 5 and its time to go to school: All of a sudden there are a lot of expectations (Adult driven world)</a:t>
            </a:r>
          </a:p>
          <a:p>
            <a:endParaRPr lang="en-US" sz="2000" dirty="0">
              <a:solidFill>
                <a:schemeClr val="tx1">
                  <a:lumMod val="65000"/>
                  <a:lumOff val="35000"/>
                </a:schemeClr>
              </a:solidFill>
              <a:cs typeface="Times New Roman" panose="02020603050405020304" pitchFamily="18" charset="0"/>
            </a:endParaRPr>
          </a:p>
          <a:p>
            <a:r>
              <a:rPr lang="en-US" sz="2000" dirty="0">
                <a:solidFill>
                  <a:schemeClr val="tx1">
                    <a:lumMod val="65000"/>
                    <a:lumOff val="35000"/>
                  </a:schemeClr>
                </a:solidFill>
                <a:cs typeface="Times New Roman" panose="02020603050405020304" pitchFamily="18" charset="0"/>
              </a:rPr>
              <a:t>The world from a child’s perspective quickly goes from a child driven routine to a teacher led routine….How do you think the respond?</a:t>
            </a:r>
          </a:p>
          <a:p>
            <a:endParaRPr lang="en-US" sz="2000" dirty="0">
              <a:solidFill>
                <a:schemeClr val="tx1">
                  <a:lumMod val="65000"/>
                  <a:lumOff val="35000"/>
                </a:schemeClr>
              </a:solidFill>
              <a:cs typeface="Times New Roman" panose="02020603050405020304" pitchFamily="18" charset="0"/>
            </a:endParaRPr>
          </a:p>
          <a:p>
            <a:r>
              <a:rPr lang="en-US" sz="2000" b="1" dirty="0">
                <a:solidFill>
                  <a:schemeClr val="tx1">
                    <a:lumMod val="65000"/>
                    <a:lumOff val="35000"/>
                  </a:schemeClr>
                </a:solidFill>
                <a:cs typeface="Times New Roman" panose="02020603050405020304" pitchFamily="18" charset="0"/>
              </a:rPr>
              <a:t>Middle School:  </a:t>
            </a:r>
            <a:r>
              <a:rPr lang="en-US" sz="2000" dirty="0">
                <a:solidFill>
                  <a:schemeClr val="tx1">
                    <a:lumMod val="65000"/>
                    <a:lumOff val="35000"/>
                  </a:schemeClr>
                </a:solidFill>
                <a:cs typeface="Times New Roman" panose="02020603050405020304" pitchFamily="18" charset="0"/>
              </a:rPr>
              <a:t>HORMONES HIT and all of those challenges can show back up!!!!</a:t>
            </a:r>
          </a:p>
        </p:txBody>
      </p:sp>
      <p:pic>
        <p:nvPicPr>
          <p:cNvPr id="7" name="Picture 6">
            <a:extLst>
              <a:ext uri="{FF2B5EF4-FFF2-40B4-BE49-F238E27FC236}">
                <a16:creationId xmlns:a16="http://schemas.microsoft.com/office/drawing/2014/main" id="{42BC3D8E-4BD5-4D6D-8844-65E0C763CDC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6515" b="21298"/>
          <a:stretch/>
        </p:blipFill>
        <p:spPr>
          <a:xfrm>
            <a:off x="1137821" y="170356"/>
            <a:ext cx="7327922" cy="1636665"/>
          </a:xfrm>
          <a:prstGeom prst="rect">
            <a:avLst/>
          </a:prstGeom>
        </p:spPr>
      </p:pic>
    </p:spTree>
    <p:extLst>
      <p:ext uri="{BB962C8B-B14F-4D97-AF65-F5344CB8AC3E}">
        <p14:creationId xmlns:p14="http://schemas.microsoft.com/office/powerpoint/2010/main" val="59819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EC1E3-FAB7-4B1F-B3F2-5BB90E3D837A}"/>
              </a:ext>
            </a:extLst>
          </p:cNvPr>
          <p:cNvSpPr txBox="1"/>
          <p:nvPr/>
        </p:nvSpPr>
        <p:spPr>
          <a:xfrm>
            <a:off x="511524" y="582067"/>
            <a:ext cx="6723077" cy="523220"/>
          </a:xfrm>
          <a:prstGeom prst="rect">
            <a:avLst/>
          </a:prstGeom>
          <a:noFill/>
        </p:spPr>
        <p:txBody>
          <a:bodyPr wrap="square" rtlCol="0">
            <a:spAutoFit/>
          </a:bodyPr>
          <a:lstStyle/>
          <a:p>
            <a:pPr algn="ctr"/>
            <a:r>
              <a:rPr lang="en-US" sz="2800" b="1" dirty="0">
                <a:solidFill>
                  <a:schemeClr val="tx1">
                    <a:lumMod val="65000"/>
                    <a:lumOff val="35000"/>
                  </a:schemeClr>
                </a:solidFill>
                <a:cs typeface="Times New Roman" panose="02020603050405020304" pitchFamily="18" charset="0"/>
              </a:rPr>
              <a:t>   Early Intervention is Critical</a:t>
            </a:r>
          </a:p>
        </p:txBody>
      </p:sp>
      <p:sp>
        <p:nvSpPr>
          <p:cNvPr id="4" name="TextBox 3">
            <a:extLst>
              <a:ext uri="{FF2B5EF4-FFF2-40B4-BE49-F238E27FC236}">
                <a16:creationId xmlns:a16="http://schemas.microsoft.com/office/drawing/2014/main" id="{6AEF3336-8EFA-4B69-8A56-0AFBA944E6C9}"/>
              </a:ext>
            </a:extLst>
          </p:cNvPr>
          <p:cNvSpPr txBox="1"/>
          <p:nvPr/>
        </p:nvSpPr>
        <p:spPr>
          <a:xfrm>
            <a:off x="405110" y="1443841"/>
            <a:ext cx="8333773" cy="1985159"/>
          </a:xfrm>
          <a:prstGeom prst="rect">
            <a:avLst/>
          </a:prstGeom>
          <a:noFill/>
        </p:spPr>
        <p:txBody>
          <a:bodyPr wrap="square" rtlCol="0">
            <a:spAutoFit/>
          </a:bodyPr>
          <a:lstStyle/>
          <a:p>
            <a:r>
              <a:rPr lang="en-US" sz="2400" dirty="0">
                <a:solidFill>
                  <a:schemeClr val="tx1">
                    <a:lumMod val="65000"/>
                    <a:lumOff val="35000"/>
                  </a:schemeClr>
                </a:solidFill>
                <a:cs typeface="Times New Roman" panose="02020603050405020304" pitchFamily="18" charset="0"/>
              </a:rPr>
              <a:t>When intervention is delayed it takes </a:t>
            </a:r>
            <a:r>
              <a:rPr lang="en-US" sz="2400" b="1" dirty="0">
                <a:solidFill>
                  <a:schemeClr val="tx1">
                    <a:lumMod val="65000"/>
                    <a:lumOff val="35000"/>
                  </a:schemeClr>
                </a:solidFill>
                <a:cs typeface="Times New Roman" panose="02020603050405020304" pitchFamily="18" charset="0"/>
              </a:rPr>
              <a:t>FOUR TIMES </a:t>
            </a:r>
            <a:r>
              <a:rPr lang="en-US" sz="2400" dirty="0">
                <a:solidFill>
                  <a:schemeClr val="tx1">
                    <a:lumMod val="65000"/>
                    <a:lumOff val="35000"/>
                  </a:schemeClr>
                </a:solidFill>
                <a:cs typeface="Times New Roman" panose="02020603050405020304" pitchFamily="18" charset="0"/>
              </a:rPr>
              <a:t>as long to intervene in the fourth grade as it does in kindergarten </a:t>
            </a:r>
          </a:p>
          <a:p>
            <a:pPr algn="ctr"/>
            <a:r>
              <a:rPr lang="en-US" sz="2400" dirty="0">
                <a:solidFill>
                  <a:schemeClr val="tx1">
                    <a:lumMod val="65000"/>
                    <a:lumOff val="35000"/>
                  </a:schemeClr>
                </a:solidFill>
                <a:cs typeface="Times New Roman" panose="02020603050405020304" pitchFamily="18" charset="0"/>
              </a:rPr>
              <a:t>because of brain development and because of the increase in content for students to learn as they grow older</a:t>
            </a:r>
          </a:p>
          <a:p>
            <a:r>
              <a:rPr lang="en-US" sz="1350"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sz="1350" dirty="0">
                <a:solidFill>
                  <a:schemeClr val="tx1">
                    <a:lumMod val="65000"/>
                    <a:lumOff val="35000"/>
                  </a:schemeClr>
                </a:solidFill>
                <a:cs typeface="Times New Roman" panose="02020603050405020304" pitchFamily="18" charset="0"/>
              </a:rPr>
              <a:t>National Institute of Child Health and Human Development)</a:t>
            </a:r>
          </a:p>
          <a:p>
            <a:endParaRPr lang="en-US" sz="1350" dirty="0"/>
          </a:p>
        </p:txBody>
      </p:sp>
      <p:sp>
        <p:nvSpPr>
          <p:cNvPr id="3" name="TextBox 2">
            <a:extLst>
              <a:ext uri="{FF2B5EF4-FFF2-40B4-BE49-F238E27FC236}">
                <a16:creationId xmlns:a16="http://schemas.microsoft.com/office/drawing/2014/main" id="{1E9DE4B6-D436-4177-A98A-2690026F1A83}"/>
              </a:ext>
            </a:extLst>
          </p:cNvPr>
          <p:cNvSpPr txBox="1"/>
          <p:nvPr/>
        </p:nvSpPr>
        <p:spPr>
          <a:xfrm rot="10800000" flipV="1">
            <a:off x="511525" y="3582888"/>
            <a:ext cx="7792106" cy="2862322"/>
          </a:xfrm>
          <a:prstGeom prst="rect">
            <a:avLst/>
          </a:prstGeom>
          <a:noFill/>
        </p:spPr>
        <p:txBody>
          <a:bodyPr wrap="square" rtlCol="0">
            <a:spAutoFit/>
          </a:bodyPr>
          <a:lstStyle/>
          <a:p>
            <a:pPr algn="ctr"/>
            <a:r>
              <a:rPr lang="en-US" sz="2000" b="1" dirty="0">
                <a:solidFill>
                  <a:schemeClr val="tx1">
                    <a:lumMod val="65000"/>
                    <a:lumOff val="35000"/>
                  </a:schemeClr>
                </a:solidFill>
              </a:rPr>
              <a:t>Current Challenges:  </a:t>
            </a:r>
            <a:r>
              <a:rPr lang="en-US" sz="2000" dirty="0">
                <a:solidFill>
                  <a:schemeClr val="tx1">
                    <a:lumMod val="65000"/>
                    <a:lumOff val="35000"/>
                  </a:schemeClr>
                </a:solidFill>
              </a:rPr>
              <a:t>Stigma, Shaming, Access to Care, Follow through of care, Accurate Medical Records and sharing of information, Lack of resources, Limited programming or different programming in different counties/areas of state, Limited Education/Understanding, Transportation issues, Poor or inconsistent communication across agencies/programs, Different standards in different areas (staff, courts, families interpreting laws differently), CAPTA guidelines, fear, healthcare providers unsure how to help care for families, misguided workers wanting to help families by looking the other way at red flags, healthcare workers own bias’, </a:t>
            </a:r>
            <a:r>
              <a:rPr lang="en-US" sz="2000" dirty="0" err="1">
                <a:solidFill>
                  <a:schemeClr val="tx1">
                    <a:lumMod val="65000"/>
                    <a:lumOff val="35000"/>
                  </a:schemeClr>
                </a:solidFill>
              </a:rPr>
              <a:t>etc</a:t>
            </a:r>
            <a:endParaRPr lang="en-US" sz="2000" dirty="0">
              <a:solidFill>
                <a:schemeClr val="tx1">
                  <a:lumMod val="65000"/>
                  <a:lumOff val="35000"/>
                </a:schemeClr>
              </a:solidFill>
            </a:endParaRPr>
          </a:p>
        </p:txBody>
      </p:sp>
      <p:graphicFrame>
        <p:nvGraphicFramePr>
          <p:cNvPr id="6" name="Object 5">
            <a:extLst>
              <a:ext uri="{FF2B5EF4-FFF2-40B4-BE49-F238E27FC236}">
                <a16:creationId xmlns:a16="http://schemas.microsoft.com/office/drawing/2014/main" id="{828DA776-EF3C-41CA-B06B-9C5202087460}"/>
              </a:ext>
            </a:extLst>
          </p:cNvPr>
          <p:cNvGraphicFramePr>
            <a:graphicFrameLocks noChangeAspect="1"/>
          </p:cNvGraphicFramePr>
          <p:nvPr>
            <p:extLst>
              <p:ext uri="{D42A27DB-BD31-4B8C-83A1-F6EECF244321}">
                <p14:modId xmlns:p14="http://schemas.microsoft.com/office/powerpoint/2010/main" val="721787974"/>
              </p:ext>
            </p:extLst>
          </p:nvPr>
        </p:nvGraphicFramePr>
        <p:xfrm>
          <a:off x="7134446" y="0"/>
          <a:ext cx="1892596" cy="1458931"/>
        </p:xfrm>
        <a:graphic>
          <a:graphicData uri="http://schemas.openxmlformats.org/presentationml/2006/ole">
            <mc:AlternateContent xmlns:mc="http://schemas.openxmlformats.org/markup-compatibility/2006">
              <mc:Choice xmlns:v="urn:schemas-microsoft-com:vml" Requires="v">
                <p:oleObj spid="_x0000_s79873" name="Acrobat Document" r:id="rId4" imgW="4800600" imgH="3285991" progId="AcroExch.Document.DC">
                  <p:embed/>
                </p:oleObj>
              </mc:Choice>
              <mc:Fallback>
                <p:oleObj name="Acrobat Document" r:id="rId4" imgW="4800600" imgH="3285991" progId="AcroExch.Document.DC">
                  <p:embed/>
                  <p:pic>
                    <p:nvPicPr>
                      <p:cNvPr id="6" name="Object 5">
                        <a:extLst>
                          <a:ext uri="{FF2B5EF4-FFF2-40B4-BE49-F238E27FC236}">
                            <a16:creationId xmlns:a16="http://schemas.microsoft.com/office/drawing/2014/main" id="{828DA776-EF3C-41CA-B06B-9C5202087460}"/>
                          </a:ext>
                        </a:extLst>
                      </p:cNvPr>
                      <p:cNvPicPr/>
                      <p:nvPr/>
                    </p:nvPicPr>
                    <p:blipFill>
                      <a:blip r:embed="rId5"/>
                      <a:stretch>
                        <a:fillRect/>
                      </a:stretch>
                    </p:blipFill>
                    <p:spPr>
                      <a:xfrm>
                        <a:off x="7134446" y="0"/>
                        <a:ext cx="1892596" cy="1458931"/>
                      </a:xfrm>
                      <a:prstGeom prst="rect">
                        <a:avLst/>
                      </a:prstGeom>
                    </p:spPr>
                  </p:pic>
                </p:oleObj>
              </mc:Fallback>
            </mc:AlternateContent>
          </a:graphicData>
        </a:graphic>
      </p:graphicFrame>
    </p:spTree>
    <p:extLst>
      <p:ext uri="{BB962C8B-B14F-4D97-AF65-F5344CB8AC3E}">
        <p14:creationId xmlns:p14="http://schemas.microsoft.com/office/powerpoint/2010/main" val="23305025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preschool age children">
            <a:extLst>
              <a:ext uri="{FF2B5EF4-FFF2-40B4-BE49-F238E27FC236}">
                <a16:creationId xmlns:a16="http://schemas.microsoft.com/office/drawing/2014/main" id="{A965EC64-942F-4AA4-A54D-3B10496B71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77" r="4057" b="-1"/>
          <a:stretch/>
        </p:blipFill>
        <p:spPr bwMode="auto">
          <a:xfrm>
            <a:off x="1975096" y="1847216"/>
            <a:ext cx="5193807" cy="33272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B52A7E3-12A9-4EA4-83EF-47323C8D5D1A}"/>
              </a:ext>
            </a:extLst>
          </p:cNvPr>
          <p:cNvSpPr txBox="1"/>
          <p:nvPr/>
        </p:nvSpPr>
        <p:spPr>
          <a:xfrm>
            <a:off x="141051" y="155643"/>
            <a:ext cx="8861898" cy="1723549"/>
          </a:xfrm>
          <a:prstGeom prst="rect">
            <a:avLst/>
          </a:prstGeom>
          <a:noFill/>
        </p:spPr>
        <p:txBody>
          <a:bodyPr wrap="square" rtlCol="0">
            <a:spAutoFit/>
          </a:bodyPr>
          <a:lstStyle/>
          <a:p>
            <a:pPr algn="ctr"/>
            <a:r>
              <a:rPr lang="en-US" sz="2800" b="1" dirty="0"/>
              <a:t>We only have ONE Brain</a:t>
            </a:r>
            <a:r>
              <a:rPr lang="en-US" sz="2400" b="1" dirty="0"/>
              <a:t> </a:t>
            </a:r>
          </a:p>
          <a:p>
            <a:pPr algn="ctr"/>
            <a:endParaRPr lang="en-US" sz="2000" b="1" dirty="0"/>
          </a:p>
          <a:p>
            <a:pPr algn="ctr"/>
            <a:r>
              <a:rPr lang="en-US" sz="2000" b="1" dirty="0"/>
              <a:t>We need to approach the entire child not just one aspect.  Trauma Informed Care will help these children, but they often need additional motor/sensory supports.</a:t>
            </a:r>
          </a:p>
          <a:p>
            <a:endParaRPr lang="en-US" dirty="0"/>
          </a:p>
        </p:txBody>
      </p:sp>
      <p:sp>
        <p:nvSpPr>
          <p:cNvPr id="6" name="TextBox 5">
            <a:extLst>
              <a:ext uri="{FF2B5EF4-FFF2-40B4-BE49-F238E27FC236}">
                <a16:creationId xmlns:a16="http://schemas.microsoft.com/office/drawing/2014/main" id="{4A108998-ACC2-4BA9-8BB2-15F5F1EF42BD}"/>
              </a:ext>
            </a:extLst>
          </p:cNvPr>
          <p:cNvSpPr txBox="1"/>
          <p:nvPr/>
        </p:nvSpPr>
        <p:spPr>
          <a:xfrm>
            <a:off x="262647" y="5286586"/>
            <a:ext cx="8740302" cy="707886"/>
          </a:xfrm>
          <a:prstGeom prst="rect">
            <a:avLst/>
          </a:prstGeom>
          <a:noFill/>
        </p:spPr>
        <p:txBody>
          <a:bodyPr wrap="square" rtlCol="0">
            <a:spAutoFit/>
          </a:bodyPr>
          <a:lstStyle/>
          <a:p>
            <a:pPr algn="ctr"/>
            <a:r>
              <a:rPr lang="en-US" sz="2000" dirty="0"/>
              <a:t>Teachers need trainings with classroom </a:t>
            </a:r>
          </a:p>
          <a:p>
            <a:pPr algn="ctr"/>
            <a:r>
              <a:rPr lang="en-US" sz="2000" dirty="0"/>
              <a:t>strategies and support !</a:t>
            </a:r>
          </a:p>
        </p:txBody>
      </p:sp>
      <p:graphicFrame>
        <p:nvGraphicFramePr>
          <p:cNvPr id="7" name="Object 6">
            <a:extLst>
              <a:ext uri="{FF2B5EF4-FFF2-40B4-BE49-F238E27FC236}">
                <a16:creationId xmlns:a16="http://schemas.microsoft.com/office/drawing/2014/main" id="{E656D2E4-8E88-49BB-89C0-C666D9E2A6F8}"/>
              </a:ext>
            </a:extLst>
          </p:cNvPr>
          <p:cNvGraphicFramePr>
            <a:graphicFrameLocks noChangeAspect="1"/>
          </p:cNvGraphicFramePr>
          <p:nvPr/>
        </p:nvGraphicFramePr>
        <p:xfrm>
          <a:off x="7020840" y="5037727"/>
          <a:ext cx="2123160" cy="1636664"/>
        </p:xfrm>
        <a:graphic>
          <a:graphicData uri="http://schemas.openxmlformats.org/presentationml/2006/ole">
            <mc:AlternateContent xmlns:mc="http://schemas.openxmlformats.org/markup-compatibility/2006">
              <mc:Choice xmlns:v="urn:schemas-microsoft-com:vml" Requires="v">
                <p:oleObj spid="_x0000_s81921" name="Acrobat Document" r:id="rId4" imgW="4800600" imgH="3285991" progId="AcroExch.Document.DC">
                  <p:embed/>
                </p:oleObj>
              </mc:Choice>
              <mc:Fallback>
                <p:oleObj name="Acrobat Document" r:id="rId4" imgW="4800600" imgH="3285991" progId="AcroExch.Document.DC">
                  <p:embed/>
                  <p:pic>
                    <p:nvPicPr>
                      <p:cNvPr id="7" name="Object 6">
                        <a:extLst>
                          <a:ext uri="{FF2B5EF4-FFF2-40B4-BE49-F238E27FC236}">
                            <a16:creationId xmlns:a16="http://schemas.microsoft.com/office/drawing/2014/main" id="{E656D2E4-8E88-49BB-89C0-C666D9E2A6F8}"/>
                          </a:ext>
                        </a:extLst>
                      </p:cNvPr>
                      <p:cNvPicPr/>
                      <p:nvPr/>
                    </p:nvPicPr>
                    <p:blipFill>
                      <a:blip r:embed="rId5"/>
                      <a:stretch>
                        <a:fillRect/>
                      </a:stretch>
                    </p:blipFill>
                    <p:spPr>
                      <a:xfrm>
                        <a:off x="7020840" y="5037727"/>
                        <a:ext cx="2123160" cy="1636664"/>
                      </a:xfrm>
                      <a:prstGeom prst="rect">
                        <a:avLst/>
                      </a:prstGeom>
                    </p:spPr>
                  </p:pic>
                </p:oleObj>
              </mc:Fallback>
            </mc:AlternateContent>
          </a:graphicData>
        </a:graphic>
      </p:graphicFrame>
    </p:spTree>
    <p:extLst>
      <p:ext uri="{BB962C8B-B14F-4D97-AF65-F5344CB8AC3E}">
        <p14:creationId xmlns:p14="http://schemas.microsoft.com/office/powerpoint/2010/main" val="12820183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40F705-787C-4DCC-A2EB-AF399C45A63C}"/>
              </a:ext>
            </a:extLst>
          </p:cNvPr>
          <p:cNvSpPr txBox="1"/>
          <p:nvPr/>
        </p:nvSpPr>
        <p:spPr>
          <a:xfrm>
            <a:off x="564204" y="226707"/>
            <a:ext cx="7889132" cy="1384995"/>
          </a:xfrm>
          <a:prstGeom prst="rect">
            <a:avLst/>
          </a:prstGeom>
          <a:noFill/>
        </p:spPr>
        <p:txBody>
          <a:bodyPr wrap="square" rtlCol="0">
            <a:spAutoFit/>
          </a:bodyPr>
          <a:lstStyle/>
          <a:p>
            <a:pPr algn="ctr"/>
            <a:r>
              <a:rPr lang="en-US" sz="2800" b="1" dirty="0">
                <a:solidFill>
                  <a:schemeClr val="tx1">
                    <a:lumMod val="65000"/>
                    <a:lumOff val="35000"/>
                  </a:schemeClr>
                </a:solidFill>
              </a:rPr>
              <a:t>We need to think about their care as a marathon </a:t>
            </a:r>
          </a:p>
          <a:p>
            <a:pPr algn="ctr"/>
            <a:r>
              <a:rPr lang="en-US" sz="2800" b="1" dirty="0">
                <a:solidFill>
                  <a:schemeClr val="tx1">
                    <a:lumMod val="65000"/>
                    <a:lumOff val="35000"/>
                  </a:schemeClr>
                </a:solidFill>
              </a:rPr>
              <a:t>not a sprint race to help these children not only survive but THRIVE</a:t>
            </a:r>
            <a:endParaRPr lang="en-US" dirty="0">
              <a:solidFill>
                <a:schemeClr val="tx1">
                  <a:lumMod val="65000"/>
                  <a:lumOff val="35000"/>
                </a:schemeClr>
              </a:solidFill>
            </a:endParaRPr>
          </a:p>
        </p:txBody>
      </p:sp>
      <p:pic>
        <p:nvPicPr>
          <p:cNvPr id="3" name="Picture 2">
            <a:extLst>
              <a:ext uri="{FF2B5EF4-FFF2-40B4-BE49-F238E27FC236}">
                <a16:creationId xmlns:a16="http://schemas.microsoft.com/office/drawing/2014/main" id="{78676E47-C5B3-4A28-9829-E44A09B7E7E4}"/>
              </a:ext>
            </a:extLst>
          </p:cNvPr>
          <p:cNvPicPr>
            <a:picLocks noChangeAspect="1"/>
          </p:cNvPicPr>
          <p:nvPr/>
        </p:nvPicPr>
        <p:blipFill rotWithShape="1">
          <a:blip r:embed="rId2">
            <a:extLst>
              <a:ext uri="{28A0092B-C50C-407E-A947-70E740481C1C}">
                <a14:useLocalDpi xmlns:a14="http://schemas.microsoft.com/office/drawing/2010/main" val="0"/>
              </a:ext>
            </a:extLst>
          </a:blip>
          <a:srcRect t="11253"/>
          <a:stretch/>
        </p:blipFill>
        <p:spPr>
          <a:xfrm>
            <a:off x="2510224" y="1895062"/>
            <a:ext cx="4055818" cy="3599405"/>
          </a:xfrm>
          <a:prstGeom prst="rect">
            <a:avLst/>
          </a:prstGeom>
        </p:spPr>
      </p:pic>
      <p:sp>
        <p:nvSpPr>
          <p:cNvPr id="4" name="TextBox 3">
            <a:extLst>
              <a:ext uri="{FF2B5EF4-FFF2-40B4-BE49-F238E27FC236}">
                <a16:creationId xmlns:a16="http://schemas.microsoft.com/office/drawing/2014/main" id="{D5C79781-EF77-42B9-A9DB-CB7425D09A40}"/>
              </a:ext>
            </a:extLst>
          </p:cNvPr>
          <p:cNvSpPr txBox="1"/>
          <p:nvPr/>
        </p:nvSpPr>
        <p:spPr>
          <a:xfrm>
            <a:off x="259644" y="5802489"/>
            <a:ext cx="8658578" cy="984885"/>
          </a:xfrm>
          <a:prstGeom prst="rect">
            <a:avLst/>
          </a:prstGeom>
          <a:noFill/>
        </p:spPr>
        <p:txBody>
          <a:bodyPr wrap="square" rtlCol="0">
            <a:spAutoFit/>
          </a:bodyPr>
          <a:lstStyle/>
          <a:p>
            <a:pPr algn="ctr"/>
            <a:r>
              <a:rPr lang="en-US" dirty="0"/>
              <a:t>	</a:t>
            </a:r>
            <a:r>
              <a:rPr lang="en-US" sz="2000" dirty="0">
                <a:solidFill>
                  <a:schemeClr val="tx1">
                    <a:lumMod val="65000"/>
                    <a:lumOff val="35000"/>
                  </a:schemeClr>
                </a:solidFill>
              </a:rPr>
              <a:t>We MUST meet these children/families where they are </a:t>
            </a:r>
          </a:p>
          <a:p>
            <a:pPr algn="ctr"/>
            <a:r>
              <a:rPr lang="en-US" sz="2000" dirty="0">
                <a:solidFill>
                  <a:schemeClr val="tx1">
                    <a:lumMod val="65000"/>
                    <a:lumOff val="35000"/>
                  </a:schemeClr>
                </a:solidFill>
              </a:rPr>
              <a:t>and support them while working on where they need to be </a:t>
            </a:r>
          </a:p>
          <a:p>
            <a:r>
              <a:rPr lang="en-US" dirty="0"/>
              <a:t>	</a:t>
            </a:r>
          </a:p>
        </p:txBody>
      </p:sp>
    </p:spTree>
    <p:extLst>
      <p:ext uri="{BB962C8B-B14F-4D97-AF65-F5344CB8AC3E}">
        <p14:creationId xmlns:p14="http://schemas.microsoft.com/office/powerpoint/2010/main" val="26493565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JCPS sues Purdue Pharma management group McKinsey over opioid epidemic's impact on kids">
            <a:extLst>
              <a:ext uri="{FF2B5EF4-FFF2-40B4-BE49-F238E27FC236}">
                <a16:creationId xmlns:a16="http://schemas.microsoft.com/office/drawing/2014/main" id="{133EFA66-9DD5-4177-AEF6-29FC9B92F9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660" b="16302"/>
          <a:stretch/>
        </p:blipFill>
        <p:spPr bwMode="auto">
          <a:xfrm>
            <a:off x="20" y="11"/>
            <a:ext cx="9143980" cy="200658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B75A5C9-1E85-4DF8-B2C5-D427C1B374B1}"/>
              </a:ext>
            </a:extLst>
          </p:cNvPr>
          <p:cNvSpPr txBox="1"/>
          <p:nvPr/>
        </p:nvSpPr>
        <p:spPr>
          <a:xfrm>
            <a:off x="158496" y="2006600"/>
            <a:ext cx="8883904" cy="4650232"/>
          </a:xfrm>
          <a:prstGeom prst="rect">
            <a:avLst/>
          </a:prstGeom>
        </p:spPr>
        <p:txBody>
          <a:bodyPr vert="horz" lIns="91440" tIns="45720" rIns="91440" bIns="45720" rtlCol="0" anchor="ctr">
            <a:normAutofit lnSpcReduction="10000"/>
          </a:bodyPr>
          <a:lstStyle/>
          <a:p>
            <a:pPr indent="-228600" defTabSz="914400">
              <a:lnSpc>
                <a:spcPct val="90000"/>
              </a:lnSpc>
              <a:spcAft>
                <a:spcPts val="600"/>
              </a:spcAft>
              <a:buFont typeface="Arial" panose="020B0604020202020204" pitchFamily="34" charset="0"/>
              <a:buChar char="•"/>
            </a:pPr>
            <a:endParaRPr lang="en-US" sz="1600" b="0" i="0" dirty="0">
              <a:effectLst/>
            </a:endParaRPr>
          </a:p>
          <a:p>
            <a:pPr algn="l"/>
            <a:r>
              <a:rPr lang="en-US" sz="1600" b="0" i="0" dirty="0">
                <a:solidFill>
                  <a:schemeClr val="tx1">
                    <a:lumMod val="65000"/>
                    <a:lumOff val="35000"/>
                  </a:schemeClr>
                </a:solidFill>
                <a:effectLst/>
                <a:latin typeface="Georgia Pro" panose="02040502050405020303" pitchFamily="18" charset="0"/>
              </a:rPr>
              <a:t>“The Jefferson County Board of Education is suing McKinsey and Company on behalf of Kentucky's 171 school districts in a suit filed in federal court Wednesday that seeks class-action status.   West Virginia also filed a similar suit the same day.</a:t>
            </a:r>
          </a:p>
          <a:p>
            <a:pPr defTabSz="914400">
              <a:lnSpc>
                <a:spcPct val="90000"/>
              </a:lnSpc>
              <a:spcAft>
                <a:spcPts val="600"/>
              </a:spcAft>
            </a:pPr>
            <a:endParaRPr lang="en-US" sz="1600" dirty="0">
              <a:solidFill>
                <a:schemeClr val="tx1">
                  <a:lumMod val="65000"/>
                  <a:lumOff val="35000"/>
                </a:schemeClr>
              </a:solidFill>
            </a:endParaRPr>
          </a:p>
          <a:p>
            <a:pPr defTabSz="914400">
              <a:lnSpc>
                <a:spcPct val="90000"/>
              </a:lnSpc>
              <a:spcAft>
                <a:spcPts val="600"/>
              </a:spcAft>
            </a:pPr>
            <a:r>
              <a:rPr lang="en-US" sz="18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Opioid addiction caused a spike of kids with learning disabilities attributable to in utero opioid exposure, the suit contends, leading to an uptick in Kentucky students needing special education services and supports — costing districts estimated billions across the country</a:t>
            </a:r>
          </a:p>
          <a:p>
            <a:pPr defTabSz="914400">
              <a:lnSpc>
                <a:spcPct val="90000"/>
              </a:lnSpc>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defTabSz="914400">
              <a:lnSpc>
                <a:spcPct val="90000"/>
              </a:lnSpc>
              <a:spcAft>
                <a:spcPts val="600"/>
              </a:spcAft>
            </a:pPr>
            <a:r>
              <a:rPr lang="en-US" sz="1600" b="0" i="0" u="none" strike="noStrike" dirty="0">
                <a:solidFill>
                  <a:srgbClr val="002060"/>
                </a:solidFill>
                <a:effectLst/>
                <a:hlinkClick r:id="rId3">
                  <a:extLst>
                    <a:ext uri="{A12FA001-AC4F-418D-AE19-62706E023703}">
                      <ahyp:hlinkClr xmlns:ahyp="http://schemas.microsoft.com/office/drawing/2018/hyperlinkcolor" val="tx"/>
                    </a:ext>
                  </a:extLst>
                </a:hlinkClick>
              </a:rPr>
              <a:t>https://www.courier-journal.com/.../</a:t>
            </a:r>
            <a:r>
              <a:rPr lang="en-US" sz="1600" b="0" i="0" u="none" strike="noStrike" dirty="0" err="1">
                <a:solidFill>
                  <a:srgbClr val="002060"/>
                </a:solidFill>
                <a:effectLst/>
                <a:hlinkClick r:id="rId3">
                  <a:extLst>
                    <a:ext uri="{A12FA001-AC4F-418D-AE19-62706E023703}">
                      <ahyp:hlinkClr xmlns:ahyp="http://schemas.microsoft.com/office/drawing/2018/hyperlinkcolor" val="tx"/>
                    </a:ext>
                  </a:extLst>
                </a:hlinkClick>
              </a:rPr>
              <a:t>jcps</a:t>
            </a:r>
            <a:r>
              <a:rPr lang="en-US" sz="1600" b="0" i="0" u="none" strike="noStrike" dirty="0">
                <a:solidFill>
                  <a:srgbClr val="002060"/>
                </a:solidFill>
                <a:effectLst/>
                <a:hlinkClick r:id="rId3">
                  <a:extLst>
                    <a:ext uri="{A12FA001-AC4F-418D-AE19-62706E023703}">
                      <ahyp:hlinkClr xmlns:ahyp="http://schemas.microsoft.com/office/drawing/2018/hyperlinkcolor" val="tx"/>
                    </a:ext>
                  </a:extLst>
                </a:hlinkClick>
              </a:rPr>
              <a:t>.../4959791001/</a:t>
            </a:r>
            <a:endParaRPr lang="en-US" sz="1600" b="0" i="0" u="none" strike="noStrike" dirty="0">
              <a:solidFill>
                <a:srgbClr val="002060"/>
              </a:solidFill>
              <a:effectLst/>
            </a:endParaRPr>
          </a:p>
          <a:p>
            <a:pPr algn="ctr" defTabSz="914400">
              <a:lnSpc>
                <a:spcPct val="90000"/>
              </a:lnSpc>
              <a:spcAft>
                <a:spcPts val="600"/>
              </a:spcAft>
            </a:pPr>
            <a:endParaRPr lang="en-US" sz="1600" b="1" dirty="0">
              <a:latin typeface="Segoe UI Historic" panose="020B0502040204020203" pitchFamily="34" charset="0"/>
            </a:endParaRPr>
          </a:p>
          <a:p>
            <a:pPr algn="ctr" defTabSz="914400">
              <a:lnSpc>
                <a:spcPct val="90000"/>
              </a:lnSpc>
              <a:spcAft>
                <a:spcPts val="600"/>
              </a:spcAft>
            </a:pPr>
            <a:r>
              <a:rPr lang="en-US" sz="1600" dirty="0">
                <a:solidFill>
                  <a:srgbClr val="002060"/>
                </a:solidFill>
                <a:latin typeface="+mj-lt"/>
              </a:rPr>
              <a:t>https://www.wvgazettemail.com/news/education/wv-public-schools-seek-to-recover-costs-created-by-opioid-crisis/article_92f298aa-4dca-56b2-b397-b6a502e6e7f0.html?fbclid=IwAR1QzSQ-Es1A0_fSLkZVZcibAdqgHL3onZkrhvDu4CYSQ3aylBZt7CKjGMw#utm_campaign=blox&amp;utm_source=facebook&amp;utm_medium=social</a:t>
            </a:r>
          </a:p>
          <a:p>
            <a:pPr algn="ctr" defTabSz="914400">
              <a:lnSpc>
                <a:spcPct val="90000"/>
              </a:lnSpc>
              <a:spcAft>
                <a:spcPts val="600"/>
              </a:spcAft>
            </a:pPr>
            <a:endParaRPr lang="en-US" sz="1600" b="1" dirty="0"/>
          </a:p>
          <a:p>
            <a:pPr algn="ctr" defTabSz="914400">
              <a:lnSpc>
                <a:spcPct val="90000"/>
              </a:lnSpc>
              <a:spcAft>
                <a:spcPts val="600"/>
              </a:spcAft>
            </a:pPr>
            <a:r>
              <a:rPr lang="en-US" sz="1600" b="1" dirty="0">
                <a:solidFill>
                  <a:schemeClr val="tx1">
                    <a:lumMod val="65000"/>
                    <a:lumOff val="35000"/>
                  </a:schemeClr>
                </a:solidFill>
              </a:rPr>
              <a:t>Both </a:t>
            </a:r>
            <a:r>
              <a:rPr lang="en-US" sz="1600" b="1" dirty="0">
                <a:solidFill>
                  <a:schemeClr val="tx1">
                    <a:lumMod val="65000"/>
                    <a:lumOff val="35000"/>
                  </a:schemeClr>
                </a:solidFill>
                <a:latin typeface="Segoe UI Historic" panose="020B0502040204020203" pitchFamily="34" charset="0"/>
              </a:rPr>
              <a:t>Articles from May 5, 2021</a:t>
            </a:r>
          </a:p>
          <a:p>
            <a:pPr algn="ctr" defTabSz="914400">
              <a:lnSpc>
                <a:spcPct val="90000"/>
              </a:lnSpc>
              <a:spcAft>
                <a:spcPts val="600"/>
              </a:spcAft>
            </a:pPr>
            <a:endParaRPr lang="en-US" sz="1600" b="1" dirty="0"/>
          </a:p>
        </p:txBody>
      </p:sp>
    </p:spTree>
    <p:extLst>
      <p:ext uri="{BB962C8B-B14F-4D97-AF65-F5344CB8AC3E}">
        <p14:creationId xmlns:p14="http://schemas.microsoft.com/office/powerpoint/2010/main" val="1482896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004998DD-4D38-4CAD-BCF8-D6366312E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2027" y="2757198"/>
            <a:ext cx="3499946" cy="23254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7603C1-283B-4A88-9A88-05D25C91A8BF}"/>
              </a:ext>
            </a:extLst>
          </p:cNvPr>
          <p:cNvSpPr txBox="1"/>
          <p:nvPr/>
        </p:nvSpPr>
        <p:spPr>
          <a:xfrm>
            <a:off x="810228" y="360009"/>
            <a:ext cx="7523544" cy="2739211"/>
          </a:xfrm>
          <a:prstGeom prst="rect">
            <a:avLst/>
          </a:prstGeom>
          <a:noFill/>
        </p:spPr>
        <p:txBody>
          <a:bodyPr wrap="square" rtlCol="0">
            <a:spAutoFit/>
          </a:bodyPr>
          <a:lstStyle/>
          <a:p>
            <a:pPr algn="ctr"/>
            <a:r>
              <a:rPr lang="en-US" sz="2800" b="1" dirty="0"/>
              <a:t>PREVENTION </a:t>
            </a:r>
          </a:p>
          <a:p>
            <a:pPr algn="ctr"/>
            <a:r>
              <a:rPr lang="en-US" dirty="0"/>
              <a:t>How Iceland Got Teens to Say No to Drugs</a:t>
            </a:r>
          </a:p>
          <a:p>
            <a:pPr algn="ctr"/>
            <a:r>
              <a:rPr lang="en-US" dirty="0"/>
              <a:t>Article in The Atlantic by Emma Young on January 19, 2017</a:t>
            </a:r>
          </a:p>
          <a:p>
            <a:pPr algn="ctr"/>
            <a:endParaRPr lang="en-US" dirty="0"/>
          </a:p>
          <a:p>
            <a:r>
              <a:rPr lang="en-US" dirty="0"/>
              <a:t>Dr </a:t>
            </a:r>
            <a:r>
              <a:rPr lang="en-US" dirty="0" err="1"/>
              <a:t>Álfgeir</a:t>
            </a:r>
            <a:r>
              <a:rPr lang="en-US" dirty="0"/>
              <a:t> </a:t>
            </a:r>
            <a:r>
              <a:rPr lang="en-US" dirty="0" err="1"/>
              <a:t>Kristjánsson</a:t>
            </a:r>
            <a:r>
              <a:rPr lang="en-US" dirty="0"/>
              <a:t> is currently working at West Virginia University and they have a collaborative 5-year grant through the CDC to implement similar program in Fayette and Wyoming Counties</a:t>
            </a:r>
          </a:p>
          <a:p>
            <a:endParaRPr lang="en-US" dirty="0"/>
          </a:p>
          <a:p>
            <a:endParaRPr lang="en-US" dirty="0"/>
          </a:p>
        </p:txBody>
      </p:sp>
      <p:sp>
        <p:nvSpPr>
          <p:cNvPr id="3" name="TextBox 2">
            <a:extLst>
              <a:ext uri="{FF2B5EF4-FFF2-40B4-BE49-F238E27FC236}">
                <a16:creationId xmlns:a16="http://schemas.microsoft.com/office/drawing/2014/main" id="{BE43C7DC-1866-4AC3-B43C-E96225AD380C}"/>
              </a:ext>
            </a:extLst>
          </p:cNvPr>
          <p:cNvSpPr txBox="1"/>
          <p:nvPr/>
        </p:nvSpPr>
        <p:spPr>
          <a:xfrm flipH="1">
            <a:off x="1068228" y="5297662"/>
            <a:ext cx="7407796" cy="1200329"/>
          </a:xfrm>
          <a:prstGeom prst="rect">
            <a:avLst/>
          </a:prstGeom>
          <a:noFill/>
        </p:spPr>
        <p:txBody>
          <a:bodyPr wrap="square" rtlCol="0">
            <a:spAutoFit/>
          </a:bodyPr>
          <a:lstStyle/>
          <a:p>
            <a:r>
              <a:rPr lang="en-US" dirty="0"/>
              <a:t>“A national program along the lines of Youth in Iceland is unlikely to be introduced in the US, however. One major obstacle is that while in Iceland there is long-term commitment to the national project, community health programs in the U.S. are usually funded by short-term grants.”</a:t>
            </a:r>
          </a:p>
        </p:txBody>
      </p:sp>
    </p:spTree>
    <p:extLst>
      <p:ext uri="{BB962C8B-B14F-4D97-AF65-F5344CB8AC3E}">
        <p14:creationId xmlns:p14="http://schemas.microsoft.com/office/powerpoint/2010/main" val="18689337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CCA1F8-23AE-4EC4-8736-20796991C0BD}"/>
              </a:ext>
            </a:extLst>
          </p:cNvPr>
          <p:cNvSpPr txBox="1"/>
          <p:nvPr/>
        </p:nvSpPr>
        <p:spPr>
          <a:xfrm>
            <a:off x="390144" y="2412194"/>
            <a:ext cx="8363712" cy="2862322"/>
          </a:xfrm>
          <a:prstGeom prst="rect">
            <a:avLst/>
          </a:prstGeom>
          <a:noFill/>
        </p:spPr>
        <p:txBody>
          <a:bodyPr wrap="square">
            <a:spAutoFit/>
          </a:bodyPr>
          <a:lstStyle/>
          <a:p>
            <a:pPr algn="l"/>
            <a:r>
              <a:rPr lang="en-US" b="1" dirty="0">
                <a:solidFill>
                  <a:schemeClr val="tx1">
                    <a:lumMod val="65000"/>
                    <a:lumOff val="35000"/>
                  </a:schemeClr>
                </a:solidFill>
                <a:latin typeface="+mj-lt"/>
              </a:rPr>
              <a:t>Study looked at: </a:t>
            </a:r>
            <a:r>
              <a:rPr lang="en-US" b="0" i="0" dirty="0">
                <a:solidFill>
                  <a:schemeClr val="tx1">
                    <a:lumMod val="65000"/>
                    <a:lumOff val="35000"/>
                  </a:schemeClr>
                </a:solidFill>
                <a:effectLst/>
                <a:latin typeface="+mj-lt"/>
              </a:rPr>
              <a:t> What is the risk of mortality in opioid-exposed infants, and is mortality associated with neonatal opioid withdrawal syndrome?</a:t>
            </a:r>
          </a:p>
          <a:p>
            <a:pPr algn="l"/>
            <a:endParaRPr lang="en-US" dirty="0">
              <a:solidFill>
                <a:schemeClr val="tx1">
                  <a:lumMod val="65000"/>
                  <a:lumOff val="35000"/>
                </a:schemeClr>
              </a:solidFill>
              <a:latin typeface="+mj-lt"/>
            </a:endParaRPr>
          </a:p>
          <a:p>
            <a:pPr algn="l"/>
            <a:r>
              <a:rPr lang="en-US" b="0" i="0" dirty="0">
                <a:solidFill>
                  <a:schemeClr val="tx1">
                    <a:lumMod val="65000"/>
                    <a:lumOff val="35000"/>
                  </a:schemeClr>
                </a:solidFill>
                <a:effectLst/>
                <a:latin typeface="+mj-lt"/>
              </a:rPr>
              <a:t>"the mortality odds in opioid-exposed infant who didn’t have a neonatal opioid withdrawal syndrome diagnosis was </a:t>
            </a:r>
            <a:r>
              <a:rPr lang="en-US" b="1" i="0" u="sng" dirty="0">
                <a:solidFill>
                  <a:schemeClr val="tx1">
                    <a:lumMod val="65000"/>
                    <a:lumOff val="35000"/>
                  </a:schemeClr>
                </a:solidFill>
                <a:effectLst/>
                <a:latin typeface="+mj-lt"/>
              </a:rPr>
              <a:t>72%</a:t>
            </a:r>
            <a:r>
              <a:rPr lang="en-US" b="0" i="0" dirty="0">
                <a:solidFill>
                  <a:schemeClr val="tx1">
                    <a:lumMod val="65000"/>
                    <a:lumOff val="35000"/>
                  </a:schemeClr>
                </a:solidFill>
                <a:effectLst/>
                <a:latin typeface="+mj-lt"/>
              </a:rPr>
              <a:t>  greater than the reference population"</a:t>
            </a:r>
          </a:p>
          <a:p>
            <a:pPr algn="l"/>
            <a:endParaRPr lang="en-US" b="0" i="0" dirty="0">
              <a:solidFill>
                <a:schemeClr val="tx1">
                  <a:lumMod val="65000"/>
                  <a:lumOff val="35000"/>
                </a:schemeClr>
              </a:solidFill>
              <a:effectLst/>
              <a:latin typeface="+mj-lt"/>
            </a:endParaRPr>
          </a:p>
          <a:p>
            <a:pPr algn="l"/>
            <a:r>
              <a:rPr lang="en-US" dirty="0">
                <a:solidFill>
                  <a:schemeClr val="tx1">
                    <a:lumMod val="65000"/>
                    <a:lumOff val="35000"/>
                  </a:schemeClr>
                </a:solidFill>
                <a:latin typeface="+mj-lt"/>
              </a:rPr>
              <a:t>The study concluded </a:t>
            </a:r>
            <a:r>
              <a:rPr lang="en-US" b="0" i="0" dirty="0">
                <a:solidFill>
                  <a:schemeClr val="tx1">
                    <a:lumMod val="65000"/>
                    <a:lumOff val="35000"/>
                  </a:schemeClr>
                </a:solidFill>
                <a:effectLst/>
                <a:latin typeface="+mj-lt"/>
              </a:rPr>
              <a:t>Interventions to support opioid-exposed maternal-infant dyads are warranted, regardless of the perceived severity of neonatal opioid withdrawal. </a:t>
            </a:r>
          </a:p>
          <a:p>
            <a:pPr algn="l"/>
            <a:endParaRPr lang="en-US" dirty="0">
              <a:solidFill>
                <a:schemeClr val="tx1">
                  <a:lumMod val="65000"/>
                  <a:lumOff val="35000"/>
                </a:schemeClr>
              </a:solidFill>
              <a:latin typeface="+mj-lt"/>
            </a:endParaRPr>
          </a:p>
          <a:p>
            <a:pPr algn="l"/>
            <a:r>
              <a:rPr lang="en-US" b="0" i="0" dirty="0">
                <a:solidFill>
                  <a:schemeClr val="tx1">
                    <a:lumMod val="65000"/>
                    <a:lumOff val="35000"/>
                  </a:schemeClr>
                </a:solidFill>
                <a:effectLst/>
                <a:latin typeface="+mj-lt"/>
              </a:rPr>
              <a:t>We MUST do better!!!! These children deserve a fighting chance too!</a:t>
            </a:r>
          </a:p>
        </p:txBody>
      </p:sp>
      <p:sp>
        <p:nvSpPr>
          <p:cNvPr id="5" name="TextBox 4">
            <a:extLst>
              <a:ext uri="{FF2B5EF4-FFF2-40B4-BE49-F238E27FC236}">
                <a16:creationId xmlns:a16="http://schemas.microsoft.com/office/drawing/2014/main" id="{6D32E0DF-72D2-4204-8483-81B82E4B8364}"/>
              </a:ext>
            </a:extLst>
          </p:cNvPr>
          <p:cNvSpPr txBox="1"/>
          <p:nvPr/>
        </p:nvSpPr>
        <p:spPr>
          <a:xfrm>
            <a:off x="353568" y="475488"/>
            <a:ext cx="8534400" cy="1569660"/>
          </a:xfrm>
          <a:prstGeom prst="rect">
            <a:avLst/>
          </a:prstGeom>
          <a:noFill/>
        </p:spPr>
        <p:txBody>
          <a:bodyPr wrap="square" rtlCol="0">
            <a:spAutoFit/>
          </a:bodyPr>
          <a:lstStyle/>
          <a:p>
            <a:pPr algn="ctr"/>
            <a:r>
              <a:rPr lang="en-US" sz="2400" b="1" i="0" dirty="0">
                <a:solidFill>
                  <a:schemeClr val="tx1">
                    <a:lumMod val="65000"/>
                    <a:lumOff val="35000"/>
                  </a:schemeClr>
                </a:solidFill>
                <a:effectLst/>
              </a:rPr>
              <a:t>Infant Mortality Associated With Prenatal Opioid Exposure</a:t>
            </a:r>
          </a:p>
          <a:p>
            <a:pPr algn="ctr"/>
            <a:r>
              <a:rPr lang="en-US" b="0" i="0" u="none" strike="noStrike" dirty="0" err="1">
                <a:solidFill>
                  <a:srgbClr val="444444"/>
                </a:solidFill>
                <a:effectLst/>
                <a:latin typeface="Guardian TextSans Web"/>
                <a:hlinkClick r:id="rId2"/>
              </a:rPr>
              <a:t>JoAnna</a:t>
            </a:r>
            <a:r>
              <a:rPr lang="en-US" b="0" i="0" u="none" strike="noStrike" dirty="0">
                <a:solidFill>
                  <a:srgbClr val="444444"/>
                </a:solidFill>
                <a:effectLst/>
                <a:latin typeface="Guardian TextSans Web"/>
                <a:hlinkClick r:id="rId2"/>
              </a:rPr>
              <a:t> K. </a:t>
            </a:r>
            <a:r>
              <a:rPr lang="en-US" b="0" i="0" u="none" strike="noStrike" dirty="0" err="1">
                <a:solidFill>
                  <a:srgbClr val="444444"/>
                </a:solidFill>
                <a:effectLst/>
                <a:latin typeface="Guardian TextSans Web"/>
                <a:hlinkClick r:id="rId2"/>
              </a:rPr>
              <a:t>Leyenaar</a:t>
            </a:r>
            <a:r>
              <a:rPr lang="en-US" b="0" i="0" u="none" strike="noStrike" dirty="0">
                <a:solidFill>
                  <a:srgbClr val="444444"/>
                </a:solidFill>
                <a:effectLst/>
                <a:latin typeface="Guardian TextSans Web"/>
                <a:hlinkClick r:id="rId2"/>
              </a:rPr>
              <a:t>, MD, PhD, MPH</a:t>
            </a:r>
            <a:r>
              <a:rPr lang="en-US" b="0" i="0" u="none" strike="noStrike" baseline="30000" dirty="0">
                <a:solidFill>
                  <a:srgbClr val="444444"/>
                </a:solidFill>
                <a:effectLst/>
                <a:latin typeface="Guardian TextSans Web"/>
                <a:hlinkClick r:id="rId2"/>
              </a:rPr>
              <a:t>1,2</a:t>
            </a:r>
            <a:r>
              <a:rPr lang="en-US" b="0" i="0" dirty="0">
                <a:solidFill>
                  <a:srgbClr val="333333"/>
                </a:solidFill>
                <a:effectLst/>
                <a:latin typeface="Guardian TextSans Web"/>
              </a:rPr>
              <a:t>; </a:t>
            </a:r>
            <a:r>
              <a:rPr lang="en-US" b="0" i="0" u="none" strike="noStrike" dirty="0">
                <a:solidFill>
                  <a:srgbClr val="444444"/>
                </a:solidFill>
                <a:effectLst/>
                <a:latin typeface="Guardian TextSans Web"/>
                <a:hlinkClick r:id="rId3"/>
              </a:rPr>
              <a:t>Andrew P. Schaefer, PhD</a:t>
            </a:r>
            <a:r>
              <a:rPr lang="en-US" b="0" i="0" u="none" strike="noStrike" baseline="30000" dirty="0">
                <a:solidFill>
                  <a:srgbClr val="444444"/>
                </a:solidFill>
                <a:effectLst/>
                <a:latin typeface="Guardian TextSans Web"/>
                <a:hlinkClick r:id="rId3"/>
              </a:rPr>
              <a:t>2</a:t>
            </a:r>
            <a:r>
              <a:rPr lang="en-US" b="0" i="0" dirty="0">
                <a:solidFill>
                  <a:srgbClr val="333333"/>
                </a:solidFill>
                <a:effectLst/>
                <a:latin typeface="Guardian TextSans Web"/>
              </a:rPr>
              <a:t>; </a:t>
            </a:r>
            <a:r>
              <a:rPr lang="en-US" b="0" i="0" u="none" strike="noStrike" dirty="0" err="1">
                <a:solidFill>
                  <a:srgbClr val="444444"/>
                </a:solidFill>
                <a:effectLst/>
                <a:latin typeface="Guardian TextSans Web"/>
                <a:hlinkClick r:id="rId4"/>
              </a:rPr>
              <a:t>JaredR</a:t>
            </a:r>
            <a:r>
              <a:rPr lang="en-US" b="0" i="0" u="none" strike="noStrike" dirty="0">
                <a:solidFill>
                  <a:srgbClr val="444444"/>
                </a:solidFill>
                <a:effectLst/>
                <a:latin typeface="Guardian TextSans Web"/>
                <a:hlinkClick r:id="rId4"/>
              </a:rPr>
              <a:t>. Wasserman, MS</a:t>
            </a:r>
            <a:r>
              <a:rPr lang="en-US" b="0" i="0" u="none" strike="noStrike" baseline="30000" dirty="0">
                <a:solidFill>
                  <a:srgbClr val="444444"/>
                </a:solidFill>
                <a:effectLst/>
                <a:latin typeface="Guardian TextSans Web"/>
                <a:hlinkClick r:id="rId4"/>
              </a:rPr>
              <a:t>2</a:t>
            </a:r>
            <a:r>
              <a:rPr lang="en-US" b="0" i="0" dirty="0">
                <a:solidFill>
                  <a:srgbClr val="333333"/>
                </a:solidFill>
                <a:effectLst/>
                <a:latin typeface="Guardian TextSans Web"/>
              </a:rPr>
              <a:t>; </a:t>
            </a:r>
            <a:r>
              <a:rPr lang="en-US" b="0" i="0" u="sng" dirty="0">
                <a:solidFill>
                  <a:schemeClr val="tx1">
                    <a:lumMod val="65000"/>
                    <a:lumOff val="35000"/>
                  </a:schemeClr>
                </a:solidFill>
                <a:effectLst/>
                <a:latin typeface="Guardian TextSans Web"/>
              </a:rPr>
              <a:t>et al</a:t>
            </a:r>
          </a:p>
          <a:p>
            <a:pPr algn="ctr"/>
            <a:r>
              <a:rPr lang="en-US" b="0" i="1" dirty="0">
                <a:solidFill>
                  <a:schemeClr val="tx1">
                    <a:lumMod val="65000"/>
                    <a:lumOff val="35000"/>
                  </a:schemeClr>
                </a:solidFill>
                <a:effectLst/>
                <a:latin typeface="Guardian TextSans Web"/>
              </a:rPr>
              <a:t>JAMA </a:t>
            </a:r>
            <a:r>
              <a:rPr lang="en-US" b="0" i="1" dirty="0" err="1">
                <a:solidFill>
                  <a:schemeClr val="tx1">
                    <a:lumMod val="65000"/>
                    <a:lumOff val="35000"/>
                  </a:schemeClr>
                </a:solidFill>
                <a:effectLst/>
                <a:latin typeface="Guardian TextSans Web"/>
              </a:rPr>
              <a:t>Pediatr</a:t>
            </a:r>
            <a:r>
              <a:rPr lang="en-US" b="0" i="1" dirty="0">
                <a:solidFill>
                  <a:schemeClr val="tx1">
                    <a:lumMod val="65000"/>
                    <a:lumOff val="35000"/>
                  </a:schemeClr>
                </a:solidFill>
                <a:effectLst/>
                <a:latin typeface="Guardian TextSans Web"/>
              </a:rPr>
              <a:t>. </a:t>
            </a:r>
            <a:r>
              <a:rPr lang="en-US" b="0" i="0" dirty="0">
                <a:solidFill>
                  <a:schemeClr val="tx1">
                    <a:lumMod val="65000"/>
                    <a:lumOff val="35000"/>
                  </a:schemeClr>
                </a:solidFill>
                <a:effectLst/>
                <a:latin typeface="Guardian TextSans Web"/>
              </a:rPr>
              <a:t>Published online April 12, 2021. </a:t>
            </a:r>
            <a:r>
              <a:rPr lang="en-US" b="0" i="0" dirty="0">
                <a:solidFill>
                  <a:schemeClr val="tx1">
                    <a:lumMod val="65000"/>
                    <a:lumOff val="35000"/>
                  </a:schemeClr>
                </a:solidFill>
                <a:effectLst/>
                <a:latin typeface="Segoe UI Historic" panose="020B0502040204020203" pitchFamily="34" charset="0"/>
              </a:rPr>
              <a:t>https://jamanetwork.com/journals/jamapediatrics/article-abstract/2778433</a:t>
            </a:r>
          </a:p>
        </p:txBody>
      </p:sp>
    </p:spTree>
    <p:extLst>
      <p:ext uri="{BB962C8B-B14F-4D97-AF65-F5344CB8AC3E}">
        <p14:creationId xmlns:p14="http://schemas.microsoft.com/office/powerpoint/2010/main" val="1560481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A1D99C-9E7D-4CCF-872E-B02567478FCC}"/>
              </a:ext>
            </a:extLst>
          </p:cNvPr>
          <p:cNvSpPr/>
          <p:nvPr/>
        </p:nvSpPr>
        <p:spPr>
          <a:xfrm>
            <a:off x="457200" y="629093"/>
            <a:ext cx="8362988" cy="6017032"/>
          </a:xfrm>
          <a:prstGeom prst="rect">
            <a:avLst/>
          </a:prstGeom>
        </p:spPr>
        <p:txBody>
          <a:bodyPr wrap="square">
            <a:spAutoFit/>
          </a:bodyPr>
          <a:lstStyle/>
          <a:p>
            <a:pPr algn="ctr"/>
            <a:r>
              <a:rPr lang="en-US" sz="2800" b="1" dirty="0">
                <a:solidFill>
                  <a:srgbClr val="C00000"/>
                </a:solidFill>
                <a:cs typeface="Times New Roman" panose="02020603050405020304" pitchFamily="18" charset="0"/>
              </a:rPr>
              <a:t>Disclaimer</a:t>
            </a:r>
          </a:p>
          <a:p>
            <a:pPr algn="ctr"/>
            <a:endParaRPr lang="en-US" sz="2100" b="1" dirty="0">
              <a:solidFill>
                <a:srgbClr val="C00000"/>
              </a:solidFill>
              <a:latin typeface="Times New Roman" panose="02020603050405020304" pitchFamily="18" charset="0"/>
              <a:cs typeface="Times New Roman" panose="02020603050405020304" pitchFamily="18" charset="0"/>
            </a:endParaRPr>
          </a:p>
          <a:p>
            <a:pPr algn="ctr"/>
            <a:r>
              <a:rPr lang="en-US" sz="2400" dirty="0">
                <a:solidFill>
                  <a:schemeClr val="tx1">
                    <a:lumMod val="65000"/>
                    <a:lumOff val="35000"/>
                  </a:schemeClr>
                </a:solidFill>
                <a:cs typeface="Times New Roman" panose="02020603050405020304" pitchFamily="18" charset="0"/>
              </a:rPr>
              <a:t>These are my professional opinions as a Physical Therapist: </a:t>
            </a:r>
          </a:p>
          <a:p>
            <a:pPr algn="ctr"/>
            <a:r>
              <a:rPr lang="en-US" sz="2400" dirty="0">
                <a:solidFill>
                  <a:schemeClr val="tx1">
                    <a:lumMod val="65000"/>
                    <a:lumOff val="35000"/>
                  </a:schemeClr>
                </a:solidFill>
                <a:cs typeface="Times New Roman" panose="02020603050405020304" pitchFamily="18" charset="0"/>
              </a:rPr>
              <a:t>I have come to these conclusions through research </a:t>
            </a:r>
          </a:p>
          <a:p>
            <a:pPr algn="ctr"/>
            <a:r>
              <a:rPr lang="en-US" sz="2400" dirty="0">
                <a:solidFill>
                  <a:schemeClr val="tx1">
                    <a:lumMod val="65000"/>
                    <a:lumOff val="35000"/>
                  </a:schemeClr>
                </a:solidFill>
                <a:cs typeface="Times New Roman" panose="02020603050405020304" pitchFamily="18" charset="0"/>
              </a:rPr>
              <a:t>and experience over the last 25 years but that doesn’t </a:t>
            </a:r>
          </a:p>
          <a:p>
            <a:pPr algn="ctr"/>
            <a:r>
              <a:rPr lang="en-US" sz="2400" dirty="0">
                <a:solidFill>
                  <a:schemeClr val="tx1">
                    <a:lumMod val="65000"/>
                    <a:lumOff val="35000"/>
                  </a:schemeClr>
                </a:solidFill>
                <a:cs typeface="Times New Roman" panose="02020603050405020304" pitchFamily="18" charset="0"/>
              </a:rPr>
              <a:t>necessarily mean they are the only solution!  </a:t>
            </a:r>
          </a:p>
          <a:p>
            <a:pPr algn="ctr"/>
            <a:endParaRPr lang="en-US" sz="2400" dirty="0">
              <a:solidFill>
                <a:schemeClr val="tx1">
                  <a:lumMod val="65000"/>
                  <a:lumOff val="35000"/>
                </a:schemeClr>
              </a:solidFill>
              <a:cs typeface="Times New Roman" panose="02020603050405020304" pitchFamily="18" charset="0"/>
            </a:endParaRPr>
          </a:p>
          <a:p>
            <a:pPr algn="ctr"/>
            <a:r>
              <a:rPr lang="en-US" sz="2400" dirty="0">
                <a:solidFill>
                  <a:schemeClr val="tx1">
                    <a:lumMod val="65000"/>
                    <a:lumOff val="35000"/>
                  </a:schemeClr>
                </a:solidFill>
                <a:cs typeface="Times New Roman" panose="02020603050405020304" pitchFamily="18" charset="0"/>
              </a:rPr>
              <a:t>Some topics I am speaking in generalities: </a:t>
            </a:r>
          </a:p>
          <a:p>
            <a:pPr algn="ctr"/>
            <a:r>
              <a:rPr lang="en-US" sz="2400" dirty="0">
                <a:solidFill>
                  <a:schemeClr val="tx1">
                    <a:lumMod val="65000"/>
                    <a:lumOff val="35000"/>
                  </a:schemeClr>
                </a:solidFill>
                <a:cs typeface="Times New Roman" panose="02020603050405020304" pitchFamily="18" charset="0"/>
              </a:rPr>
              <a:t>Remember ALL children are unique and ALL children have potential!</a:t>
            </a:r>
          </a:p>
          <a:p>
            <a:pPr algn="ctr"/>
            <a:endParaRPr lang="en-US" sz="2400" dirty="0">
              <a:solidFill>
                <a:schemeClr val="tx1">
                  <a:lumMod val="65000"/>
                  <a:lumOff val="35000"/>
                </a:schemeClr>
              </a:solidFill>
              <a:cs typeface="Times New Roman" panose="02020603050405020304" pitchFamily="18" charset="0"/>
            </a:endParaRPr>
          </a:p>
          <a:p>
            <a:pPr algn="ctr"/>
            <a:r>
              <a:rPr lang="en-US" sz="2400" dirty="0">
                <a:solidFill>
                  <a:schemeClr val="tx1">
                    <a:lumMod val="65000"/>
                    <a:lumOff val="35000"/>
                  </a:schemeClr>
                </a:solidFill>
                <a:cs typeface="Times New Roman" panose="02020603050405020304" pitchFamily="18" charset="0"/>
              </a:rPr>
              <a:t>Every family, their dynamics, and experiences can be different</a:t>
            </a:r>
          </a:p>
          <a:p>
            <a:pPr algn="ctr"/>
            <a:r>
              <a:rPr lang="en-US" sz="2400" dirty="0">
                <a:solidFill>
                  <a:schemeClr val="tx1">
                    <a:lumMod val="65000"/>
                    <a:lumOff val="35000"/>
                  </a:schemeClr>
                </a:solidFill>
                <a:cs typeface="Times New Roman" panose="02020603050405020304" pitchFamily="18" charset="0"/>
              </a:rPr>
              <a:t>Always consult a child’s pediatrician and/or B23 team before </a:t>
            </a:r>
          </a:p>
          <a:p>
            <a:pPr algn="ctr"/>
            <a:r>
              <a:rPr lang="en-US" sz="2400" dirty="0">
                <a:solidFill>
                  <a:schemeClr val="tx1">
                    <a:lumMod val="65000"/>
                    <a:lumOff val="35000"/>
                  </a:schemeClr>
                </a:solidFill>
                <a:cs typeface="Times New Roman" panose="02020603050405020304" pitchFamily="18" charset="0"/>
              </a:rPr>
              <a:t>changing/implementing anything new:</a:t>
            </a:r>
          </a:p>
          <a:p>
            <a:pPr algn="ctr"/>
            <a:r>
              <a:rPr lang="en-US" sz="2400" dirty="0">
                <a:solidFill>
                  <a:schemeClr val="tx1">
                    <a:lumMod val="65000"/>
                    <a:lumOff val="35000"/>
                  </a:schemeClr>
                </a:solidFill>
                <a:cs typeface="Times New Roman" panose="02020603050405020304" pitchFamily="18" charset="0"/>
              </a:rPr>
              <a:t>	If we don’t openly communicate then we won’t be able to figure out what works and/or what doesn’t work</a:t>
            </a:r>
          </a:p>
        </p:txBody>
      </p:sp>
      <p:graphicFrame>
        <p:nvGraphicFramePr>
          <p:cNvPr id="3" name="Object 2">
            <a:extLst>
              <a:ext uri="{FF2B5EF4-FFF2-40B4-BE49-F238E27FC236}">
                <a16:creationId xmlns:a16="http://schemas.microsoft.com/office/drawing/2014/main" id="{5593094E-7ABE-4E3B-B0F9-A8717A2757AC}"/>
              </a:ext>
            </a:extLst>
          </p:cNvPr>
          <p:cNvGraphicFramePr>
            <a:graphicFrameLocks noChangeAspect="1"/>
          </p:cNvGraphicFramePr>
          <p:nvPr>
            <p:extLst>
              <p:ext uri="{D42A27DB-BD31-4B8C-83A1-F6EECF244321}">
                <p14:modId xmlns:p14="http://schemas.microsoft.com/office/powerpoint/2010/main" val="3851982929"/>
              </p:ext>
            </p:extLst>
          </p:nvPr>
        </p:nvGraphicFramePr>
        <p:xfrm>
          <a:off x="323812" y="234177"/>
          <a:ext cx="1583047" cy="1256535"/>
        </p:xfrm>
        <a:graphic>
          <a:graphicData uri="http://schemas.openxmlformats.org/presentationml/2006/ole">
            <mc:AlternateContent xmlns:mc="http://schemas.openxmlformats.org/markup-compatibility/2006">
              <mc:Choice xmlns:v="urn:schemas-microsoft-com:vml" Requires="v">
                <p:oleObj spid="_x0000_s30721" name="Acrobat Document" r:id="rId4" imgW="4800600" imgH="3285991" progId="AcroExch.Document.DC">
                  <p:embed/>
                </p:oleObj>
              </mc:Choice>
              <mc:Fallback>
                <p:oleObj name="Acrobat Document" r:id="rId4" imgW="4800600" imgH="3285991" progId="AcroExch.Document.DC">
                  <p:embed/>
                  <p:pic>
                    <p:nvPicPr>
                      <p:cNvPr id="3" name="Object 2">
                        <a:extLst>
                          <a:ext uri="{FF2B5EF4-FFF2-40B4-BE49-F238E27FC236}">
                            <a16:creationId xmlns:a16="http://schemas.microsoft.com/office/drawing/2014/main" id="{5593094E-7ABE-4E3B-B0F9-A8717A2757AC}"/>
                          </a:ext>
                        </a:extLst>
                      </p:cNvPr>
                      <p:cNvPicPr/>
                      <p:nvPr/>
                    </p:nvPicPr>
                    <p:blipFill>
                      <a:blip r:embed="rId5"/>
                      <a:stretch>
                        <a:fillRect/>
                      </a:stretch>
                    </p:blipFill>
                    <p:spPr>
                      <a:xfrm>
                        <a:off x="323812" y="234177"/>
                        <a:ext cx="1583047" cy="1256535"/>
                      </a:xfrm>
                      <a:prstGeom prst="rect">
                        <a:avLst/>
                      </a:prstGeom>
                    </p:spPr>
                  </p:pic>
                </p:oleObj>
              </mc:Fallback>
            </mc:AlternateContent>
          </a:graphicData>
        </a:graphic>
      </p:graphicFrame>
    </p:spTree>
    <p:extLst>
      <p:ext uri="{BB962C8B-B14F-4D97-AF65-F5344CB8AC3E}">
        <p14:creationId xmlns:p14="http://schemas.microsoft.com/office/powerpoint/2010/main" val="24811841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5A2A0E-2C5A-46A5-8979-E8C937C62E68}"/>
              </a:ext>
            </a:extLst>
          </p:cNvPr>
          <p:cNvSpPr txBox="1"/>
          <p:nvPr/>
        </p:nvSpPr>
        <p:spPr>
          <a:xfrm>
            <a:off x="157677" y="5599111"/>
            <a:ext cx="6583365" cy="769441"/>
          </a:xfrm>
          <a:prstGeom prst="rect">
            <a:avLst/>
          </a:prstGeom>
          <a:noFill/>
        </p:spPr>
        <p:txBody>
          <a:bodyPr wrap="square" rtlCol="0">
            <a:spAutoFit/>
          </a:bodyPr>
          <a:lstStyle/>
          <a:p>
            <a:pPr algn="ctr"/>
            <a:r>
              <a:rPr lang="en-US" sz="2400" dirty="0"/>
              <a:t>        </a:t>
            </a:r>
            <a:r>
              <a:rPr lang="en-US" sz="2400" b="1" dirty="0">
                <a:solidFill>
                  <a:schemeClr val="tx1">
                    <a:lumMod val="65000"/>
                    <a:lumOff val="35000"/>
                  </a:schemeClr>
                </a:solidFill>
              </a:rPr>
              <a:t>Children’s books about NAS and Overdose</a:t>
            </a:r>
          </a:p>
          <a:p>
            <a:pPr algn="ctr"/>
            <a:r>
              <a:rPr lang="en-US" sz="2000" b="1" dirty="0">
                <a:solidFill>
                  <a:schemeClr val="tx1">
                    <a:lumMod val="65000"/>
                    <a:lumOff val="35000"/>
                  </a:schemeClr>
                </a:solidFill>
              </a:rPr>
              <a:t>               All available on Amazon</a:t>
            </a:r>
          </a:p>
        </p:txBody>
      </p:sp>
      <p:pic>
        <p:nvPicPr>
          <p:cNvPr id="6" name="Picture 5" descr="A picture containing icon&#10;&#10;Description automatically generated">
            <a:extLst>
              <a:ext uri="{FF2B5EF4-FFF2-40B4-BE49-F238E27FC236}">
                <a16:creationId xmlns:a16="http://schemas.microsoft.com/office/drawing/2014/main" id="{E5B205D5-3D63-4A64-8492-F82206646E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2339" y="255125"/>
            <a:ext cx="2147622" cy="3328102"/>
          </a:xfrm>
          <a:prstGeom prst="rect">
            <a:avLst/>
          </a:prstGeom>
        </p:spPr>
      </p:pic>
      <p:pic>
        <p:nvPicPr>
          <p:cNvPr id="1026" name="Picture 2">
            <a:extLst>
              <a:ext uri="{FF2B5EF4-FFF2-40B4-BE49-F238E27FC236}">
                <a16:creationId xmlns:a16="http://schemas.microsoft.com/office/drawing/2014/main" id="{F0D5C1A8-BB15-4507-A634-5C4C973CB9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5499" y="275689"/>
            <a:ext cx="2220958" cy="33281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4472859-7FF5-4C28-A340-5620AE7D72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05" y="1865775"/>
            <a:ext cx="3434904" cy="34349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ext&#10;&#10;Description automatically generated">
            <a:extLst>
              <a:ext uri="{FF2B5EF4-FFF2-40B4-BE49-F238E27FC236}">
                <a16:creationId xmlns:a16="http://schemas.microsoft.com/office/drawing/2014/main" id="{01F62578-1DD2-4F07-AB5D-717DE66B4C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5834" y="4775990"/>
            <a:ext cx="1531085" cy="1885713"/>
          </a:xfrm>
          <a:prstGeom prst="rect">
            <a:avLst/>
          </a:prstGeom>
        </p:spPr>
      </p:pic>
      <p:sp>
        <p:nvSpPr>
          <p:cNvPr id="11" name="TextBox 10">
            <a:extLst>
              <a:ext uri="{FF2B5EF4-FFF2-40B4-BE49-F238E27FC236}">
                <a16:creationId xmlns:a16="http://schemas.microsoft.com/office/drawing/2014/main" id="{1B016A77-8C02-4DF2-A297-66320096477E}"/>
              </a:ext>
            </a:extLst>
          </p:cNvPr>
          <p:cNvSpPr txBox="1"/>
          <p:nvPr/>
        </p:nvSpPr>
        <p:spPr>
          <a:xfrm>
            <a:off x="157677" y="489448"/>
            <a:ext cx="3829881" cy="1107996"/>
          </a:xfrm>
          <a:prstGeom prst="rect">
            <a:avLst/>
          </a:prstGeom>
          <a:noFill/>
        </p:spPr>
        <p:txBody>
          <a:bodyPr wrap="square" rtlCol="0">
            <a:spAutoFit/>
          </a:bodyPr>
          <a:lstStyle/>
          <a:p>
            <a:r>
              <a:rPr lang="en-US" b="1" dirty="0">
                <a:solidFill>
                  <a:schemeClr val="tx1">
                    <a:lumMod val="65000"/>
                    <a:lumOff val="35000"/>
                  </a:schemeClr>
                </a:solidFill>
              </a:rPr>
              <a:t>Sam the Superhero and His Super Life</a:t>
            </a:r>
          </a:p>
          <a:p>
            <a:r>
              <a:rPr lang="en-US" sz="1600" dirty="0">
                <a:solidFill>
                  <a:schemeClr val="tx1">
                    <a:lumMod val="65000"/>
                    <a:lumOff val="35000"/>
                  </a:schemeClr>
                </a:solidFill>
                <a:latin typeface="Amazon Ember"/>
              </a:rPr>
              <a:t>B</a:t>
            </a:r>
            <a:r>
              <a:rPr lang="en-US" sz="1600" b="0" i="0" dirty="0">
                <a:solidFill>
                  <a:schemeClr val="tx1">
                    <a:lumMod val="65000"/>
                    <a:lumOff val="35000"/>
                  </a:schemeClr>
                </a:solidFill>
                <a:effectLst/>
                <a:latin typeface="Amazon Ember"/>
              </a:rPr>
              <a:t>y </a:t>
            </a:r>
            <a:r>
              <a:rPr lang="en-US" sz="1600" b="0" i="0" strike="noStrike" dirty="0">
                <a:solidFill>
                  <a:schemeClr val="tx1">
                    <a:lumMod val="65000"/>
                    <a:lumOff val="35000"/>
                  </a:schemeClr>
                </a:solidFill>
                <a:effectLst/>
                <a:latin typeface="Amazon Ember"/>
                <a:hlinkClick r:id="rId7">
                  <a:extLst>
                    <a:ext uri="{A12FA001-AC4F-418D-AE19-62706E023703}">
                      <ahyp:hlinkClr xmlns:ahyp="http://schemas.microsoft.com/office/drawing/2018/hyperlinkcolor" val="tx"/>
                    </a:ext>
                  </a:extLst>
                </a:hlinkClick>
              </a:rPr>
              <a:t>Kathryn F. Pearson</a:t>
            </a:r>
            <a:r>
              <a:rPr lang="en-US" sz="1600" b="0" i="0" dirty="0">
                <a:solidFill>
                  <a:schemeClr val="tx1">
                    <a:lumMod val="65000"/>
                    <a:lumOff val="35000"/>
                  </a:schemeClr>
                </a:solidFill>
                <a:effectLst/>
                <a:latin typeface="Amazon Ember"/>
              </a:rPr>
              <a:t> </a:t>
            </a:r>
            <a:r>
              <a:rPr lang="en-US" sz="1600" dirty="0">
                <a:solidFill>
                  <a:schemeClr val="tx1">
                    <a:lumMod val="65000"/>
                    <a:lumOff val="35000"/>
                  </a:schemeClr>
                </a:solidFill>
                <a:latin typeface="Amazon Ember"/>
              </a:rPr>
              <a:t>&amp;</a:t>
            </a:r>
            <a:r>
              <a:rPr lang="en-US" sz="1600" b="0" i="0" dirty="0">
                <a:solidFill>
                  <a:schemeClr val="tx1">
                    <a:lumMod val="65000"/>
                    <a:lumOff val="35000"/>
                  </a:schemeClr>
                </a:solidFill>
                <a:effectLst/>
                <a:latin typeface="Amazon Ember"/>
              </a:rPr>
              <a:t> </a:t>
            </a:r>
            <a:r>
              <a:rPr lang="en-US" sz="1600" b="0" i="0" u="none" strike="noStrike" dirty="0">
                <a:solidFill>
                  <a:schemeClr val="tx1">
                    <a:lumMod val="65000"/>
                    <a:lumOff val="35000"/>
                  </a:schemeClr>
                </a:solidFill>
                <a:effectLst/>
                <a:latin typeface="Amazon Ember"/>
                <a:hlinkClick r:id="rId8">
                  <a:extLst>
                    <a:ext uri="{A12FA001-AC4F-418D-AE19-62706E023703}">
                      <ahyp:hlinkClr xmlns:ahyp="http://schemas.microsoft.com/office/drawing/2018/hyperlinkcolor" val="tx"/>
                    </a:ext>
                  </a:extLst>
                </a:hlinkClick>
              </a:rPr>
              <a:t>James T Pearson</a:t>
            </a:r>
            <a:r>
              <a:rPr lang="en-US" sz="1600" u="none" strike="noStrike" dirty="0">
                <a:solidFill>
                  <a:schemeClr val="tx1">
                    <a:lumMod val="65000"/>
                    <a:lumOff val="35000"/>
                  </a:schemeClr>
                </a:solidFill>
                <a:latin typeface="Amazon Ember"/>
              </a:rPr>
              <a:t> </a:t>
            </a:r>
          </a:p>
          <a:p>
            <a:r>
              <a:rPr lang="en-US" sz="1600" dirty="0">
                <a:solidFill>
                  <a:schemeClr val="tx1">
                    <a:lumMod val="65000"/>
                    <a:lumOff val="35000"/>
                  </a:schemeClr>
                </a:solidFill>
                <a:latin typeface="Amazon Ember"/>
              </a:rPr>
              <a:t>About a boy who was born with NAS and is being raised by his grandparents</a:t>
            </a:r>
            <a:endParaRPr lang="en-US" sz="1600" u="none" strike="noStrike" dirty="0">
              <a:solidFill>
                <a:schemeClr val="tx1">
                  <a:lumMod val="65000"/>
                  <a:lumOff val="35000"/>
                </a:schemeClr>
              </a:solidFill>
              <a:latin typeface="Amazon Ember"/>
            </a:endParaRPr>
          </a:p>
        </p:txBody>
      </p:sp>
      <p:sp>
        <p:nvSpPr>
          <p:cNvPr id="13" name="TextBox 12">
            <a:extLst>
              <a:ext uri="{FF2B5EF4-FFF2-40B4-BE49-F238E27FC236}">
                <a16:creationId xmlns:a16="http://schemas.microsoft.com/office/drawing/2014/main" id="{A4756316-6118-4D51-AB2A-DAE3D1ED000F}"/>
              </a:ext>
            </a:extLst>
          </p:cNvPr>
          <p:cNvSpPr txBox="1"/>
          <p:nvPr/>
        </p:nvSpPr>
        <p:spPr>
          <a:xfrm>
            <a:off x="3721395" y="3805809"/>
            <a:ext cx="5018566" cy="1107996"/>
          </a:xfrm>
          <a:prstGeom prst="rect">
            <a:avLst/>
          </a:prstGeom>
          <a:noFill/>
        </p:spPr>
        <p:txBody>
          <a:bodyPr wrap="square" rtlCol="0">
            <a:spAutoFit/>
          </a:bodyPr>
          <a:lstStyle/>
          <a:p>
            <a:r>
              <a:rPr lang="en-US" b="1" dirty="0">
                <a:solidFill>
                  <a:schemeClr val="tx1">
                    <a:lumMod val="65000"/>
                    <a:lumOff val="35000"/>
                  </a:schemeClr>
                </a:solidFill>
              </a:rPr>
              <a:t>Mama and Papa </a:t>
            </a:r>
            <a:r>
              <a:rPr lang="en-US" b="1" dirty="0" err="1">
                <a:solidFill>
                  <a:schemeClr val="tx1">
                    <a:lumMod val="65000"/>
                    <a:lumOff val="35000"/>
                  </a:schemeClr>
                </a:solidFill>
              </a:rPr>
              <a:t>Paca</a:t>
            </a:r>
            <a:r>
              <a:rPr lang="en-US" b="1" dirty="0">
                <a:solidFill>
                  <a:schemeClr val="tx1">
                    <a:lumMod val="65000"/>
                    <a:lumOff val="35000"/>
                  </a:schemeClr>
                </a:solidFill>
              </a:rPr>
              <a:t> Books</a:t>
            </a:r>
          </a:p>
          <a:p>
            <a:r>
              <a:rPr lang="en-US" sz="1600" dirty="0">
                <a:solidFill>
                  <a:schemeClr val="tx1">
                    <a:lumMod val="65000"/>
                    <a:lumOff val="35000"/>
                  </a:schemeClr>
                </a:solidFill>
              </a:rPr>
              <a:t>By </a:t>
            </a:r>
            <a:r>
              <a:rPr lang="en-US" sz="1600" u="sng" dirty="0">
                <a:solidFill>
                  <a:schemeClr val="tx1">
                    <a:lumMod val="65000"/>
                    <a:lumOff val="35000"/>
                  </a:schemeClr>
                </a:solidFill>
              </a:rPr>
              <a:t>Sarah Cloud </a:t>
            </a:r>
          </a:p>
          <a:p>
            <a:r>
              <a:rPr lang="en-US" sz="1600" dirty="0">
                <a:solidFill>
                  <a:schemeClr val="tx1">
                    <a:lumMod val="65000"/>
                    <a:lumOff val="35000"/>
                  </a:schemeClr>
                </a:solidFill>
              </a:rPr>
              <a:t>The first two in a series helping children </a:t>
            </a:r>
          </a:p>
          <a:p>
            <a:r>
              <a:rPr lang="en-US" sz="1600" dirty="0">
                <a:solidFill>
                  <a:schemeClr val="tx1">
                    <a:lumMod val="65000"/>
                    <a:lumOff val="35000"/>
                  </a:schemeClr>
                </a:solidFill>
              </a:rPr>
              <a:t>who have lost parents to overdose</a:t>
            </a:r>
          </a:p>
        </p:txBody>
      </p:sp>
    </p:spTree>
    <p:extLst>
      <p:ext uri="{BB962C8B-B14F-4D97-AF65-F5344CB8AC3E}">
        <p14:creationId xmlns:p14="http://schemas.microsoft.com/office/powerpoint/2010/main" val="21248072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4EC2CC-1247-4664-9714-2E281876EE8F}"/>
              </a:ext>
            </a:extLst>
          </p:cNvPr>
          <p:cNvSpPr txBox="1"/>
          <p:nvPr/>
        </p:nvSpPr>
        <p:spPr>
          <a:xfrm>
            <a:off x="744437" y="4186344"/>
            <a:ext cx="7655126" cy="369332"/>
          </a:xfrm>
          <a:prstGeom prst="rect">
            <a:avLst/>
          </a:prstGeom>
          <a:noFill/>
        </p:spPr>
        <p:txBody>
          <a:bodyPr wrap="square" rtlCol="0">
            <a:spAutoFit/>
          </a:bodyPr>
          <a:lstStyle/>
          <a:p>
            <a:pPr algn="ctr"/>
            <a:r>
              <a:rPr lang="en-US" b="1" dirty="0">
                <a:solidFill>
                  <a:schemeClr val="tx1">
                    <a:lumMod val="65000"/>
                    <a:lumOff val="35000"/>
                  </a:schemeClr>
                </a:solidFill>
              </a:rPr>
              <a:t>The Million Word Gap: children read to at home vs not </a:t>
            </a:r>
          </a:p>
        </p:txBody>
      </p:sp>
      <p:pic>
        <p:nvPicPr>
          <p:cNvPr id="1026" name="Picture 2" descr="Dolly Parton's Imagination Library">
            <a:extLst>
              <a:ext uri="{FF2B5EF4-FFF2-40B4-BE49-F238E27FC236}">
                <a16:creationId xmlns:a16="http://schemas.microsoft.com/office/drawing/2014/main" id="{6D2D8DC6-6644-4C80-ACC0-6BB2438830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900" y="607194"/>
            <a:ext cx="3176814" cy="32275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F1F177A-42C8-4F98-98FF-E030A22F8443}"/>
              </a:ext>
            </a:extLst>
          </p:cNvPr>
          <p:cNvSpPr txBox="1"/>
          <p:nvPr/>
        </p:nvSpPr>
        <p:spPr>
          <a:xfrm>
            <a:off x="3388135" y="607194"/>
            <a:ext cx="5515428" cy="3139321"/>
          </a:xfrm>
          <a:prstGeom prst="rect">
            <a:avLst/>
          </a:prstGeom>
          <a:noFill/>
        </p:spPr>
        <p:txBody>
          <a:bodyPr wrap="square" rtlCol="0">
            <a:spAutoFit/>
          </a:bodyPr>
          <a:lstStyle/>
          <a:p>
            <a:pPr algn="ctr"/>
            <a:r>
              <a:rPr lang="en-US" sz="2400" b="1" dirty="0">
                <a:solidFill>
                  <a:schemeClr val="tx1">
                    <a:lumMod val="65000"/>
                    <a:lumOff val="35000"/>
                  </a:schemeClr>
                </a:solidFill>
                <a:hlinkClick r:id="rId3">
                  <a:extLst>
                    <a:ext uri="{A12FA001-AC4F-418D-AE19-62706E023703}">
                      <ahyp:hlinkClr xmlns:ahyp="http://schemas.microsoft.com/office/drawing/2018/hyperlinkcolor" val="tx"/>
                    </a:ext>
                  </a:extLst>
                </a:hlinkClick>
              </a:rPr>
              <a:t>imaginationlibrary.com</a:t>
            </a:r>
            <a:endParaRPr lang="en-US" sz="2400" b="1" dirty="0">
              <a:solidFill>
                <a:schemeClr val="tx1">
                  <a:lumMod val="65000"/>
                  <a:lumOff val="35000"/>
                </a:schemeClr>
              </a:solidFill>
            </a:endParaRPr>
          </a:p>
          <a:p>
            <a:pPr algn="ctr"/>
            <a:endParaRPr lang="en-US" b="1" dirty="0">
              <a:solidFill>
                <a:schemeClr val="tx1">
                  <a:lumMod val="65000"/>
                  <a:lumOff val="35000"/>
                </a:schemeClr>
              </a:solidFill>
            </a:endParaRPr>
          </a:p>
          <a:p>
            <a:pPr algn="ctr"/>
            <a:r>
              <a:rPr lang="en-US" sz="2400" dirty="0">
                <a:solidFill>
                  <a:schemeClr val="tx1">
                    <a:lumMod val="65000"/>
                    <a:lumOff val="35000"/>
                  </a:schemeClr>
                </a:solidFill>
              </a:rPr>
              <a:t>Dolly Parton Imagination Library:  </a:t>
            </a:r>
          </a:p>
          <a:p>
            <a:pPr algn="ctr"/>
            <a:r>
              <a:rPr lang="en-US" sz="2400" dirty="0">
                <a:solidFill>
                  <a:schemeClr val="tx1">
                    <a:lumMod val="65000"/>
                    <a:lumOff val="35000"/>
                  </a:schemeClr>
                </a:solidFill>
              </a:rPr>
              <a:t>1 book/month mailed to family </a:t>
            </a:r>
          </a:p>
          <a:p>
            <a:pPr algn="ctr"/>
            <a:r>
              <a:rPr lang="en-US" sz="2400" dirty="0">
                <a:solidFill>
                  <a:schemeClr val="tx1">
                    <a:lumMod val="65000"/>
                    <a:lumOff val="35000"/>
                  </a:schemeClr>
                </a:solidFill>
              </a:rPr>
              <a:t>at NO charge until child turns 5</a:t>
            </a:r>
          </a:p>
          <a:p>
            <a:pPr algn="ctr"/>
            <a:endParaRPr lang="en-US" sz="2400" dirty="0">
              <a:solidFill>
                <a:schemeClr val="tx1">
                  <a:lumMod val="65000"/>
                  <a:lumOff val="35000"/>
                </a:schemeClr>
              </a:solidFill>
            </a:endParaRPr>
          </a:p>
          <a:p>
            <a:pPr algn="ctr"/>
            <a:r>
              <a:rPr lang="en-US" sz="2400" dirty="0">
                <a:solidFill>
                  <a:schemeClr val="tx1">
                    <a:lumMod val="65000"/>
                    <a:lumOff val="35000"/>
                  </a:schemeClr>
                </a:solidFill>
              </a:rPr>
              <a:t>   In 2021, all WV counties are eligible</a:t>
            </a:r>
          </a:p>
          <a:p>
            <a:pPr algn="ctr"/>
            <a:endParaRPr lang="en-US" dirty="0">
              <a:solidFill>
                <a:schemeClr val="tx1">
                  <a:lumMod val="65000"/>
                  <a:lumOff val="35000"/>
                </a:schemeClr>
              </a:solidFill>
            </a:endParaRPr>
          </a:p>
          <a:p>
            <a:endParaRPr lang="en-US" dirty="0"/>
          </a:p>
        </p:txBody>
      </p:sp>
      <p:sp>
        <p:nvSpPr>
          <p:cNvPr id="3" name="TextBox 2">
            <a:extLst>
              <a:ext uri="{FF2B5EF4-FFF2-40B4-BE49-F238E27FC236}">
                <a16:creationId xmlns:a16="http://schemas.microsoft.com/office/drawing/2014/main" id="{73973C76-10DE-48F7-881D-F2B2BE92181A}"/>
              </a:ext>
            </a:extLst>
          </p:cNvPr>
          <p:cNvSpPr txBox="1"/>
          <p:nvPr/>
        </p:nvSpPr>
        <p:spPr>
          <a:xfrm>
            <a:off x="265814" y="4907297"/>
            <a:ext cx="8744074" cy="2185214"/>
          </a:xfrm>
          <a:prstGeom prst="rect">
            <a:avLst/>
          </a:prstGeom>
          <a:noFill/>
        </p:spPr>
        <p:txBody>
          <a:bodyPr wrap="square" rtlCol="0">
            <a:spAutoFit/>
          </a:bodyPr>
          <a:lstStyle/>
          <a:p>
            <a:pPr algn="ctr"/>
            <a:r>
              <a:rPr lang="en-US" b="1" i="0" dirty="0">
                <a:solidFill>
                  <a:schemeClr val="tx1">
                    <a:lumMod val="65000"/>
                    <a:lumOff val="35000"/>
                  </a:schemeClr>
                </a:solidFill>
                <a:effectLst/>
                <a:latin typeface="nyt-imperial"/>
              </a:rPr>
              <a:t>Reading Aloud to Young Children Has Benefits for Behavior &amp; Attention</a:t>
            </a:r>
          </a:p>
          <a:p>
            <a:pPr algn="ctr" fontAlgn="base"/>
            <a:r>
              <a:rPr lang="en-US" b="1" dirty="0">
                <a:solidFill>
                  <a:schemeClr val="tx1">
                    <a:lumMod val="65000"/>
                    <a:lumOff val="35000"/>
                  </a:schemeClr>
                </a:solidFill>
                <a:latin typeface="nyt-imperial"/>
              </a:rPr>
              <a:t>New York Times, </a:t>
            </a:r>
            <a:r>
              <a:rPr lang="en-US" b="1" i="0" dirty="0">
                <a:solidFill>
                  <a:schemeClr val="tx1">
                    <a:lumMod val="65000"/>
                    <a:lumOff val="35000"/>
                  </a:schemeClr>
                </a:solidFill>
                <a:effectLst/>
                <a:latin typeface="nyt-franklin"/>
              </a:rPr>
              <a:t> </a:t>
            </a:r>
            <a:r>
              <a:rPr lang="en-US" b="1" i="0" dirty="0">
                <a:solidFill>
                  <a:schemeClr val="tx1">
                    <a:lumMod val="65000"/>
                    <a:lumOff val="35000"/>
                  </a:schemeClr>
                </a:solidFill>
                <a:effectLst/>
                <a:latin typeface="nyt-franklin"/>
                <a:hlinkClick r:id="rId4">
                  <a:extLst>
                    <a:ext uri="{A12FA001-AC4F-418D-AE19-62706E023703}">
                      <ahyp:hlinkClr xmlns:ahyp="http://schemas.microsoft.com/office/drawing/2018/hyperlinkcolor" val="tx"/>
                    </a:ext>
                  </a:extLst>
                </a:hlinkClick>
              </a:rPr>
              <a:t>Perri </a:t>
            </a:r>
            <a:r>
              <a:rPr lang="en-US" b="1" i="0" dirty="0" err="1">
                <a:solidFill>
                  <a:schemeClr val="tx1">
                    <a:lumMod val="65000"/>
                    <a:lumOff val="35000"/>
                  </a:schemeClr>
                </a:solidFill>
                <a:effectLst/>
                <a:latin typeface="nyt-franklin"/>
                <a:hlinkClick r:id="rId4">
                  <a:extLst>
                    <a:ext uri="{A12FA001-AC4F-418D-AE19-62706E023703}">
                      <ahyp:hlinkClr xmlns:ahyp="http://schemas.microsoft.com/office/drawing/2018/hyperlinkcolor" val="tx"/>
                    </a:ext>
                  </a:extLst>
                </a:hlinkClick>
              </a:rPr>
              <a:t>Klass</a:t>
            </a:r>
            <a:r>
              <a:rPr lang="en-US" b="1" i="0" dirty="0">
                <a:solidFill>
                  <a:schemeClr val="tx1">
                    <a:lumMod val="65000"/>
                    <a:lumOff val="35000"/>
                  </a:schemeClr>
                </a:solidFill>
                <a:effectLst/>
                <a:latin typeface="nyt-franklin"/>
                <a:hlinkClick r:id="rId4">
                  <a:extLst>
                    <a:ext uri="{A12FA001-AC4F-418D-AE19-62706E023703}">
                      <ahyp:hlinkClr xmlns:ahyp="http://schemas.microsoft.com/office/drawing/2018/hyperlinkcolor" val="tx"/>
                    </a:ext>
                  </a:extLst>
                </a:hlinkClick>
              </a:rPr>
              <a:t>, M.d.</a:t>
            </a:r>
            <a:r>
              <a:rPr lang="en-US" b="1" dirty="0">
                <a:solidFill>
                  <a:schemeClr val="tx1">
                    <a:lumMod val="65000"/>
                    <a:lumOff val="35000"/>
                  </a:schemeClr>
                </a:solidFill>
                <a:latin typeface="nyt-franklin"/>
              </a:rPr>
              <a:t>, </a:t>
            </a:r>
            <a:r>
              <a:rPr lang="en-US" b="1" i="0" dirty="0">
                <a:solidFill>
                  <a:schemeClr val="tx1">
                    <a:lumMod val="65000"/>
                    <a:lumOff val="35000"/>
                  </a:schemeClr>
                </a:solidFill>
                <a:effectLst/>
                <a:latin typeface="Times New Roman" panose="02020603050405020304" pitchFamily="18" charset="0"/>
              </a:rPr>
              <a:t>April 16, 2018</a:t>
            </a:r>
          </a:p>
          <a:p>
            <a:pPr algn="ctr" fontAlgn="base"/>
            <a:endParaRPr lang="en-US" b="0" i="0" dirty="0">
              <a:solidFill>
                <a:schemeClr val="tx1">
                  <a:lumMod val="65000"/>
                  <a:lumOff val="35000"/>
                </a:schemeClr>
              </a:solidFill>
              <a:effectLst/>
              <a:latin typeface="nyt-imperial"/>
            </a:endParaRPr>
          </a:p>
          <a:p>
            <a:r>
              <a:rPr lang="en-US" sz="1600" b="0" i="0" dirty="0">
                <a:solidFill>
                  <a:schemeClr val="tx1">
                    <a:lumMod val="65000"/>
                    <a:lumOff val="35000"/>
                  </a:schemeClr>
                </a:solidFill>
                <a:effectLst/>
                <a:latin typeface="nyt-imperial"/>
              </a:rPr>
              <a:t>The key take-home message to me is that when parents read and play with their children when their children are very young — we’re talking about birth to 3 year </a:t>
            </a:r>
            <a:r>
              <a:rPr lang="en-US" sz="1600" b="0" i="0" dirty="0" err="1">
                <a:solidFill>
                  <a:schemeClr val="tx1">
                    <a:lumMod val="65000"/>
                    <a:lumOff val="35000"/>
                  </a:schemeClr>
                </a:solidFill>
                <a:effectLst/>
                <a:latin typeface="nyt-imperial"/>
              </a:rPr>
              <a:t>olds</a:t>
            </a:r>
            <a:r>
              <a:rPr lang="en-US" sz="1600" b="0" i="0" dirty="0">
                <a:solidFill>
                  <a:schemeClr val="tx1">
                    <a:lumMod val="65000"/>
                    <a:lumOff val="35000"/>
                  </a:schemeClr>
                </a:solidFill>
                <a:effectLst/>
                <a:latin typeface="nyt-imperial"/>
              </a:rPr>
              <a:t> — it has really large impacts on their children’s behavior,” Dr. Mendelsohn said. “</a:t>
            </a:r>
          </a:p>
          <a:p>
            <a:endParaRPr lang="en-US" sz="1600" dirty="0">
              <a:solidFill>
                <a:schemeClr val="tx1">
                  <a:lumMod val="65000"/>
                  <a:lumOff val="35000"/>
                </a:schemeClr>
              </a:solidFill>
              <a:latin typeface="nyt-imperial"/>
            </a:endParaRPr>
          </a:p>
          <a:p>
            <a:endParaRPr lang="en-US" dirty="0"/>
          </a:p>
        </p:txBody>
      </p:sp>
      <p:sp>
        <p:nvSpPr>
          <p:cNvPr id="7" name="Rectangle 3">
            <a:extLst>
              <a:ext uri="{FF2B5EF4-FFF2-40B4-BE49-F238E27FC236}">
                <a16:creationId xmlns:a16="http://schemas.microsoft.com/office/drawing/2014/main" id="{4D930CBB-7431-4956-9FDC-AF402CA553D9}"/>
              </a:ext>
            </a:extLst>
          </p:cNvPr>
          <p:cNvSpPr>
            <a:spLocks noChangeArrowheads="1"/>
          </p:cNvSpPr>
          <p:nvPr/>
        </p:nvSpPr>
        <p:spPr bwMode="auto">
          <a:xfrm>
            <a:off x="0" y="90101"/>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384931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B54E85-3FB2-4A94-8599-88A58C93E3F2}"/>
              </a:ext>
            </a:extLst>
          </p:cNvPr>
          <p:cNvSpPr/>
          <p:nvPr/>
        </p:nvSpPr>
        <p:spPr>
          <a:xfrm>
            <a:off x="512506" y="274453"/>
            <a:ext cx="8285805" cy="5339732"/>
          </a:xfrm>
          <a:prstGeom prst="rect">
            <a:avLst/>
          </a:prstGeom>
        </p:spPr>
        <p:txBody>
          <a:bodyPr wrap="square">
            <a:spAutoFit/>
          </a:bodyPr>
          <a:lstStyle/>
          <a:p>
            <a:pPr defTabSz="685800">
              <a:lnSpc>
                <a:spcPct val="107000"/>
              </a:lnSpc>
              <a:spcAft>
                <a:spcPts val="600"/>
              </a:spcAft>
              <a:defRPr/>
            </a:pPr>
            <a:r>
              <a:rPr lang="en-US" sz="3000" b="1"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My Go To Resources Online for Information:</a:t>
            </a:r>
          </a:p>
          <a:p>
            <a:pPr defTabSz="685800">
              <a:lnSpc>
                <a:spcPct val="107000"/>
              </a:lnSpc>
              <a:spcAft>
                <a:spcPts val="600"/>
              </a:spcAft>
              <a:defRPr/>
            </a:pPr>
            <a:r>
              <a:rPr lang="en-US" sz="2400" b="1"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Websites:</a:t>
            </a:r>
          </a:p>
          <a:p>
            <a:pPr defTabSz="685800">
              <a:lnSpc>
                <a:spcPct val="107000"/>
              </a:lnSpc>
              <a:spcAft>
                <a:spcPts val="600"/>
              </a:spcAft>
              <a:defRPr/>
            </a:pPr>
            <a:r>
              <a:rPr lang="en-US"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To The Moon and Back:  www.tothemoonandback.org</a:t>
            </a:r>
          </a:p>
          <a:p>
            <a:pPr defTabSz="685800">
              <a:lnSpc>
                <a:spcPct val="107000"/>
              </a:lnSpc>
              <a:spcAft>
                <a:spcPts val="600"/>
              </a:spcAft>
              <a:defRPr/>
            </a:pPr>
            <a:r>
              <a:rPr lang="en-US"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OT Sensory web site: Integrated Learning Strategies: www.ilslearningcorner.com</a:t>
            </a:r>
          </a:p>
          <a:p>
            <a:pPr defTabSz="685800">
              <a:lnSpc>
                <a:spcPct val="107000"/>
              </a:lnSpc>
              <a:spcAft>
                <a:spcPts val="600"/>
              </a:spcAft>
              <a:defRPr/>
            </a:pPr>
            <a:r>
              <a:rPr lang="en-US"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Understood (for learning and attention issues) </a:t>
            </a:r>
            <a:r>
              <a:rPr lang="en-US" u="sng"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www.understood.org</a:t>
            </a:r>
            <a:endParaRPr lang="en-US"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a:p>
            <a:pPr defTabSz="685800">
              <a:lnSpc>
                <a:spcPct val="107000"/>
              </a:lnSpc>
              <a:spcAft>
                <a:spcPts val="600"/>
              </a:spcAft>
              <a:defRPr/>
            </a:pPr>
            <a:r>
              <a:rPr lang="en-US"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PT/OT based web site, Inspired Treehouse: </a:t>
            </a:r>
            <a:r>
              <a:rPr lang="en-US" u="sng"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https://theinspiredtreehouse.com/</a:t>
            </a:r>
            <a:endParaRPr lang="en-US"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a:p>
            <a:pPr defTabSz="685800">
              <a:lnSpc>
                <a:spcPct val="107000"/>
              </a:lnSpc>
              <a:spcAft>
                <a:spcPts val="600"/>
              </a:spcAft>
              <a:defRPr/>
            </a:pPr>
            <a:r>
              <a:rPr lang="en-US" sz="135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 </a:t>
            </a:r>
          </a:p>
          <a:p>
            <a:pPr defTabSz="685800">
              <a:lnSpc>
                <a:spcPct val="107000"/>
              </a:lnSpc>
              <a:spcAft>
                <a:spcPts val="600"/>
              </a:spcAft>
              <a:defRPr/>
            </a:pPr>
            <a:r>
              <a:rPr lang="en-US" sz="2400" b="1"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On Facebook:</a:t>
            </a:r>
            <a:endParaRPr lang="en-US" sz="24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a:p>
            <a:pPr defTabSz="685800">
              <a:lnSpc>
                <a:spcPct val="107000"/>
              </a:lnSpc>
              <a:spcAft>
                <a:spcPts val="600"/>
              </a:spcAft>
              <a:defRPr/>
            </a:pPr>
            <a:r>
              <a:rPr lang="en-US" sz="20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To The Moon and Back - WV</a:t>
            </a:r>
          </a:p>
          <a:p>
            <a:pPr defTabSz="685800">
              <a:lnSpc>
                <a:spcPct val="107000"/>
              </a:lnSpc>
              <a:spcAft>
                <a:spcPts val="600"/>
              </a:spcAft>
              <a:defRPr/>
            </a:pPr>
            <a:r>
              <a:rPr lang="en-US" sz="20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Cindy’s Physical Therapy Ideas</a:t>
            </a:r>
          </a:p>
          <a:p>
            <a:pPr defTabSz="685800">
              <a:lnSpc>
                <a:spcPct val="107000"/>
              </a:lnSpc>
              <a:spcAft>
                <a:spcPts val="600"/>
              </a:spcAft>
              <a:defRPr/>
            </a:pPr>
            <a:r>
              <a:rPr lang="en-US" sz="20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Integrated Learning Strategies</a:t>
            </a:r>
          </a:p>
          <a:p>
            <a:pPr defTabSz="685800">
              <a:lnSpc>
                <a:spcPct val="107000"/>
              </a:lnSpc>
              <a:spcAft>
                <a:spcPts val="600"/>
              </a:spcAft>
              <a:defRPr/>
            </a:pPr>
            <a:r>
              <a:rPr lang="en-US" sz="20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The inspired Tree House</a:t>
            </a:r>
          </a:p>
          <a:p>
            <a:pPr defTabSz="685800">
              <a:lnSpc>
                <a:spcPct val="107000"/>
              </a:lnSpc>
              <a:spcAft>
                <a:spcPts val="600"/>
              </a:spcAft>
              <a:defRPr/>
            </a:pPr>
            <a:r>
              <a:rPr lang="en-US" sz="20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Stages and Ages Resources for Families Raising Individuals with Special Needs                      </a:t>
            </a:r>
          </a:p>
        </p:txBody>
      </p:sp>
      <p:graphicFrame>
        <p:nvGraphicFramePr>
          <p:cNvPr id="3" name="Object 2">
            <a:extLst>
              <a:ext uri="{FF2B5EF4-FFF2-40B4-BE49-F238E27FC236}">
                <a16:creationId xmlns:a16="http://schemas.microsoft.com/office/drawing/2014/main" id="{E5BAABD6-F245-45A2-BF22-3D3FF5A3C573}"/>
              </a:ext>
            </a:extLst>
          </p:cNvPr>
          <p:cNvGraphicFramePr>
            <a:graphicFrameLocks noChangeAspect="1"/>
          </p:cNvGraphicFramePr>
          <p:nvPr>
            <p:extLst>
              <p:ext uri="{D42A27DB-BD31-4B8C-83A1-F6EECF244321}">
                <p14:modId xmlns:p14="http://schemas.microsoft.com/office/powerpoint/2010/main" val="3346928622"/>
              </p:ext>
            </p:extLst>
          </p:nvPr>
        </p:nvGraphicFramePr>
        <p:xfrm>
          <a:off x="4901610" y="3146763"/>
          <a:ext cx="2445488" cy="1682698"/>
        </p:xfrm>
        <a:graphic>
          <a:graphicData uri="http://schemas.openxmlformats.org/presentationml/2006/ole">
            <mc:AlternateContent xmlns:mc="http://schemas.openxmlformats.org/markup-compatibility/2006">
              <mc:Choice xmlns:v="urn:schemas-microsoft-com:vml" Requires="v">
                <p:oleObj spid="_x0000_s90113" name="Acrobat Document" r:id="rId6" imgW="4800600" imgH="3285991" progId="AcroExch.Document.DC">
                  <p:embed/>
                </p:oleObj>
              </mc:Choice>
              <mc:Fallback>
                <p:oleObj name="Acrobat Document" r:id="rId6" imgW="4800600" imgH="3285991" progId="AcroExch.Document.DC">
                  <p:embed/>
                  <p:pic>
                    <p:nvPicPr>
                      <p:cNvPr id="3" name="Object 2">
                        <a:extLst>
                          <a:ext uri="{FF2B5EF4-FFF2-40B4-BE49-F238E27FC236}">
                            <a16:creationId xmlns:a16="http://schemas.microsoft.com/office/drawing/2014/main" id="{E5BAABD6-F245-45A2-BF22-3D3FF5A3C573}"/>
                          </a:ext>
                        </a:extLst>
                      </p:cNvPr>
                      <p:cNvPicPr/>
                      <p:nvPr/>
                    </p:nvPicPr>
                    <p:blipFill>
                      <a:blip r:embed="rId7"/>
                      <a:stretch>
                        <a:fillRect/>
                      </a:stretch>
                    </p:blipFill>
                    <p:spPr>
                      <a:xfrm>
                        <a:off x="4901610" y="3146763"/>
                        <a:ext cx="2445488" cy="168269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34BDC0D0-C4D9-48EC-B7FC-F1F1157CA4DB}"/>
              </a:ext>
            </a:extLst>
          </p:cNvPr>
          <p:cNvSpPr txBox="1"/>
          <p:nvPr/>
        </p:nvSpPr>
        <p:spPr>
          <a:xfrm>
            <a:off x="331340" y="5727434"/>
            <a:ext cx="8481319" cy="1130566"/>
          </a:xfrm>
          <a:prstGeom prst="rect">
            <a:avLst/>
          </a:prstGeom>
          <a:noFill/>
        </p:spPr>
        <p:txBody>
          <a:bodyPr wrap="square" rtlCol="0">
            <a:spAutoFit/>
          </a:bodyPr>
          <a:lstStyle/>
          <a:p>
            <a:pPr marL="0" marR="0" algn="ctr">
              <a:lnSpc>
                <a:spcPct val="107000"/>
              </a:lnSpc>
              <a:spcBef>
                <a:spcPts val="0"/>
              </a:spcBef>
              <a:spcAft>
                <a:spcPts val="375"/>
              </a:spcAft>
            </a:pPr>
            <a:r>
              <a:rPr lang="en-US" sz="2000" b="1" spc="-75" dirty="0">
                <a:solidFill>
                  <a:schemeClr val="tx1">
                    <a:lumMod val="65000"/>
                    <a:lumOff val="35000"/>
                  </a:schemeClr>
                </a:solidFill>
                <a:effectLst/>
                <a:latin typeface="Bahnschrift SemiBold" panose="020B0502040204020203" pitchFamily="34" charset="0"/>
                <a:ea typeface="Times New Roman" panose="02020603050405020304" pitchFamily="18" charset="0"/>
                <a:cs typeface="Times New Roman" panose="02020603050405020304" pitchFamily="18" charset="0"/>
              </a:rPr>
              <a:t>** WV Birth to Three:   </a:t>
            </a:r>
            <a:r>
              <a:rPr lang="en-US" sz="2000" b="1" u="sng" spc="-75" dirty="0">
                <a:solidFill>
                  <a:srgbClr val="303030"/>
                </a:solidFill>
                <a:effectLst/>
                <a:latin typeface="Bahnschrift SemiBold" panose="020B0502040204020203" pitchFamily="34" charset="0"/>
                <a:ea typeface="Times New Roman" panose="02020603050405020304" pitchFamily="18" charset="0"/>
                <a:cs typeface="Times New Roman" panose="02020603050405020304" pitchFamily="18" charset="0"/>
                <a:hlinkClick r:id="rId8"/>
              </a:rPr>
              <a:t>http://www.wvdhhr.org/birth23/</a:t>
            </a:r>
            <a:endParaRPr lang="en-US" sz="2000" b="1" u="sng" spc="-75" dirty="0">
              <a:solidFill>
                <a:srgbClr val="303030"/>
              </a:solidFill>
              <a:effectLst/>
              <a:latin typeface="Bahnschrift SemiBold" panose="020B0502040204020203"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375"/>
              </a:spcAft>
            </a:pPr>
            <a:r>
              <a:rPr lang="en-US" sz="2000" b="1" spc="-75" dirty="0">
                <a:solidFill>
                  <a:schemeClr val="tx1">
                    <a:lumMod val="65000"/>
                    <a:lumOff val="35000"/>
                  </a:schemeClr>
                </a:solidFill>
                <a:effectLst/>
                <a:latin typeface="Bahnschrift SemiBold" panose="020B0502040204020203" pitchFamily="34" charset="0"/>
                <a:ea typeface="Times New Roman" panose="02020603050405020304" pitchFamily="18" charset="0"/>
                <a:cs typeface="Times New Roman" panose="02020603050405020304" pitchFamily="18" charset="0"/>
              </a:rPr>
              <a:t>1-866-321-4728</a:t>
            </a:r>
            <a:endParaRPr lang="en-US" sz="20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8831064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75AB367-4022-4367-AB13-E1D5C1277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131" y="643466"/>
            <a:ext cx="7211737" cy="5571067"/>
          </a:xfrm>
          <a:prstGeom prst="rect">
            <a:avLst/>
          </a:prstGeom>
        </p:spPr>
      </p:pic>
    </p:spTree>
    <p:extLst>
      <p:ext uri="{BB962C8B-B14F-4D97-AF65-F5344CB8AC3E}">
        <p14:creationId xmlns:p14="http://schemas.microsoft.com/office/powerpoint/2010/main" val="8350066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3C11C4-1915-4358-8E9E-2660EF2DD20C}"/>
              </a:ext>
            </a:extLst>
          </p:cNvPr>
          <p:cNvGrpSpPr/>
          <p:nvPr/>
        </p:nvGrpSpPr>
        <p:grpSpPr>
          <a:xfrm>
            <a:off x="152408" y="1045028"/>
            <a:ext cx="8839184" cy="5250111"/>
            <a:chOff x="16" y="857257"/>
            <a:chExt cx="9143984" cy="5292740"/>
          </a:xfrm>
        </p:grpSpPr>
        <p:pic>
          <p:nvPicPr>
            <p:cNvPr id="3" name="Picture 2" descr="A person sitting at a table with a computer&#10;&#10;Description automatically generated">
              <a:extLst>
                <a:ext uri="{FF2B5EF4-FFF2-40B4-BE49-F238E27FC236}">
                  <a16:creationId xmlns:a16="http://schemas.microsoft.com/office/drawing/2014/main" id="{241BB5B6-A7C1-458D-BF0F-AB81F2C3A8A8}"/>
                </a:ext>
              </a:extLst>
            </p:cNvPr>
            <p:cNvPicPr>
              <a:picLocks noChangeAspect="1"/>
            </p:cNvPicPr>
            <p:nvPr/>
          </p:nvPicPr>
          <p:blipFill rotWithShape="1">
            <a:blip r:embed="rId3">
              <a:extLst>
                <a:ext uri="{28A0092B-C50C-407E-A947-70E740481C1C}">
                  <a14:useLocalDpi xmlns:a14="http://schemas.microsoft.com/office/drawing/2010/main" val="0"/>
                </a:ext>
              </a:extLst>
            </a:blip>
            <a:srcRect r="-1" b="127"/>
            <a:stretch/>
          </p:blipFill>
          <p:spPr>
            <a:xfrm>
              <a:off x="6149974" y="3459077"/>
              <a:ext cx="2994026" cy="2541670"/>
            </a:xfrm>
            <a:prstGeom prst="rect">
              <a:avLst/>
            </a:prstGeom>
          </p:spPr>
        </p:pic>
        <p:grpSp>
          <p:nvGrpSpPr>
            <p:cNvPr id="2" name="Group 1">
              <a:extLst>
                <a:ext uri="{FF2B5EF4-FFF2-40B4-BE49-F238E27FC236}">
                  <a16:creationId xmlns:a16="http://schemas.microsoft.com/office/drawing/2014/main" id="{62B62E8B-B90F-47B2-B126-524F4FD71A33}"/>
                </a:ext>
              </a:extLst>
            </p:cNvPr>
            <p:cNvGrpSpPr/>
            <p:nvPr/>
          </p:nvGrpSpPr>
          <p:grpSpPr>
            <a:xfrm>
              <a:off x="16" y="857257"/>
              <a:ext cx="9143984" cy="5292740"/>
              <a:chOff x="16" y="857257"/>
              <a:chExt cx="9143984" cy="5292740"/>
            </a:xfrm>
          </p:grpSpPr>
          <p:pic>
            <p:nvPicPr>
              <p:cNvPr id="5" name="Picture 4" descr="A picture containing person, indoor, wall, table&#10;&#10;Description automatically generated">
                <a:extLst>
                  <a:ext uri="{FF2B5EF4-FFF2-40B4-BE49-F238E27FC236}">
                    <a16:creationId xmlns:a16="http://schemas.microsoft.com/office/drawing/2014/main" id="{F582B149-29FF-4BA8-9AF0-30FA99CB675A}"/>
                  </a:ext>
                </a:extLst>
              </p:cNvPr>
              <p:cNvPicPr>
                <a:picLocks noChangeAspect="1"/>
              </p:cNvPicPr>
              <p:nvPr/>
            </p:nvPicPr>
            <p:blipFill rotWithShape="1">
              <a:blip r:embed="rId4">
                <a:extLst>
                  <a:ext uri="{28A0092B-C50C-407E-A947-70E740481C1C}">
                    <a14:useLocalDpi xmlns:a14="http://schemas.microsoft.com/office/drawing/2010/main" val="0"/>
                  </a:ext>
                </a:extLst>
              </a:blip>
              <a:srcRect t="1" r="-3" b="36503"/>
              <a:stretch/>
            </p:blipFill>
            <p:spPr>
              <a:xfrm>
                <a:off x="16" y="857258"/>
                <a:ext cx="3002264" cy="2541662"/>
              </a:xfrm>
              <a:prstGeom prst="rect">
                <a:avLst/>
              </a:prstGeom>
            </p:spPr>
          </p:pic>
          <p:pic>
            <p:nvPicPr>
              <p:cNvPr id="12" name="Picture 11" descr="A group of people sitting at a table&#10;&#10;Description automatically generated">
                <a:extLst>
                  <a:ext uri="{FF2B5EF4-FFF2-40B4-BE49-F238E27FC236}">
                    <a16:creationId xmlns:a16="http://schemas.microsoft.com/office/drawing/2014/main" id="{6197FABF-C15A-4D54-989E-C71E72427441}"/>
                  </a:ext>
                </a:extLst>
              </p:cNvPr>
              <p:cNvPicPr>
                <a:picLocks noChangeAspect="1"/>
              </p:cNvPicPr>
              <p:nvPr/>
            </p:nvPicPr>
            <p:blipFill rotWithShape="1">
              <a:blip r:embed="rId5">
                <a:extLst>
                  <a:ext uri="{28A0092B-C50C-407E-A947-70E740481C1C}">
                    <a14:useLocalDpi xmlns:a14="http://schemas.microsoft.com/office/drawing/2010/main" val="0"/>
                  </a:ext>
                </a:extLst>
              </a:blip>
              <a:srcRect r="5" b="2133"/>
              <a:stretch/>
            </p:blipFill>
            <p:spPr>
              <a:xfrm>
                <a:off x="16" y="3459077"/>
                <a:ext cx="3002264" cy="2541670"/>
              </a:xfrm>
              <a:prstGeom prst="rect">
                <a:avLst/>
              </a:prstGeom>
            </p:spPr>
          </p:pic>
          <p:pic>
            <p:nvPicPr>
              <p:cNvPr id="14" name="Picture 13" descr="A group of people posing for the camera&#10;&#10;Description automatically generated">
                <a:extLst>
                  <a:ext uri="{FF2B5EF4-FFF2-40B4-BE49-F238E27FC236}">
                    <a16:creationId xmlns:a16="http://schemas.microsoft.com/office/drawing/2014/main" id="{88EF1FED-A063-438E-BA27-FDAD7F3327CC}"/>
                  </a:ext>
                </a:extLst>
              </p:cNvPr>
              <p:cNvPicPr>
                <a:picLocks noChangeAspect="1"/>
              </p:cNvPicPr>
              <p:nvPr/>
            </p:nvPicPr>
            <p:blipFill rotWithShape="1">
              <a:blip r:embed="rId6">
                <a:extLst>
                  <a:ext uri="{28A0092B-C50C-407E-A947-70E740481C1C}">
                    <a14:useLocalDpi xmlns:a14="http://schemas.microsoft.com/office/drawing/2010/main" val="0"/>
                  </a:ext>
                </a:extLst>
              </a:blip>
              <a:srcRect l="16435" r="5783"/>
              <a:stretch/>
            </p:blipFill>
            <p:spPr>
              <a:xfrm>
                <a:off x="3070860" y="858150"/>
                <a:ext cx="3010535" cy="5291847"/>
              </a:xfrm>
              <a:prstGeom prst="rect">
                <a:avLst/>
              </a:prstGeom>
            </p:spPr>
          </p:pic>
          <p:pic>
            <p:nvPicPr>
              <p:cNvPr id="10" name="Picture 9" descr="A picture containing person, indoor, wall, man&#10;&#10;Description automatically generated">
                <a:extLst>
                  <a:ext uri="{FF2B5EF4-FFF2-40B4-BE49-F238E27FC236}">
                    <a16:creationId xmlns:a16="http://schemas.microsoft.com/office/drawing/2014/main" id="{3A05E78E-F582-4A4D-9BF1-376F9020E7F7}"/>
                  </a:ext>
                </a:extLst>
              </p:cNvPr>
              <p:cNvPicPr>
                <a:picLocks noChangeAspect="1"/>
              </p:cNvPicPr>
              <p:nvPr/>
            </p:nvPicPr>
            <p:blipFill rotWithShape="1">
              <a:blip r:embed="rId7">
                <a:extLst>
                  <a:ext uri="{28A0092B-C50C-407E-A947-70E740481C1C}">
                    <a14:useLocalDpi xmlns:a14="http://schemas.microsoft.com/office/drawing/2010/main" val="0"/>
                  </a:ext>
                </a:extLst>
              </a:blip>
              <a:srcRect t="21187"/>
              <a:stretch/>
            </p:blipFill>
            <p:spPr>
              <a:xfrm>
                <a:off x="6141721" y="857257"/>
                <a:ext cx="3002279" cy="2537453"/>
              </a:xfrm>
              <a:prstGeom prst="rect">
                <a:avLst/>
              </a:prstGeom>
            </p:spPr>
          </p:pic>
        </p:grpSp>
      </p:grpSp>
    </p:spTree>
    <p:extLst>
      <p:ext uri="{BB962C8B-B14F-4D97-AF65-F5344CB8AC3E}">
        <p14:creationId xmlns:p14="http://schemas.microsoft.com/office/powerpoint/2010/main" val="11089713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130C2-4C02-4805-A8F3-BA52C0BA4946}"/>
              </a:ext>
            </a:extLst>
          </p:cNvPr>
          <p:cNvSpPr>
            <a:spLocks noGrp="1"/>
          </p:cNvSpPr>
          <p:nvPr>
            <p:ph type="title"/>
          </p:nvPr>
        </p:nvSpPr>
        <p:spPr>
          <a:xfrm rot="10800000" flipV="1">
            <a:off x="214007" y="5418305"/>
            <a:ext cx="8715983" cy="1011678"/>
          </a:xfrm>
        </p:spPr>
        <p:txBody>
          <a:bodyPr>
            <a:normAutofit/>
          </a:bodyPr>
          <a:lstStyle/>
          <a:p>
            <a:pPr algn="ctr"/>
            <a:r>
              <a:rPr lang="en-US" sz="2800" b="1" dirty="0">
                <a:solidFill>
                  <a:schemeClr val="tx1">
                    <a:lumMod val="65000"/>
                    <a:lumOff val="35000"/>
                  </a:schemeClr>
                </a:solidFill>
                <a:latin typeface="+mn-lt"/>
                <a:cs typeface="Times New Roman" panose="02020603050405020304" pitchFamily="18" charset="0"/>
              </a:rPr>
              <a:t>Questions?</a:t>
            </a:r>
          </a:p>
        </p:txBody>
      </p:sp>
      <p:pic>
        <p:nvPicPr>
          <p:cNvPr id="5" name="Content Placeholder 4">
            <a:extLst>
              <a:ext uri="{FF2B5EF4-FFF2-40B4-BE49-F238E27FC236}">
                <a16:creationId xmlns:a16="http://schemas.microsoft.com/office/drawing/2014/main" id="{52077C27-3656-4D14-B4F9-C41FBC47B22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01962" y="1125444"/>
            <a:ext cx="2789159" cy="4419322"/>
          </a:xfrm>
        </p:spPr>
      </p:pic>
      <p:sp>
        <p:nvSpPr>
          <p:cNvPr id="3" name="TextBox 2">
            <a:extLst>
              <a:ext uri="{FF2B5EF4-FFF2-40B4-BE49-F238E27FC236}">
                <a16:creationId xmlns:a16="http://schemas.microsoft.com/office/drawing/2014/main" id="{DD0C52EA-E676-4CF7-B60A-AAC37CC9D0CC}"/>
              </a:ext>
            </a:extLst>
          </p:cNvPr>
          <p:cNvSpPr txBox="1"/>
          <p:nvPr/>
        </p:nvSpPr>
        <p:spPr>
          <a:xfrm>
            <a:off x="214008" y="428016"/>
            <a:ext cx="8715983" cy="584775"/>
          </a:xfrm>
          <a:prstGeom prst="rect">
            <a:avLst/>
          </a:prstGeom>
          <a:noFill/>
        </p:spPr>
        <p:txBody>
          <a:bodyPr wrap="square" rtlCol="0">
            <a:spAutoFit/>
          </a:bodyPr>
          <a:lstStyle/>
          <a:p>
            <a:pPr algn="ctr"/>
            <a:r>
              <a:rPr lang="en-US" sz="3200" b="1" dirty="0">
                <a:solidFill>
                  <a:schemeClr val="tx1">
                    <a:lumMod val="65000"/>
                    <a:lumOff val="35000"/>
                  </a:schemeClr>
                </a:solidFill>
              </a:rPr>
              <a:t>Thank you! </a:t>
            </a:r>
          </a:p>
        </p:txBody>
      </p:sp>
    </p:spTree>
    <p:extLst>
      <p:ext uri="{BB962C8B-B14F-4D97-AF65-F5344CB8AC3E}">
        <p14:creationId xmlns:p14="http://schemas.microsoft.com/office/powerpoint/2010/main" val="1032575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709CB1-E3D1-4A6B-A3DB-593BE3426C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234" y="409708"/>
            <a:ext cx="7379810" cy="4724507"/>
          </a:xfrm>
          <a:prstGeom prst="rect">
            <a:avLst/>
          </a:prstGeom>
        </p:spPr>
      </p:pic>
      <p:sp>
        <p:nvSpPr>
          <p:cNvPr id="13" name="Title 1">
            <a:extLst>
              <a:ext uri="{FF2B5EF4-FFF2-40B4-BE49-F238E27FC236}">
                <a16:creationId xmlns:a16="http://schemas.microsoft.com/office/drawing/2014/main" id="{8B032E27-DD50-426B-9CE9-7A6E3EC27C95}"/>
              </a:ext>
            </a:extLst>
          </p:cNvPr>
          <p:cNvSpPr txBox="1">
            <a:spLocks/>
          </p:cNvSpPr>
          <p:nvPr/>
        </p:nvSpPr>
        <p:spPr>
          <a:xfrm>
            <a:off x="685800" y="5000978"/>
            <a:ext cx="7772400" cy="10385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solidFill>
                  <a:schemeClr val="tx1">
                    <a:lumMod val="65000"/>
                    <a:lumOff val="35000"/>
                  </a:schemeClr>
                </a:solidFill>
                <a:latin typeface="+mn-lt"/>
              </a:rPr>
              <a:t>Cindy Chamberlin </a:t>
            </a:r>
            <a:r>
              <a:rPr lang="en-US" sz="4400" dirty="0">
                <a:solidFill>
                  <a:schemeClr val="tx1">
                    <a:lumMod val="65000"/>
                    <a:lumOff val="35000"/>
                  </a:schemeClr>
                </a:solidFill>
              </a:rPr>
              <a:t>MSPT</a:t>
            </a:r>
          </a:p>
        </p:txBody>
      </p:sp>
      <p:sp>
        <p:nvSpPr>
          <p:cNvPr id="14" name="Subtitle 2">
            <a:extLst>
              <a:ext uri="{FF2B5EF4-FFF2-40B4-BE49-F238E27FC236}">
                <a16:creationId xmlns:a16="http://schemas.microsoft.com/office/drawing/2014/main" id="{408AD5A6-FCDE-46A9-AABC-60A7F2CB8554}"/>
              </a:ext>
            </a:extLst>
          </p:cNvPr>
          <p:cNvSpPr txBox="1">
            <a:spLocks/>
          </p:cNvSpPr>
          <p:nvPr/>
        </p:nvSpPr>
        <p:spPr>
          <a:xfrm>
            <a:off x="1262270" y="6187368"/>
            <a:ext cx="6858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a:solidFill>
                  <a:schemeClr val="tx1">
                    <a:lumMod val="65000"/>
                    <a:lumOff val="35000"/>
                  </a:schemeClr>
                </a:solidFill>
              </a:rPr>
              <a:t>Cindy@2themoonandback.org</a:t>
            </a:r>
          </a:p>
        </p:txBody>
      </p:sp>
    </p:spTree>
    <p:extLst>
      <p:ext uri="{BB962C8B-B14F-4D97-AF65-F5344CB8AC3E}">
        <p14:creationId xmlns:p14="http://schemas.microsoft.com/office/powerpoint/2010/main" val="1893230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9A8292-3568-44A3-9599-0C5AE01195FC}"/>
              </a:ext>
            </a:extLst>
          </p:cNvPr>
          <p:cNvSpPr txBox="1"/>
          <p:nvPr/>
        </p:nvSpPr>
        <p:spPr>
          <a:xfrm>
            <a:off x="276446" y="665025"/>
            <a:ext cx="8563718" cy="5224507"/>
          </a:xfrm>
          <a:prstGeom prst="rect">
            <a:avLst/>
          </a:prstGeom>
          <a:noFill/>
        </p:spPr>
        <p:txBody>
          <a:bodyPr wrap="square" rtlCol="0">
            <a:spAutoFit/>
          </a:bodyPr>
          <a:lstStyle/>
          <a:p>
            <a:r>
              <a:rPr lang="en-US" sz="3600" b="1" dirty="0">
                <a:solidFill>
                  <a:schemeClr val="tx1">
                    <a:lumMod val="65000"/>
                    <a:lumOff val="35000"/>
                  </a:schemeClr>
                </a:solidFill>
                <a:cs typeface="Times New Roman" panose="02020603050405020304" pitchFamily="18" charset="0"/>
              </a:rPr>
              <a:t>To make sure we are all on the same page:</a:t>
            </a:r>
          </a:p>
          <a:p>
            <a:endParaRPr lang="en-US" sz="2800" b="1" dirty="0">
              <a:solidFill>
                <a:schemeClr val="tx1">
                  <a:lumMod val="65000"/>
                  <a:lumOff val="35000"/>
                </a:schemeClr>
              </a:solidFill>
              <a:latin typeface="Times New Roman" panose="02020603050405020304" pitchFamily="18" charset="0"/>
              <a:cs typeface="Times New Roman" panose="02020603050405020304" pitchFamily="18" charset="0"/>
            </a:endParaRPr>
          </a:p>
          <a:p>
            <a:r>
              <a:rPr lang="en-US" sz="3200" b="1" dirty="0">
                <a:solidFill>
                  <a:schemeClr val="tx1">
                    <a:lumMod val="65000"/>
                    <a:lumOff val="35000"/>
                  </a:schemeClr>
                </a:solidFill>
                <a:cs typeface="Times New Roman" panose="02020603050405020304" pitchFamily="18" charset="0"/>
              </a:rPr>
              <a:t>ACES</a:t>
            </a:r>
            <a:r>
              <a:rPr lang="en-US" sz="3200" dirty="0">
                <a:solidFill>
                  <a:schemeClr val="tx1">
                    <a:lumMod val="65000"/>
                    <a:lumOff val="35000"/>
                  </a:schemeClr>
                </a:solidFill>
                <a:cs typeface="Times New Roman" panose="02020603050405020304" pitchFamily="18" charset="0"/>
              </a:rPr>
              <a:t>: Adverse Childhood Experiences</a:t>
            </a:r>
          </a:p>
          <a:p>
            <a:r>
              <a:rPr lang="en-US" sz="3200" b="1" dirty="0">
                <a:solidFill>
                  <a:schemeClr val="tx1">
                    <a:lumMod val="65000"/>
                    <a:lumOff val="35000"/>
                  </a:schemeClr>
                </a:solidFill>
                <a:cs typeface="Times New Roman" panose="02020603050405020304" pitchFamily="18" charset="0"/>
              </a:rPr>
              <a:t>B23</a:t>
            </a:r>
            <a:r>
              <a:rPr lang="en-US" sz="3200" dirty="0">
                <a:solidFill>
                  <a:schemeClr val="tx1">
                    <a:lumMod val="65000"/>
                    <a:lumOff val="35000"/>
                  </a:schemeClr>
                </a:solidFill>
                <a:cs typeface="Times New Roman" panose="02020603050405020304" pitchFamily="18" charset="0"/>
              </a:rPr>
              <a:t>: West Virginia Birth To Three Program</a:t>
            </a:r>
          </a:p>
          <a:p>
            <a:r>
              <a:rPr lang="en-US" sz="3200" b="1" dirty="0">
                <a:solidFill>
                  <a:schemeClr val="tx1">
                    <a:lumMod val="65000"/>
                    <a:lumOff val="35000"/>
                  </a:schemeClr>
                </a:solidFill>
                <a:cs typeface="Times New Roman" panose="02020603050405020304" pitchFamily="18" charset="0"/>
              </a:rPr>
              <a:t>EI</a:t>
            </a:r>
            <a:r>
              <a:rPr lang="en-US" sz="3200" dirty="0">
                <a:solidFill>
                  <a:schemeClr val="tx1">
                    <a:lumMod val="65000"/>
                    <a:lumOff val="35000"/>
                  </a:schemeClr>
                </a:solidFill>
                <a:cs typeface="Times New Roman" panose="02020603050405020304" pitchFamily="18" charset="0"/>
              </a:rPr>
              <a:t>: Early Intervention (what B23 is in other states)</a:t>
            </a:r>
          </a:p>
          <a:p>
            <a:r>
              <a:rPr lang="en-US" sz="3200" b="1" dirty="0">
                <a:solidFill>
                  <a:schemeClr val="tx1">
                    <a:lumMod val="65000"/>
                    <a:lumOff val="35000"/>
                  </a:schemeClr>
                </a:solidFill>
                <a:cs typeface="Times New Roman" panose="02020603050405020304" pitchFamily="18" charset="0"/>
              </a:rPr>
              <a:t>IFSP</a:t>
            </a:r>
            <a:r>
              <a:rPr lang="en-US" sz="3200" dirty="0">
                <a:solidFill>
                  <a:schemeClr val="tx1">
                    <a:lumMod val="65000"/>
                    <a:lumOff val="35000"/>
                  </a:schemeClr>
                </a:solidFill>
                <a:cs typeface="Times New Roman" panose="02020603050405020304" pitchFamily="18" charset="0"/>
              </a:rPr>
              <a:t>: Individualized Family Service Plan (B23)</a:t>
            </a:r>
          </a:p>
          <a:p>
            <a:r>
              <a:rPr lang="en-US" sz="3200" b="1" dirty="0">
                <a:solidFill>
                  <a:schemeClr val="tx1">
                    <a:lumMod val="65000"/>
                    <a:lumOff val="35000"/>
                  </a:schemeClr>
                </a:solidFill>
                <a:cs typeface="Times New Roman" panose="02020603050405020304" pitchFamily="18" charset="0"/>
              </a:rPr>
              <a:t>IEP</a:t>
            </a:r>
            <a:r>
              <a:rPr lang="en-US" sz="3200" dirty="0">
                <a:solidFill>
                  <a:schemeClr val="tx1">
                    <a:lumMod val="65000"/>
                    <a:lumOff val="35000"/>
                  </a:schemeClr>
                </a:solidFill>
                <a:cs typeface="Times New Roman" panose="02020603050405020304" pitchFamily="18" charset="0"/>
              </a:rPr>
              <a:t>: Individualized Education Plan (school system)</a:t>
            </a:r>
          </a:p>
          <a:p>
            <a:r>
              <a:rPr lang="en-US" sz="3200" b="1" dirty="0">
                <a:solidFill>
                  <a:schemeClr val="tx1">
                    <a:lumMod val="65000"/>
                    <a:lumOff val="35000"/>
                  </a:schemeClr>
                </a:solidFill>
                <a:cs typeface="Times New Roman" panose="02020603050405020304" pitchFamily="18" charset="0"/>
              </a:rPr>
              <a:t>MAT</a:t>
            </a:r>
            <a:r>
              <a:rPr lang="en-US" sz="3200" dirty="0">
                <a:solidFill>
                  <a:schemeClr val="tx1">
                    <a:lumMod val="65000"/>
                    <a:lumOff val="35000"/>
                  </a:schemeClr>
                </a:solidFill>
                <a:cs typeface="Times New Roman" panose="02020603050405020304" pitchFamily="18" charset="0"/>
              </a:rPr>
              <a:t>: Medical Assisted Treatment</a:t>
            </a:r>
          </a:p>
          <a:p>
            <a:r>
              <a:rPr lang="en-US" sz="3200" b="1" dirty="0">
                <a:solidFill>
                  <a:schemeClr val="tx1">
                    <a:lumMod val="65000"/>
                    <a:lumOff val="35000"/>
                  </a:schemeClr>
                </a:solidFill>
                <a:cs typeface="Times New Roman" panose="02020603050405020304" pitchFamily="18" charset="0"/>
              </a:rPr>
              <a:t>NAS</a:t>
            </a:r>
            <a:r>
              <a:rPr lang="en-US" sz="3200" dirty="0">
                <a:solidFill>
                  <a:schemeClr val="tx1">
                    <a:lumMod val="65000"/>
                    <a:lumOff val="35000"/>
                  </a:schemeClr>
                </a:solidFill>
                <a:cs typeface="Times New Roman" panose="02020603050405020304" pitchFamily="18" charset="0"/>
              </a:rPr>
              <a:t>: Neonatal Abstinence Syndrome</a:t>
            </a:r>
          </a:p>
          <a:p>
            <a:r>
              <a:rPr lang="en-US" sz="3200" b="1" dirty="0">
                <a:solidFill>
                  <a:schemeClr val="tx1">
                    <a:lumMod val="65000"/>
                    <a:lumOff val="35000"/>
                  </a:schemeClr>
                </a:solidFill>
                <a:cs typeface="Times New Roman" panose="02020603050405020304" pitchFamily="18" charset="0"/>
              </a:rPr>
              <a:t>SUD</a:t>
            </a:r>
            <a:r>
              <a:rPr lang="en-US" sz="3200" dirty="0">
                <a:solidFill>
                  <a:schemeClr val="tx1">
                    <a:lumMod val="65000"/>
                    <a:lumOff val="35000"/>
                  </a:schemeClr>
                </a:solidFill>
                <a:cs typeface="Times New Roman" panose="02020603050405020304" pitchFamily="18" charset="0"/>
              </a:rPr>
              <a:t>:  Substance Use Disorder</a:t>
            </a:r>
          </a:p>
          <a:p>
            <a:endParaRPr lang="en-US" sz="1350" dirty="0">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C8E6906D-33D1-43F2-B30F-82C8027DF0D2}"/>
              </a:ext>
            </a:extLst>
          </p:cNvPr>
          <p:cNvGraphicFramePr>
            <a:graphicFrameLocks noChangeAspect="1"/>
          </p:cNvGraphicFramePr>
          <p:nvPr>
            <p:extLst>
              <p:ext uri="{D42A27DB-BD31-4B8C-83A1-F6EECF244321}">
                <p14:modId xmlns:p14="http://schemas.microsoft.com/office/powerpoint/2010/main" val="70668911"/>
              </p:ext>
            </p:extLst>
          </p:nvPr>
        </p:nvGraphicFramePr>
        <p:xfrm>
          <a:off x="6530762" y="4584191"/>
          <a:ext cx="2336792" cy="1608783"/>
        </p:xfrm>
        <a:graphic>
          <a:graphicData uri="http://schemas.openxmlformats.org/presentationml/2006/ole">
            <mc:AlternateContent xmlns:mc="http://schemas.openxmlformats.org/markup-compatibility/2006">
              <mc:Choice xmlns:v="urn:schemas-microsoft-com:vml" Requires="v">
                <p:oleObj spid="_x0000_s32769" name="Acrobat Document" r:id="rId4" imgW="4800600" imgH="3285991" progId="AcroExch.Document.DC">
                  <p:embed/>
                </p:oleObj>
              </mc:Choice>
              <mc:Fallback>
                <p:oleObj name="Acrobat Document" r:id="rId4" imgW="4800600" imgH="3285991" progId="AcroExch.Document.DC">
                  <p:embed/>
                  <p:pic>
                    <p:nvPicPr>
                      <p:cNvPr id="3" name="Object 2">
                        <a:extLst>
                          <a:ext uri="{FF2B5EF4-FFF2-40B4-BE49-F238E27FC236}">
                            <a16:creationId xmlns:a16="http://schemas.microsoft.com/office/drawing/2014/main" id="{C8E6906D-33D1-43F2-B30F-82C8027DF0D2}"/>
                          </a:ext>
                        </a:extLst>
                      </p:cNvPr>
                      <p:cNvPicPr/>
                      <p:nvPr/>
                    </p:nvPicPr>
                    <p:blipFill>
                      <a:blip r:embed="rId5"/>
                      <a:stretch>
                        <a:fillRect/>
                      </a:stretch>
                    </p:blipFill>
                    <p:spPr>
                      <a:xfrm>
                        <a:off x="6530762" y="4584191"/>
                        <a:ext cx="2336792" cy="1608783"/>
                      </a:xfrm>
                      <a:prstGeom prst="rect">
                        <a:avLst/>
                      </a:prstGeom>
                    </p:spPr>
                  </p:pic>
                </p:oleObj>
              </mc:Fallback>
            </mc:AlternateContent>
          </a:graphicData>
        </a:graphic>
      </p:graphicFrame>
    </p:spTree>
    <p:extLst>
      <p:ext uri="{BB962C8B-B14F-4D97-AF65-F5344CB8AC3E}">
        <p14:creationId xmlns:p14="http://schemas.microsoft.com/office/powerpoint/2010/main" val="592056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32A260-54BB-4C7A-958B-87FB05AD3B5F}"/>
              </a:ext>
            </a:extLst>
          </p:cNvPr>
          <p:cNvSpPr txBox="1"/>
          <p:nvPr/>
        </p:nvSpPr>
        <p:spPr>
          <a:xfrm>
            <a:off x="487680" y="2792858"/>
            <a:ext cx="8168640" cy="3139321"/>
          </a:xfrm>
          <a:prstGeom prst="rect">
            <a:avLst/>
          </a:prstGeom>
          <a:noFill/>
        </p:spPr>
        <p:txBody>
          <a:bodyPr wrap="square">
            <a:spAutoFit/>
          </a:bodyPr>
          <a:lstStyle/>
          <a:p>
            <a:pPr marL="0" indent="0" algn="ctr">
              <a:buNone/>
            </a:pPr>
            <a:r>
              <a:rPr lang="en-US" sz="2000" b="1" dirty="0">
                <a:solidFill>
                  <a:schemeClr val="tx1">
                    <a:lumMod val="65000"/>
                    <a:lumOff val="35000"/>
                  </a:schemeClr>
                </a:solidFill>
              </a:rPr>
              <a:t>What is Neonatal Abstinence Syndrome?</a:t>
            </a:r>
          </a:p>
          <a:p>
            <a:pPr marL="0" indent="0">
              <a:buNone/>
            </a:pPr>
            <a:endParaRPr lang="en-US" dirty="0">
              <a:solidFill>
                <a:schemeClr val="tx1">
                  <a:lumMod val="65000"/>
                  <a:lumOff val="35000"/>
                </a:schemeClr>
              </a:solidFill>
            </a:endParaRPr>
          </a:p>
          <a:p>
            <a:pPr marL="0" indent="0">
              <a:buNone/>
            </a:pPr>
            <a:r>
              <a:rPr lang="en-US" sz="2000" dirty="0">
                <a:solidFill>
                  <a:schemeClr val="tx1">
                    <a:lumMod val="65000"/>
                    <a:lumOff val="35000"/>
                  </a:schemeClr>
                </a:solidFill>
              </a:rPr>
              <a:t>“Neonatal Abstinence Syndrome (NAS) includes neonatal withdrawal from many substances, not just opiates.  It is exposure with clinical symptoms and it is not limited to those cases that requires pharmacological treatment” </a:t>
            </a:r>
          </a:p>
          <a:p>
            <a:pPr marL="0" indent="0">
              <a:buNone/>
            </a:pPr>
            <a:r>
              <a:rPr lang="en-US" sz="2000" dirty="0">
                <a:solidFill>
                  <a:schemeClr val="tx1">
                    <a:lumMod val="65000"/>
                    <a:lumOff val="35000"/>
                  </a:schemeClr>
                </a:solidFill>
              </a:rPr>
              <a:t>-WVDHHR &amp; WV Bureau for Public Health, April 2018</a:t>
            </a:r>
          </a:p>
          <a:p>
            <a:pPr marL="0" indent="0">
              <a:buNone/>
            </a:pPr>
            <a:endParaRPr lang="en-US" sz="2000" dirty="0">
              <a:solidFill>
                <a:schemeClr val="tx1">
                  <a:lumMod val="65000"/>
                  <a:lumOff val="35000"/>
                </a:schemeClr>
              </a:solidFill>
            </a:endParaRPr>
          </a:p>
          <a:p>
            <a:pPr marL="0" indent="0">
              <a:buNone/>
            </a:pPr>
            <a:r>
              <a:rPr lang="en-US" sz="2000" dirty="0">
                <a:solidFill>
                  <a:schemeClr val="tx1">
                    <a:lumMod val="65000"/>
                    <a:lumOff val="35000"/>
                  </a:schemeClr>
                </a:solidFill>
              </a:rPr>
              <a:t>Infants whose mothers were on Medical Assisted Treatment (MAT: Suboxone, Methadone) also can experience NAS and require treatment (Methadone &amp; Buprenorphine)</a:t>
            </a:r>
          </a:p>
        </p:txBody>
      </p:sp>
      <p:graphicFrame>
        <p:nvGraphicFramePr>
          <p:cNvPr id="6" name="Object 5">
            <a:extLst>
              <a:ext uri="{FF2B5EF4-FFF2-40B4-BE49-F238E27FC236}">
                <a16:creationId xmlns:a16="http://schemas.microsoft.com/office/drawing/2014/main" id="{11FE824E-C93F-4A83-A21E-33F46E992356}"/>
              </a:ext>
            </a:extLst>
          </p:cNvPr>
          <p:cNvGraphicFramePr>
            <a:graphicFrameLocks noChangeAspect="1"/>
          </p:cNvGraphicFramePr>
          <p:nvPr>
            <p:extLst>
              <p:ext uri="{D42A27DB-BD31-4B8C-83A1-F6EECF244321}">
                <p14:modId xmlns:p14="http://schemas.microsoft.com/office/powerpoint/2010/main" val="2014243131"/>
              </p:ext>
            </p:extLst>
          </p:nvPr>
        </p:nvGraphicFramePr>
        <p:xfrm>
          <a:off x="2541181" y="367255"/>
          <a:ext cx="3987210" cy="2332049"/>
        </p:xfrm>
        <a:graphic>
          <a:graphicData uri="http://schemas.openxmlformats.org/presentationml/2006/ole">
            <mc:AlternateContent xmlns:mc="http://schemas.openxmlformats.org/markup-compatibility/2006">
              <mc:Choice xmlns:v="urn:schemas-microsoft-com:vml" Requires="v">
                <p:oleObj spid="_x0000_s34817" name="Acrobat Document" r:id="rId3" imgW="4800600" imgH="3285991" progId="AcroExch.Document.DC">
                  <p:embed/>
                </p:oleObj>
              </mc:Choice>
              <mc:Fallback>
                <p:oleObj name="Acrobat Document" r:id="rId3" imgW="4800600" imgH="3285991" progId="AcroExch.Document.DC">
                  <p:embed/>
                  <p:pic>
                    <p:nvPicPr>
                      <p:cNvPr id="6" name="Object 5">
                        <a:extLst>
                          <a:ext uri="{FF2B5EF4-FFF2-40B4-BE49-F238E27FC236}">
                            <a16:creationId xmlns:a16="http://schemas.microsoft.com/office/drawing/2014/main" id="{11FE824E-C93F-4A83-A21E-33F46E992356}"/>
                          </a:ext>
                        </a:extLst>
                      </p:cNvPr>
                      <p:cNvPicPr/>
                      <p:nvPr/>
                    </p:nvPicPr>
                    <p:blipFill>
                      <a:blip r:embed="rId4"/>
                      <a:stretch>
                        <a:fillRect/>
                      </a:stretch>
                    </p:blipFill>
                    <p:spPr>
                      <a:xfrm>
                        <a:off x="2541181" y="367255"/>
                        <a:ext cx="3987210" cy="2332049"/>
                      </a:xfrm>
                      <a:prstGeom prst="rect">
                        <a:avLst/>
                      </a:prstGeom>
                    </p:spPr>
                  </p:pic>
                </p:oleObj>
              </mc:Fallback>
            </mc:AlternateContent>
          </a:graphicData>
        </a:graphic>
      </p:graphicFrame>
    </p:spTree>
    <p:extLst>
      <p:ext uri="{BB962C8B-B14F-4D97-AF65-F5344CB8AC3E}">
        <p14:creationId xmlns:p14="http://schemas.microsoft.com/office/powerpoint/2010/main" val="2552779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16736E-65A6-4D2B-9DDE-027A51537FD8}"/>
              </a:ext>
            </a:extLst>
          </p:cNvPr>
          <p:cNvSpPr txBox="1"/>
          <p:nvPr/>
        </p:nvSpPr>
        <p:spPr>
          <a:xfrm>
            <a:off x="524257" y="550852"/>
            <a:ext cx="8119872" cy="5139869"/>
          </a:xfrm>
          <a:prstGeom prst="rect">
            <a:avLst/>
          </a:prstGeom>
          <a:noFill/>
        </p:spPr>
        <p:txBody>
          <a:bodyPr wrap="square" rtlCol="0">
            <a:spAutoFit/>
          </a:bodyPr>
          <a:lstStyle/>
          <a:p>
            <a:pPr defTabSz="685800"/>
            <a:r>
              <a:rPr lang="en-US" sz="2800" b="1" dirty="0">
                <a:solidFill>
                  <a:srgbClr val="FF0000"/>
                </a:solidFill>
                <a:cs typeface="Times New Roman" panose="02020603050405020304" pitchFamily="18" charset="0"/>
              </a:rPr>
              <a:t>Myth #1:  Babies are born “Addicted”</a:t>
            </a:r>
          </a:p>
          <a:p>
            <a:pPr defTabSz="685800"/>
            <a:endParaRPr lang="en-US" sz="1500" dirty="0">
              <a:solidFill>
                <a:prstClr val="black"/>
              </a:solidFill>
              <a:cs typeface="Times New Roman" panose="02020603050405020304" pitchFamily="18" charset="0"/>
            </a:endParaRPr>
          </a:p>
          <a:p>
            <a:pPr defTabSz="685800"/>
            <a:r>
              <a:rPr lang="en-US" sz="2400" b="1" dirty="0">
                <a:solidFill>
                  <a:schemeClr val="tx1">
                    <a:lumMod val="65000"/>
                    <a:lumOff val="35000"/>
                  </a:schemeClr>
                </a:solidFill>
                <a:cs typeface="Times New Roman" panose="02020603050405020304" pitchFamily="18" charset="0"/>
              </a:rPr>
              <a:t>Fact:  </a:t>
            </a:r>
            <a:r>
              <a:rPr lang="en-US" sz="2000" dirty="0">
                <a:solidFill>
                  <a:schemeClr val="tx1">
                    <a:lumMod val="65000"/>
                    <a:lumOff val="35000"/>
                  </a:schemeClr>
                </a:solidFill>
                <a:cs typeface="Times New Roman" panose="02020603050405020304" pitchFamily="18" charset="0"/>
              </a:rPr>
              <a:t>Babies cannot be “born addicted.”  In fact, babies can’t even develop addiction.  </a:t>
            </a:r>
          </a:p>
          <a:p>
            <a:pPr defTabSz="685800"/>
            <a:r>
              <a:rPr lang="en-US" sz="2000" dirty="0">
                <a:solidFill>
                  <a:schemeClr val="tx1">
                    <a:lumMod val="65000"/>
                    <a:lumOff val="35000"/>
                  </a:schemeClr>
                </a:solidFill>
                <a:cs typeface="Times New Roman" panose="02020603050405020304" pitchFamily="18" charset="0"/>
              </a:rPr>
              <a:t>Addiction is a disorder characterized by pathologically pursuing reward or relief through the use of substances which a newborn can not do.  </a:t>
            </a:r>
          </a:p>
          <a:p>
            <a:pPr defTabSz="685800"/>
            <a:endParaRPr lang="en-US" sz="2000" dirty="0">
              <a:solidFill>
                <a:schemeClr val="tx1">
                  <a:lumMod val="65000"/>
                  <a:lumOff val="35000"/>
                </a:schemeClr>
              </a:solidFill>
              <a:cs typeface="Times New Roman" panose="02020603050405020304" pitchFamily="18" charset="0"/>
            </a:endParaRPr>
          </a:p>
          <a:p>
            <a:pPr defTabSz="685800"/>
            <a:r>
              <a:rPr lang="en-US" sz="2000" dirty="0">
                <a:solidFill>
                  <a:schemeClr val="tx1">
                    <a:lumMod val="65000"/>
                    <a:lumOff val="35000"/>
                  </a:schemeClr>
                </a:solidFill>
                <a:cs typeface="Times New Roman" panose="02020603050405020304" pitchFamily="18" charset="0"/>
              </a:rPr>
              <a:t>When we call babies “addicted,” we shame the mothers, stigmatize the children, impact the family, and there are public health implications too.</a:t>
            </a:r>
          </a:p>
          <a:p>
            <a:pPr defTabSz="685800"/>
            <a:endParaRPr lang="en-US" sz="1500" dirty="0">
              <a:solidFill>
                <a:schemeClr val="tx1">
                  <a:lumMod val="65000"/>
                  <a:lumOff val="35000"/>
                </a:schemeClr>
              </a:solidFill>
              <a:cs typeface="Times New Roman" panose="02020603050405020304" pitchFamily="18" charset="0"/>
            </a:endParaRPr>
          </a:p>
          <a:p>
            <a:pPr defTabSz="685800"/>
            <a:endParaRPr lang="en-US" sz="1500" b="1" dirty="0">
              <a:solidFill>
                <a:schemeClr val="tx1">
                  <a:lumMod val="65000"/>
                  <a:lumOff val="35000"/>
                </a:schemeClr>
              </a:solidFill>
              <a:cs typeface="Times New Roman" panose="02020603050405020304" pitchFamily="18" charset="0"/>
            </a:endParaRPr>
          </a:p>
          <a:p>
            <a:pPr defTabSz="685800"/>
            <a:r>
              <a:rPr lang="en-US" sz="2400" b="1" dirty="0">
                <a:solidFill>
                  <a:schemeClr val="tx1">
                    <a:lumMod val="65000"/>
                    <a:lumOff val="35000"/>
                  </a:schemeClr>
                </a:solidFill>
                <a:cs typeface="Times New Roman" panose="02020603050405020304" pitchFamily="18" charset="0"/>
              </a:rPr>
              <a:t>LET’S HELP CHANGE THE STIGMA:  </a:t>
            </a:r>
            <a:r>
              <a:rPr lang="en-US" sz="2400" dirty="0">
                <a:solidFill>
                  <a:schemeClr val="tx1">
                    <a:lumMod val="65000"/>
                    <a:lumOff val="35000"/>
                  </a:schemeClr>
                </a:solidFill>
                <a:cs typeface="Times New Roman" panose="02020603050405020304" pitchFamily="18" charset="0"/>
              </a:rPr>
              <a:t>  </a:t>
            </a:r>
          </a:p>
          <a:p>
            <a:pPr defTabSz="685800"/>
            <a:r>
              <a:rPr lang="en-US" sz="2400" dirty="0">
                <a:solidFill>
                  <a:schemeClr val="tx1">
                    <a:lumMod val="65000"/>
                    <a:lumOff val="35000"/>
                  </a:schemeClr>
                </a:solidFill>
                <a:cs typeface="Times New Roman" panose="02020603050405020304" pitchFamily="18" charset="0"/>
              </a:rPr>
              <a:t>They are </a:t>
            </a:r>
            <a:r>
              <a:rPr lang="en-US" sz="2400" b="1" dirty="0">
                <a:solidFill>
                  <a:srgbClr val="FF0000"/>
                </a:solidFill>
                <a:cs typeface="Times New Roman" panose="02020603050405020304" pitchFamily="18" charset="0"/>
              </a:rPr>
              <a:t>NOT</a:t>
            </a:r>
            <a:r>
              <a:rPr lang="en-US" sz="2400" dirty="0">
                <a:solidFill>
                  <a:schemeClr val="tx1">
                    <a:lumMod val="65000"/>
                    <a:lumOff val="35000"/>
                  </a:schemeClr>
                </a:solidFill>
                <a:cs typeface="Times New Roman" panose="02020603050405020304" pitchFamily="18" charset="0"/>
              </a:rPr>
              <a:t> addicted</a:t>
            </a:r>
          </a:p>
          <a:p>
            <a:pPr defTabSz="685800"/>
            <a:r>
              <a:rPr lang="en-US" sz="2400" dirty="0">
                <a:solidFill>
                  <a:schemeClr val="tx1">
                    <a:lumMod val="65000"/>
                    <a:lumOff val="35000"/>
                  </a:schemeClr>
                </a:solidFill>
                <a:cs typeface="Times New Roman" panose="02020603050405020304" pitchFamily="18" charset="0"/>
              </a:rPr>
              <a:t>“They are born drug/substance exposed”  </a:t>
            </a:r>
          </a:p>
          <a:p>
            <a:pPr defTabSz="685800"/>
            <a:r>
              <a:rPr lang="en-US" sz="2400" dirty="0">
                <a:solidFill>
                  <a:schemeClr val="tx1">
                    <a:lumMod val="65000"/>
                    <a:lumOff val="35000"/>
                  </a:schemeClr>
                </a:solidFill>
                <a:cs typeface="Times New Roman" panose="02020603050405020304" pitchFamily="18" charset="0"/>
              </a:rPr>
              <a:t>“They experience  are diagnosed with NAS”</a:t>
            </a:r>
          </a:p>
          <a:p>
            <a:pPr defTabSz="685800"/>
            <a:endParaRPr lang="en-US" sz="1500" dirty="0">
              <a:solidFill>
                <a:prstClr val="black"/>
              </a:solidFill>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74B93E42-DBBD-4590-9721-6754749A3C7A}"/>
              </a:ext>
            </a:extLst>
          </p:cNvPr>
          <p:cNvGraphicFramePr>
            <a:graphicFrameLocks noChangeAspect="1"/>
          </p:cNvGraphicFramePr>
          <p:nvPr>
            <p:extLst>
              <p:ext uri="{D42A27DB-BD31-4B8C-83A1-F6EECF244321}">
                <p14:modId xmlns:p14="http://schemas.microsoft.com/office/powerpoint/2010/main" val="4205552698"/>
              </p:ext>
            </p:extLst>
          </p:nvPr>
        </p:nvGraphicFramePr>
        <p:xfrm>
          <a:off x="5990354" y="4177510"/>
          <a:ext cx="2653775" cy="1986252"/>
        </p:xfrm>
        <a:graphic>
          <a:graphicData uri="http://schemas.openxmlformats.org/presentationml/2006/ole">
            <mc:AlternateContent xmlns:mc="http://schemas.openxmlformats.org/markup-compatibility/2006">
              <mc:Choice xmlns:v="urn:schemas-microsoft-com:vml" Requires="v">
                <p:oleObj spid="_x0000_s35841" name="Acrobat Document" r:id="rId4" imgW="4800600" imgH="3285991" progId="AcroExch.Document.DC">
                  <p:embed/>
                </p:oleObj>
              </mc:Choice>
              <mc:Fallback>
                <p:oleObj name="Acrobat Document" r:id="rId4" imgW="4800600" imgH="3285991" progId="AcroExch.Document.DC">
                  <p:embed/>
                  <p:pic>
                    <p:nvPicPr>
                      <p:cNvPr id="3" name="Object 2">
                        <a:extLst>
                          <a:ext uri="{FF2B5EF4-FFF2-40B4-BE49-F238E27FC236}">
                            <a16:creationId xmlns:a16="http://schemas.microsoft.com/office/drawing/2014/main" id="{74B93E42-DBBD-4590-9721-6754749A3C7A}"/>
                          </a:ext>
                        </a:extLst>
                      </p:cNvPr>
                      <p:cNvPicPr/>
                      <p:nvPr/>
                    </p:nvPicPr>
                    <p:blipFill>
                      <a:blip r:embed="rId5"/>
                      <a:stretch>
                        <a:fillRect/>
                      </a:stretch>
                    </p:blipFill>
                    <p:spPr>
                      <a:xfrm>
                        <a:off x="5990354" y="4177510"/>
                        <a:ext cx="2653775" cy="1986252"/>
                      </a:xfrm>
                      <a:prstGeom prst="rect">
                        <a:avLst/>
                      </a:prstGeom>
                    </p:spPr>
                  </p:pic>
                </p:oleObj>
              </mc:Fallback>
            </mc:AlternateContent>
          </a:graphicData>
        </a:graphic>
      </p:graphicFrame>
    </p:spTree>
    <p:extLst>
      <p:ext uri="{BB962C8B-B14F-4D97-AF65-F5344CB8AC3E}">
        <p14:creationId xmlns:p14="http://schemas.microsoft.com/office/powerpoint/2010/main" val="3378969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81EC6A8-B063-4CD2-9CD5-B6B01A4C57DD}"/>
              </a:ext>
            </a:extLst>
          </p:cNvPr>
          <p:cNvSpPr txBox="1"/>
          <p:nvPr/>
        </p:nvSpPr>
        <p:spPr>
          <a:xfrm>
            <a:off x="336820" y="205041"/>
            <a:ext cx="8470359" cy="5339923"/>
          </a:xfrm>
          <a:prstGeom prst="rect">
            <a:avLst/>
          </a:prstGeom>
          <a:noFill/>
        </p:spPr>
        <p:txBody>
          <a:bodyPr wrap="square" rtlCol="0">
            <a:spAutoFit/>
          </a:bodyPr>
          <a:lstStyle/>
          <a:p>
            <a:r>
              <a:rPr lang="en-US" sz="2400" b="1" dirty="0">
                <a:solidFill>
                  <a:srgbClr val="FF0000"/>
                </a:solidFill>
                <a:cs typeface="Times New Roman" panose="02020603050405020304" pitchFamily="18" charset="0"/>
              </a:rPr>
              <a:t>Myth 2:  NAS ends when a baby comes home from the hospital/</a:t>
            </a:r>
          </a:p>
          <a:p>
            <a:r>
              <a:rPr lang="en-US" sz="2400" b="1" dirty="0">
                <a:solidFill>
                  <a:srgbClr val="FF0000"/>
                </a:solidFill>
                <a:cs typeface="Times New Roman" panose="02020603050405020304" pitchFamily="18" charset="0"/>
              </a:rPr>
              <a:t>                The baby is fine: no more challenges</a:t>
            </a:r>
          </a:p>
          <a:p>
            <a:pPr algn="ctr"/>
            <a:r>
              <a:rPr lang="en-US" sz="2000" dirty="0">
                <a:solidFill>
                  <a:srgbClr val="FF0000"/>
                </a:solidFill>
                <a:cs typeface="Times New Roman" panose="02020603050405020304" pitchFamily="18" charset="0"/>
              </a:rPr>
              <a:t> </a:t>
            </a:r>
          </a:p>
          <a:p>
            <a:r>
              <a:rPr lang="en-US" sz="2400" b="1" dirty="0">
                <a:solidFill>
                  <a:schemeClr val="tx1">
                    <a:lumMod val="65000"/>
                    <a:lumOff val="35000"/>
                  </a:schemeClr>
                </a:solidFill>
                <a:cs typeface="Times New Roman" panose="02020603050405020304" pitchFamily="18" charset="0"/>
              </a:rPr>
              <a:t>FACT:</a:t>
            </a:r>
            <a:r>
              <a:rPr lang="en-US" sz="2000" b="1" dirty="0">
                <a:solidFill>
                  <a:schemeClr val="tx1">
                    <a:lumMod val="65000"/>
                    <a:lumOff val="35000"/>
                  </a:schemeClr>
                </a:solidFill>
                <a:cs typeface="Times New Roman" panose="02020603050405020304" pitchFamily="18" charset="0"/>
              </a:rPr>
              <a:t>  </a:t>
            </a:r>
            <a:r>
              <a:rPr lang="en-US" sz="2000" dirty="0">
                <a:solidFill>
                  <a:schemeClr val="tx1">
                    <a:lumMod val="65000"/>
                    <a:lumOff val="35000"/>
                  </a:schemeClr>
                </a:solidFill>
                <a:cs typeface="Times New Roman" panose="02020603050405020304" pitchFamily="18" charset="0"/>
              </a:rPr>
              <a:t>That is when the challenges are just getting started for the family</a:t>
            </a:r>
          </a:p>
          <a:p>
            <a:pPr algn="ctr"/>
            <a:endParaRPr lang="en-US" sz="2000" dirty="0">
              <a:solidFill>
                <a:schemeClr val="tx1">
                  <a:lumMod val="65000"/>
                  <a:lumOff val="35000"/>
                </a:schemeClr>
              </a:solidFill>
              <a:cs typeface="Times New Roman" panose="02020603050405020304" pitchFamily="18" charset="0"/>
            </a:endParaRPr>
          </a:p>
          <a:p>
            <a:r>
              <a:rPr lang="en-US" sz="1900" dirty="0">
                <a:solidFill>
                  <a:schemeClr val="tx1">
                    <a:lumMod val="65000"/>
                    <a:lumOff val="35000"/>
                  </a:schemeClr>
                </a:solidFill>
                <a:cs typeface="Times New Roman" panose="02020603050405020304" pitchFamily="18" charset="0"/>
              </a:rPr>
              <a:t>Only a handful of studies have attempted to quantify the education outcomes of children born to opioid-addicted parents.</a:t>
            </a:r>
            <a:r>
              <a:rPr lang="en-US" sz="1900" dirty="0">
                <a:solidFill>
                  <a:schemeClr val="tx1">
                    <a:lumMod val="65000"/>
                    <a:lumOff val="35000"/>
                  </a:schemeClr>
                </a:solidFill>
                <a:cs typeface="Times New Roman" panose="02020603050405020304" pitchFamily="18" charset="0"/>
                <a:hlinkClick r:id="rId4">
                  <a:extLst>
                    <a:ext uri="{A12FA001-AC4F-418D-AE19-62706E023703}">
                      <ahyp:hlinkClr xmlns:ahyp="http://schemas.microsoft.com/office/drawing/2018/hyperlinkcolor" val="tx"/>
                    </a:ext>
                  </a:extLst>
                </a:hlinkClick>
              </a:rPr>
              <a:t> </a:t>
            </a:r>
            <a:r>
              <a:rPr lang="en-US" sz="1900" dirty="0">
                <a:solidFill>
                  <a:srgbClr val="0563C1"/>
                </a:solidFill>
                <a:cs typeface="Times New Roman" panose="02020603050405020304" pitchFamily="18" charset="0"/>
                <a:hlinkClick r:id="rId4">
                  <a:extLst>
                    <a:ext uri="{A12FA001-AC4F-418D-AE19-62706E023703}">
                      <ahyp:hlinkClr xmlns:ahyp="http://schemas.microsoft.com/office/drawing/2018/hyperlinkcolor" val="tx"/>
                    </a:ext>
                  </a:extLst>
                </a:hlinkClick>
              </a:rPr>
              <a:t>One study, published in the Journal of  Pediatrics</a:t>
            </a:r>
            <a:r>
              <a:rPr lang="en-US" sz="1900" dirty="0">
                <a:cs typeface="Times New Roman" panose="02020603050405020304" pitchFamily="18" charset="0"/>
              </a:rPr>
              <a:t>, </a:t>
            </a:r>
            <a:r>
              <a:rPr lang="en-US" sz="1900" dirty="0">
                <a:solidFill>
                  <a:schemeClr val="tx1">
                    <a:lumMod val="65000"/>
                    <a:lumOff val="35000"/>
                  </a:schemeClr>
                </a:solidFill>
                <a:cs typeface="Times New Roman" panose="02020603050405020304" pitchFamily="18" charset="0"/>
              </a:rPr>
              <a:t>tracked 7,256 Tennessee students between 2008 and 2011, and found that those born in drug withdrawal — a condition known as neonatal abstinence syndrome (NAS) — </a:t>
            </a:r>
            <a:r>
              <a:rPr lang="en-US" sz="1900" b="1" dirty="0">
                <a:solidFill>
                  <a:srgbClr val="FF0000"/>
                </a:solidFill>
                <a:cs typeface="Times New Roman" panose="02020603050405020304" pitchFamily="18" charset="0"/>
              </a:rPr>
              <a:t>these children were 15% more likely to be diagnosed with a disability requiring special education.  </a:t>
            </a:r>
          </a:p>
          <a:p>
            <a:r>
              <a:rPr lang="en-US" sz="1900" b="1" dirty="0">
                <a:solidFill>
                  <a:srgbClr val="FF0000"/>
                </a:solidFill>
                <a:cs typeface="Times New Roman" panose="02020603050405020304" pitchFamily="18" charset="0"/>
              </a:rPr>
              <a:t>**They appear to have ADHD like symptoms BUT the meds don’t work!!!**</a:t>
            </a:r>
          </a:p>
          <a:p>
            <a:endParaRPr lang="en-US" sz="1900" b="1" dirty="0">
              <a:cs typeface="Times New Roman" panose="02020603050405020304" pitchFamily="18" charset="0"/>
            </a:endParaRPr>
          </a:p>
          <a:p>
            <a:r>
              <a:rPr lang="en-US" sz="1900" b="1" dirty="0">
                <a:solidFill>
                  <a:schemeClr val="tx1">
                    <a:lumMod val="65000"/>
                    <a:lumOff val="35000"/>
                  </a:schemeClr>
                </a:solidFill>
                <a:cs typeface="Times New Roman" panose="02020603050405020304" pitchFamily="18" charset="0"/>
              </a:rPr>
              <a:t>There are current studies looking at the impacts of different drugs </a:t>
            </a:r>
            <a:r>
              <a:rPr lang="en-US" sz="1900" b="1" dirty="0" err="1">
                <a:solidFill>
                  <a:schemeClr val="tx1">
                    <a:lumMod val="65000"/>
                    <a:lumOff val="35000"/>
                  </a:schemeClr>
                </a:solidFill>
                <a:cs typeface="Times New Roman" panose="02020603050405020304" pitchFamily="18" charset="0"/>
              </a:rPr>
              <a:t>occuring</a:t>
            </a:r>
            <a:r>
              <a:rPr lang="en-US" sz="1900" b="1" dirty="0">
                <a:solidFill>
                  <a:schemeClr val="tx1">
                    <a:lumMod val="65000"/>
                    <a:lumOff val="35000"/>
                  </a:schemeClr>
                </a:solidFill>
                <a:cs typeface="Times New Roman" panose="02020603050405020304" pitchFamily="18" charset="0"/>
              </a:rPr>
              <a:t> but I am a strong advocate for working on addressing the symptoms we are seeing</a:t>
            </a:r>
          </a:p>
          <a:p>
            <a:endParaRPr lang="en-US" sz="1900" dirty="0">
              <a:cs typeface="Times New Roman" panose="02020603050405020304" pitchFamily="18" charset="0"/>
            </a:endParaRPr>
          </a:p>
          <a:p>
            <a:pPr algn="ctr" defTabSz="685800"/>
            <a:endParaRPr lang="en-US" sz="2000" dirty="0">
              <a:solidFill>
                <a:prstClr val="black"/>
              </a:solidFill>
              <a:latin typeface="Calibri" panose="020F0502020204030204"/>
              <a:cs typeface="Times New Roman" panose="02020603050405020304" pitchFamily="18" charset="0"/>
            </a:endParaRPr>
          </a:p>
        </p:txBody>
      </p:sp>
      <p:graphicFrame>
        <p:nvGraphicFramePr>
          <p:cNvPr id="5" name="Object 4">
            <a:extLst>
              <a:ext uri="{FF2B5EF4-FFF2-40B4-BE49-F238E27FC236}">
                <a16:creationId xmlns:a16="http://schemas.microsoft.com/office/drawing/2014/main" id="{79902483-2C8D-40B1-B9F2-4518E69237BC}"/>
              </a:ext>
            </a:extLst>
          </p:cNvPr>
          <p:cNvGraphicFramePr>
            <a:graphicFrameLocks noChangeAspect="1"/>
          </p:cNvGraphicFramePr>
          <p:nvPr>
            <p:extLst>
              <p:ext uri="{D42A27DB-BD31-4B8C-83A1-F6EECF244321}">
                <p14:modId xmlns:p14="http://schemas.microsoft.com/office/powerpoint/2010/main" val="244643135"/>
              </p:ext>
            </p:extLst>
          </p:nvPr>
        </p:nvGraphicFramePr>
        <p:xfrm>
          <a:off x="3395661" y="4934331"/>
          <a:ext cx="2352675" cy="1838325"/>
        </p:xfrm>
        <a:graphic>
          <a:graphicData uri="http://schemas.openxmlformats.org/presentationml/2006/ole">
            <mc:AlternateContent xmlns:mc="http://schemas.openxmlformats.org/markup-compatibility/2006">
              <mc:Choice xmlns:v="urn:schemas-microsoft-com:vml" Requires="v">
                <p:oleObj spid="_x0000_s37889" name="Acrobat Document" r:id="rId5" imgW="4800600" imgH="3285991" progId="AcroExch.Document.DC">
                  <p:embed/>
                </p:oleObj>
              </mc:Choice>
              <mc:Fallback>
                <p:oleObj name="Acrobat Document" r:id="rId5" imgW="4800600" imgH="3285991" progId="AcroExch.Document.DC">
                  <p:embed/>
                  <p:pic>
                    <p:nvPicPr>
                      <p:cNvPr id="5" name="Object 4">
                        <a:extLst>
                          <a:ext uri="{FF2B5EF4-FFF2-40B4-BE49-F238E27FC236}">
                            <a16:creationId xmlns:a16="http://schemas.microsoft.com/office/drawing/2014/main" id="{79902483-2C8D-40B1-B9F2-4518E69237BC}"/>
                          </a:ext>
                        </a:extLst>
                      </p:cNvPr>
                      <p:cNvPicPr/>
                      <p:nvPr/>
                    </p:nvPicPr>
                    <p:blipFill>
                      <a:blip r:embed="rId6"/>
                      <a:stretch>
                        <a:fillRect/>
                      </a:stretch>
                    </p:blipFill>
                    <p:spPr>
                      <a:xfrm>
                        <a:off x="3395661" y="4934331"/>
                        <a:ext cx="2352675" cy="1838325"/>
                      </a:xfrm>
                      <a:prstGeom prst="rect">
                        <a:avLst/>
                      </a:prstGeom>
                    </p:spPr>
                  </p:pic>
                </p:oleObj>
              </mc:Fallback>
            </mc:AlternateContent>
          </a:graphicData>
        </a:graphic>
      </p:graphicFrame>
    </p:spTree>
    <p:extLst>
      <p:ext uri="{BB962C8B-B14F-4D97-AF65-F5344CB8AC3E}">
        <p14:creationId xmlns:p14="http://schemas.microsoft.com/office/powerpoint/2010/main" val="3560038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7ED6C9-2712-41F4-A48B-E9DD4E4E3E05}"/>
              </a:ext>
            </a:extLst>
          </p:cNvPr>
          <p:cNvSpPr txBox="1"/>
          <p:nvPr/>
        </p:nvSpPr>
        <p:spPr>
          <a:xfrm>
            <a:off x="262128" y="447855"/>
            <a:ext cx="8619744" cy="6832640"/>
          </a:xfrm>
          <a:prstGeom prst="rect">
            <a:avLst/>
          </a:prstGeom>
          <a:noFill/>
        </p:spPr>
        <p:txBody>
          <a:bodyPr wrap="square" rtlCol="0">
            <a:spAutoFit/>
          </a:bodyPr>
          <a:lstStyle/>
          <a:p>
            <a:pPr defTabSz="685800"/>
            <a:r>
              <a:rPr lang="en-US" sz="2400" b="1" dirty="0">
                <a:solidFill>
                  <a:srgbClr val="FF0000"/>
                </a:solidFill>
                <a:cs typeface="Times New Roman" panose="02020603050405020304" pitchFamily="18" charset="0"/>
              </a:rPr>
              <a:t>Myth 3:  NAS is Trauma</a:t>
            </a:r>
          </a:p>
          <a:p>
            <a:pPr defTabSz="685800"/>
            <a:endParaRPr lang="en-US" sz="1350" dirty="0">
              <a:solidFill>
                <a:prstClr val="black"/>
              </a:solidFill>
              <a:cs typeface="Times New Roman" panose="02020603050405020304" pitchFamily="18" charset="0"/>
            </a:endParaRPr>
          </a:p>
          <a:p>
            <a:pPr defTabSz="685800"/>
            <a:r>
              <a:rPr lang="en-US" b="1" dirty="0">
                <a:solidFill>
                  <a:schemeClr val="tx1">
                    <a:lumMod val="65000"/>
                    <a:lumOff val="35000"/>
                  </a:schemeClr>
                </a:solidFill>
                <a:cs typeface="Times New Roman" panose="02020603050405020304" pitchFamily="18" charset="0"/>
              </a:rPr>
              <a:t>Fact: </a:t>
            </a:r>
            <a:r>
              <a:rPr lang="en-US" dirty="0">
                <a:solidFill>
                  <a:schemeClr val="tx1">
                    <a:lumMod val="65000"/>
                    <a:lumOff val="35000"/>
                  </a:schemeClr>
                </a:solidFill>
                <a:cs typeface="Times New Roman" panose="02020603050405020304" pitchFamily="18" charset="0"/>
              </a:rPr>
              <a:t>Neonatal Abstinence Syndrome is a condition where a baby’s brain and body are exposed to substances crossing the Placenta during critical times of neurological development while in utero</a:t>
            </a:r>
          </a:p>
          <a:p>
            <a:pPr defTabSz="685800"/>
            <a:endParaRPr lang="en-US" dirty="0">
              <a:solidFill>
                <a:schemeClr val="tx1">
                  <a:lumMod val="65000"/>
                  <a:lumOff val="35000"/>
                </a:schemeClr>
              </a:solidFill>
              <a:cs typeface="Times New Roman" panose="02020603050405020304" pitchFamily="18" charset="0"/>
            </a:endParaRPr>
          </a:p>
          <a:p>
            <a:pPr defTabSz="685800"/>
            <a:r>
              <a:rPr lang="en-US" dirty="0">
                <a:solidFill>
                  <a:schemeClr val="tx1">
                    <a:lumMod val="65000"/>
                    <a:lumOff val="35000"/>
                  </a:schemeClr>
                </a:solidFill>
                <a:cs typeface="Times New Roman" panose="02020603050405020304" pitchFamily="18" charset="0"/>
              </a:rPr>
              <a:t>An NAS brain/neurochemistry will not look the same as a child born not drug exposed......</a:t>
            </a:r>
          </a:p>
          <a:p>
            <a:pPr defTabSz="685800"/>
            <a:r>
              <a:rPr lang="en-US" dirty="0">
                <a:solidFill>
                  <a:schemeClr val="tx1">
                    <a:lumMod val="65000"/>
                    <a:lumOff val="35000"/>
                  </a:schemeClr>
                </a:solidFill>
                <a:cs typeface="Times New Roman" panose="02020603050405020304" pitchFamily="18" charset="0"/>
              </a:rPr>
              <a:t>It doesn't mean they don't have the potential to survive and thrive  but hard wiring and executive functioning are going to look different than a child's brain that didn't have those substances cross into their brain during critical development in utero and we need to honor, educate and remember that exposure during development milestones and educational expectations</a:t>
            </a:r>
          </a:p>
          <a:p>
            <a:pPr defTabSz="685800"/>
            <a:endParaRPr lang="en-US" dirty="0">
              <a:solidFill>
                <a:prstClr val="black"/>
              </a:solidFill>
              <a:cs typeface="Times New Roman" panose="02020603050405020304" pitchFamily="18" charset="0"/>
            </a:endParaRPr>
          </a:p>
          <a:p>
            <a:pPr defTabSz="685800"/>
            <a:r>
              <a:rPr lang="en-US" dirty="0">
                <a:solidFill>
                  <a:schemeClr val="tx1">
                    <a:lumMod val="65000"/>
                    <a:lumOff val="35000"/>
                  </a:schemeClr>
                </a:solidFill>
                <a:cs typeface="Times New Roman" panose="02020603050405020304" pitchFamily="18" charset="0"/>
              </a:rPr>
              <a:t>NAS actually makes a child </a:t>
            </a:r>
            <a:r>
              <a:rPr lang="en-US" b="1" dirty="0">
                <a:solidFill>
                  <a:schemeClr val="tx1">
                    <a:lumMod val="65000"/>
                    <a:lumOff val="35000"/>
                  </a:schemeClr>
                </a:solidFill>
                <a:cs typeface="Times New Roman" panose="02020603050405020304" pitchFamily="18" charset="0"/>
              </a:rPr>
              <a:t>MORE</a:t>
            </a:r>
            <a:r>
              <a:rPr lang="en-US" dirty="0">
                <a:solidFill>
                  <a:schemeClr val="tx1">
                    <a:lumMod val="65000"/>
                    <a:lumOff val="35000"/>
                  </a:schemeClr>
                </a:solidFill>
                <a:cs typeface="Times New Roman" panose="02020603050405020304" pitchFamily="18" charset="0"/>
              </a:rPr>
              <a:t> susceptible/sensitive to Trauma (some studies say up to 50%)</a:t>
            </a:r>
          </a:p>
          <a:p>
            <a:pPr defTabSz="685800"/>
            <a:endParaRPr lang="en-US" dirty="0">
              <a:solidFill>
                <a:prstClr val="black"/>
              </a:solidFill>
              <a:cs typeface="Times New Roman" panose="02020603050405020304" pitchFamily="18" charset="0"/>
            </a:endParaRPr>
          </a:p>
          <a:p>
            <a:pPr defTabSz="685800"/>
            <a:r>
              <a:rPr lang="en-US" sz="2400" b="1" dirty="0">
                <a:solidFill>
                  <a:prstClr val="black"/>
                </a:solidFill>
                <a:cs typeface="Times New Roman" panose="02020603050405020304" pitchFamily="18" charset="0"/>
                <a:hlinkClick r:id="rId3"/>
              </a:rPr>
              <a:t>*All traumas are shown to impede brain development &amp; learning</a:t>
            </a:r>
            <a:r>
              <a:rPr lang="en-US" sz="2400" b="1" dirty="0">
                <a:solidFill>
                  <a:schemeClr val="accent1"/>
                </a:solidFill>
                <a:cs typeface="Times New Roman" panose="02020603050405020304" pitchFamily="18" charset="0"/>
              </a:rPr>
              <a:t>*</a:t>
            </a:r>
          </a:p>
          <a:p>
            <a:pPr defTabSz="685800"/>
            <a:endParaRPr lang="en-US" dirty="0">
              <a:solidFill>
                <a:prstClr val="black"/>
              </a:solidFill>
              <a:cs typeface="Times New Roman" panose="02020603050405020304" pitchFamily="18" charset="0"/>
            </a:endParaRPr>
          </a:p>
          <a:p>
            <a:pPr defTabSz="685800"/>
            <a:endParaRPr lang="en-US" dirty="0">
              <a:solidFill>
                <a:prstClr val="black"/>
              </a:solidFill>
              <a:cs typeface="Times New Roman" panose="02020603050405020304" pitchFamily="18" charset="0"/>
            </a:endParaRPr>
          </a:p>
          <a:p>
            <a:pPr defTabSz="685800"/>
            <a:r>
              <a:rPr lang="en-US" dirty="0">
                <a:solidFill>
                  <a:schemeClr val="tx1">
                    <a:lumMod val="65000"/>
                    <a:lumOff val="35000"/>
                  </a:schemeClr>
                </a:solidFill>
                <a:cs typeface="Times New Roman" panose="02020603050405020304" pitchFamily="18" charset="0"/>
              </a:rPr>
              <a:t>NAS and this trauma can create disruptive behavior that can affect entire classrooms.</a:t>
            </a:r>
          </a:p>
          <a:p>
            <a:pPr defTabSz="685800"/>
            <a:endParaRPr lang="en-US" sz="1500" dirty="0">
              <a:solidFill>
                <a:prstClr val="black"/>
              </a:solidFill>
              <a:latin typeface="Times New Roman" panose="02020603050405020304" pitchFamily="18" charset="0"/>
              <a:cs typeface="Times New Roman" panose="02020603050405020304" pitchFamily="18" charset="0"/>
            </a:endParaRPr>
          </a:p>
          <a:p>
            <a:pPr defTabSz="685800"/>
            <a:endParaRPr lang="en-US" sz="1350" dirty="0">
              <a:solidFill>
                <a:prstClr val="black"/>
              </a:solidFill>
              <a:latin typeface="Times New Roman" panose="02020603050405020304" pitchFamily="18" charset="0"/>
              <a:cs typeface="Times New Roman" panose="02020603050405020304" pitchFamily="18" charset="0"/>
            </a:endParaRPr>
          </a:p>
          <a:p>
            <a:pPr defTabSz="685800"/>
            <a:endParaRPr lang="en-US" sz="1350" dirty="0">
              <a:solidFill>
                <a:prstClr val="black"/>
              </a:solidFill>
              <a:latin typeface="Times New Roman" panose="02020603050405020304" pitchFamily="18" charset="0"/>
              <a:cs typeface="Times New Roman" panose="02020603050405020304" pitchFamily="18" charset="0"/>
            </a:endParaRPr>
          </a:p>
          <a:p>
            <a:pPr defTabSz="685800"/>
            <a:endParaRPr lang="en-US" sz="1500" dirty="0">
              <a:solidFill>
                <a:prstClr val="black"/>
              </a:solidFill>
              <a:latin typeface="Times New Roman" panose="02020603050405020304" pitchFamily="18" charset="0"/>
              <a:cs typeface="Times New Roman" panose="02020603050405020304" pitchFamily="18" charset="0"/>
            </a:endParaRPr>
          </a:p>
          <a:p>
            <a:pPr defTabSz="685800"/>
            <a:endParaRPr lang="en-US" sz="135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340952"/>
      </p:ext>
    </p:extLst>
  </p:cSld>
  <p:clrMapOvr>
    <a:masterClrMapping/>
  </p:clrMapOvr>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1165</TotalTime>
  <Words>4467</Words>
  <Application>Microsoft Office PowerPoint</Application>
  <PresentationFormat>On-screen Show (4:3)</PresentationFormat>
  <Paragraphs>406</Paragraphs>
  <Slides>46</Slides>
  <Notes>23</Notes>
  <HiddenSlides>0</HiddenSlides>
  <MMClips>0</MMClips>
  <ScaleCrop>false</ScaleCrop>
  <HeadingPairs>
    <vt:vector size="4" baseType="variant">
      <vt:variant>
        <vt:lpstr>Theme</vt:lpstr>
      </vt:variant>
      <vt:variant>
        <vt:i4>2</vt:i4>
      </vt:variant>
      <vt:variant>
        <vt:lpstr>Slide Titles</vt:lpstr>
      </vt:variant>
      <vt:variant>
        <vt:i4>46</vt:i4>
      </vt:variant>
    </vt:vector>
  </HeadingPairs>
  <TitlesOfParts>
    <vt:vector size="48"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“One Child is Born Every 15 Minutes with NAS”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David  Chamberlin</cp:lastModifiedBy>
  <cp:revision>70</cp:revision>
  <cp:lastPrinted>2021-05-05T17:08:53Z</cp:lastPrinted>
  <dcterms:created xsi:type="dcterms:W3CDTF">2020-02-06T16:42:22Z</dcterms:created>
  <dcterms:modified xsi:type="dcterms:W3CDTF">2021-08-12T05:06:49Z</dcterms:modified>
</cp:coreProperties>
</file>