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5" r:id="rId3"/>
    <p:sldId id="276" r:id="rId4"/>
    <p:sldId id="277" r:id="rId5"/>
    <p:sldId id="261" r:id="rId6"/>
    <p:sldId id="262" r:id="rId7"/>
    <p:sldId id="257" r:id="rId8"/>
    <p:sldId id="272" r:id="rId9"/>
    <p:sldId id="258" r:id="rId10"/>
    <p:sldId id="259" r:id="rId11"/>
    <p:sldId id="269" r:id="rId12"/>
    <p:sldId id="270" r:id="rId13"/>
    <p:sldId id="265" r:id="rId14"/>
    <p:sldId id="263" r:id="rId15"/>
    <p:sldId id="267" r:id="rId16"/>
    <p:sldId id="273" r:id="rId17"/>
    <p:sldId id="268" r:id="rId18"/>
    <p:sldId id="271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0D0"/>
    <a:srgbClr val="D0E3EA"/>
    <a:srgbClr val="E9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69" autoAdjust="0"/>
  </p:normalViewPr>
  <p:slideViewPr>
    <p:cSldViewPr>
      <p:cViewPr varScale="1">
        <p:scale>
          <a:sx n="76" d="100"/>
          <a:sy n="76" d="100"/>
        </p:scale>
        <p:origin x="40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420287741810053E-2"/>
          <c:y val="2.3977438613616595E-2"/>
          <c:w val="0.91560440361621465"/>
          <c:h val="0.8766795044502131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pPr>
              <a:ln>
                <a:solidFill>
                  <a:srgbClr val="C00000"/>
                </a:solidFill>
              </a:ln>
            </c:spPr>
          </c:marker>
          <c:cat>
            <c:numRef>
              <c:f>Sheet1!$A$19:$A$34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Sheet1!$B$19:$B$34</c:f>
              <c:numCache>
                <c:formatCode>0%</c:formatCode>
                <c:ptCount val="16"/>
                <c:pt idx="0">
                  <c:v>0.12</c:v>
                </c:pt>
                <c:pt idx="1">
                  <c:v>0.13</c:v>
                </c:pt>
                <c:pt idx="2">
                  <c:v>0.13</c:v>
                </c:pt>
                <c:pt idx="3">
                  <c:v>0.13</c:v>
                </c:pt>
                <c:pt idx="4">
                  <c:v>0.13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0.17</c:v>
                </c:pt>
                <c:pt idx="11">
                  <c:v>0.17</c:v>
                </c:pt>
                <c:pt idx="12">
                  <c:v>0.17</c:v>
                </c:pt>
                <c:pt idx="13">
                  <c:v>0.14000000000000001</c:v>
                </c:pt>
                <c:pt idx="14">
                  <c:v>0.17</c:v>
                </c:pt>
                <c:pt idx="15">
                  <c:v>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1A-47A4-9EC8-67B79CB1F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74592"/>
        <c:axId val="6176128"/>
      </c:lineChart>
      <c:catAx>
        <c:axId val="617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140000"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en-US"/>
          </a:p>
        </c:txPr>
        <c:crossAx val="6176128"/>
        <c:crosses val="autoZero"/>
        <c:auto val="1"/>
        <c:lblAlgn val="ctr"/>
        <c:lblOffset val="100"/>
        <c:noMultiLvlLbl val="0"/>
      </c:catAx>
      <c:valAx>
        <c:axId val="61761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6174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2"/>
            <c:bubble3D val="0"/>
            <c:explosion val="8"/>
            <c:extLst>
              <c:ext xmlns:c16="http://schemas.microsoft.com/office/drawing/2014/chart" uri="{C3380CC4-5D6E-409C-BE32-E72D297353CC}">
                <c16:uniqueId val="{00000000-9628-4678-8C9F-A766A7F45613}"/>
              </c:ext>
            </c:extLst>
          </c:dPt>
          <c:dLbls>
            <c:dLbl>
              <c:idx val="0"/>
              <c:layout>
                <c:manualLayout>
                  <c:x val="1.7047462817147856E-2"/>
                  <c:y val="1.18996062992125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628-4678-8C9F-A766A7F45613}"/>
                </c:ext>
              </c:extLst>
            </c:dLbl>
            <c:dLbl>
              <c:idx val="1"/>
              <c:layout>
                <c:manualLayout>
                  <c:x val="-4.2806211723534555E-2"/>
                  <c:y val="-3.94855194353113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628-4678-8C9F-A766A7F45613}"/>
                </c:ext>
              </c:extLst>
            </c:dLbl>
            <c:dLbl>
              <c:idx val="2"/>
              <c:layout>
                <c:manualLayout>
                  <c:x val="-4.5452148342568291E-2"/>
                  <c:y val="3.5112969328295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628-4678-8C9F-A766A7F456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Father in home</c:v>
                </c:pt>
                <c:pt idx="1">
                  <c:v>Father not in home</c:v>
                </c:pt>
                <c:pt idx="2">
                  <c:v>Father information not available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0.46</c:v>
                </c:pt>
                <c:pt idx="1">
                  <c:v>0.23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28-4678-8C9F-A766A7F45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Father in Home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Sheet1!$A$10:$A$15</c:f>
              <c:strCache>
                <c:ptCount val="6"/>
                <c:pt idx="0">
                  <c:v>Parents are married</c:v>
                </c:pt>
                <c:pt idx="1">
                  <c:v>Father is employed</c:v>
                </c:pt>
                <c:pt idx="2">
                  <c:v>Mother is &lt;age 20</c:v>
                </c:pt>
                <c:pt idx="3">
                  <c:v>Father is emotionally involved at intake</c:v>
                </c:pt>
                <c:pt idx="4">
                  <c:v>Father is present at assessment</c:v>
                </c:pt>
                <c:pt idx="5">
                  <c:v>Father participated in any HV</c:v>
                </c:pt>
              </c:strCache>
            </c:strRef>
          </c:cat>
          <c:val>
            <c:numRef>
              <c:f>Sheet1!$B$10:$B$15</c:f>
              <c:numCache>
                <c:formatCode>0%</c:formatCode>
                <c:ptCount val="6"/>
                <c:pt idx="0">
                  <c:v>0.25</c:v>
                </c:pt>
                <c:pt idx="1">
                  <c:v>0.64</c:v>
                </c:pt>
                <c:pt idx="2">
                  <c:v>0.16</c:v>
                </c:pt>
                <c:pt idx="3">
                  <c:v>0.98</c:v>
                </c:pt>
                <c:pt idx="4">
                  <c:v>0.37</c:v>
                </c:pt>
                <c:pt idx="5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F-4774-A1CB-A9049CB2A501}"/>
            </c:ext>
          </c:extLst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Father Not in Home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Sheet1!$A$10:$A$15</c:f>
              <c:strCache>
                <c:ptCount val="6"/>
                <c:pt idx="0">
                  <c:v>Parents are married</c:v>
                </c:pt>
                <c:pt idx="1">
                  <c:v>Father is employed</c:v>
                </c:pt>
                <c:pt idx="2">
                  <c:v>Mother is &lt;age 20</c:v>
                </c:pt>
                <c:pt idx="3">
                  <c:v>Father is emotionally involved at intake</c:v>
                </c:pt>
                <c:pt idx="4">
                  <c:v>Father is present at assessment</c:v>
                </c:pt>
                <c:pt idx="5">
                  <c:v>Father participated in any HV</c:v>
                </c:pt>
              </c:strCache>
            </c:strRef>
          </c:cat>
          <c:val>
            <c:numRef>
              <c:f>Sheet1!$C$10:$C$15</c:f>
              <c:numCache>
                <c:formatCode>0%</c:formatCode>
                <c:ptCount val="6"/>
                <c:pt idx="0">
                  <c:v>0.05</c:v>
                </c:pt>
                <c:pt idx="1">
                  <c:v>0.43</c:v>
                </c:pt>
                <c:pt idx="2">
                  <c:v>0.3</c:v>
                </c:pt>
                <c:pt idx="3">
                  <c:v>0.73</c:v>
                </c:pt>
                <c:pt idx="4">
                  <c:v>0.12</c:v>
                </c:pt>
                <c:pt idx="5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BF-4774-A1CB-A9049CB2A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31392"/>
        <c:axId val="5932928"/>
      </c:barChart>
      <c:catAx>
        <c:axId val="5931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en-US"/>
          </a:p>
        </c:txPr>
        <c:crossAx val="5932928"/>
        <c:crosses val="autoZero"/>
        <c:auto val="1"/>
        <c:lblAlgn val="ctr"/>
        <c:lblOffset val="100"/>
        <c:noMultiLvlLbl val="0"/>
      </c:catAx>
      <c:valAx>
        <c:axId val="5932928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59313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677487005300807"/>
          <c:y val="0.12903225806451613"/>
          <c:w val="0.32409731871751324"/>
          <c:h val="0.11312611125222251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849518810148731E-2"/>
          <c:y val="3.7895523476232124E-2"/>
          <c:w val="0.87759492563429575"/>
          <c:h val="0.78961978710994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Father in Home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Native-born Hispanic</c:v>
                </c:pt>
                <c:pt idx="3">
                  <c:v>Foreign-born Hispanic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</c:v>
                </c:pt>
                <c:pt idx="1">
                  <c:v>0.16</c:v>
                </c:pt>
                <c:pt idx="2">
                  <c:v>0.11</c:v>
                </c:pt>
                <c:pt idx="3">
                  <c:v>0.23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0-4702-8CFA-A12CE0C96B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Father Not in Home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Native-born Hispanic</c:v>
                </c:pt>
                <c:pt idx="3">
                  <c:v>Foreign-born Hispanic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0.37</c:v>
                </c:pt>
                <c:pt idx="1">
                  <c:v>0.33</c:v>
                </c:pt>
                <c:pt idx="2">
                  <c:v>0.13</c:v>
                </c:pt>
                <c:pt idx="3">
                  <c:v>0.09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70-4702-8CFA-A12CE0C96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14432"/>
        <c:axId val="6915968"/>
      </c:barChart>
      <c:catAx>
        <c:axId val="691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6915968"/>
        <c:crosses val="autoZero"/>
        <c:auto val="1"/>
        <c:lblAlgn val="ctr"/>
        <c:lblOffset val="100"/>
        <c:noMultiLvlLbl val="0"/>
      </c:catAx>
      <c:valAx>
        <c:axId val="691596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6914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896172353455818"/>
          <c:y val="6.9444444444444448E-2"/>
          <c:w val="0.55096544181977258"/>
          <c:h val="8.3717191601049873E-2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Sheet1!$A$48</c:f>
              <c:strCache>
                <c:ptCount val="1"/>
                <c:pt idx="0">
                  <c:v>Father participated in at least 1 home visit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Sheet1!$B$47:$C$47</c:f>
              <c:strCache>
                <c:ptCount val="2"/>
                <c:pt idx="0">
                  <c:v>6-month retention</c:v>
                </c:pt>
                <c:pt idx="1">
                  <c:v>12-month retention (among those present at 6m)</c:v>
                </c:pt>
              </c:strCache>
            </c:strRef>
          </c:cat>
          <c:val>
            <c:numRef>
              <c:f>Sheet1!$B$48:$C$48</c:f>
              <c:numCache>
                <c:formatCode>0%</c:formatCode>
                <c:ptCount val="2"/>
                <c:pt idx="0">
                  <c:v>0.71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65-4E80-95B7-387960ED5786}"/>
            </c:ext>
          </c:extLst>
        </c:ser>
        <c:ser>
          <c:idx val="1"/>
          <c:order val="1"/>
          <c:tx>
            <c:strRef>
              <c:f>Sheet1!$A$49</c:f>
              <c:strCache>
                <c:ptCount val="1"/>
                <c:pt idx="0">
                  <c:v>Father did not participate in home visits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Sheet1!$B$47:$C$47</c:f>
              <c:strCache>
                <c:ptCount val="2"/>
                <c:pt idx="0">
                  <c:v>6-month retention</c:v>
                </c:pt>
                <c:pt idx="1">
                  <c:v>12-month retention (among those present at 6m)</c:v>
                </c:pt>
              </c:strCache>
            </c:strRef>
          </c:cat>
          <c:val>
            <c:numRef>
              <c:f>Sheet1!$B$49:$C$49</c:f>
              <c:numCache>
                <c:formatCode>0%</c:formatCode>
                <c:ptCount val="2"/>
                <c:pt idx="0">
                  <c:v>0.45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65-4E80-95B7-387960ED5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13088"/>
        <c:axId val="33923072"/>
      </c:barChart>
      <c:catAx>
        <c:axId val="33913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33923072"/>
        <c:crosses val="autoZero"/>
        <c:auto val="1"/>
        <c:lblAlgn val="ctr"/>
        <c:lblOffset val="100"/>
        <c:noMultiLvlLbl val="0"/>
      </c:catAx>
      <c:valAx>
        <c:axId val="339230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33913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740226550628536"/>
          <c:y val="1.518867518609355E-3"/>
          <c:w val="0.61408442694663168"/>
          <c:h val="0.11224991621092709"/>
        </c:manualLayout>
      </c:layout>
      <c:overlay val="0"/>
      <c:spPr>
        <a:solidFill>
          <a:schemeClr val="tx2"/>
        </a:solidFill>
        <a:ln>
          <a:solidFill>
            <a:schemeClr val="accent1"/>
          </a:solidFill>
        </a:ln>
      </c:spPr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257203583247747"/>
          <c:y val="0.10136892509931332"/>
          <c:w val="0.7598203109226731"/>
          <c:h val="0.7392018958795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Home Visits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Not in Home at Enrollment</c:v>
                </c:pt>
                <c:pt idx="1">
                  <c:v>In Home at Enrollment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0.14000000000000001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F-497A-8B5C-D73737C15B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At least 1 home visit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Not in Home at Enrollment</c:v>
                </c:pt>
                <c:pt idx="1">
                  <c:v>In Home at Enrollment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0.46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8F-497A-8B5C-D73737C15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91712"/>
        <c:axId val="34294016"/>
      </c:barChart>
      <c:catAx>
        <c:axId val="3429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34294016"/>
        <c:crosses val="autoZero"/>
        <c:auto val="1"/>
        <c:lblAlgn val="ctr"/>
        <c:lblOffset val="100"/>
        <c:noMultiLvlLbl val="0"/>
      </c:catAx>
      <c:valAx>
        <c:axId val="342940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r>
                  <a:rPr lang="en-US" sz="1400" baseline="0">
                    <a:solidFill>
                      <a:schemeClr val="bg1"/>
                    </a:solidFill>
                  </a:rPr>
                  <a:t>In Home at 6 Months</a:t>
                </a:r>
              </a:p>
            </c:rich>
          </c:tx>
          <c:layout>
            <c:manualLayout>
              <c:xMode val="edge"/>
              <c:yMode val="edge"/>
              <c:x val="3.4212883715622505E-2"/>
              <c:y val="0.2245165228791119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en-US"/>
          </a:p>
        </c:txPr>
        <c:crossAx val="34291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355914070523792"/>
          <c:y val="0.10328267338281143"/>
          <c:w val="0.35554747964196781"/>
          <c:h val="0.14737513516497763"/>
        </c:manualLayout>
      </c:layout>
      <c:overlay val="0"/>
      <c:spPr>
        <a:solidFill>
          <a:srgbClr val="1F497D"/>
        </a:solidFill>
        <a:ln>
          <a:solidFill>
            <a:schemeClr val="accent1"/>
          </a:solidFill>
        </a:ln>
      </c:spPr>
      <c:txPr>
        <a:bodyPr/>
        <a:lstStyle/>
        <a:p>
          <a:pPr>
            <a:defRPr sz="1500"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Home Visits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Emotionally Involved at Intake</c:v>
                </c:pt>
                <c:pt idx="1">
                  <c:v>Not emotionally invovled at intake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0.83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1-4B67-87F0-32A95C0BB65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At least 1 Home Visit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Emotionally Involved at Intake</c:v>
                </c:pt>
                <c:pt idx="1">
                  <c:v>Not emotionally invovled at intake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0.94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71-4B67-87F0-32A95C0BB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87104"/>
        <c:axId val="35089024"/>
      </c:barChart>
      <c:catAx>
        <c:axId val="3508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35089024"/>
        <c:crosses val="autoZero"/>
        <c:auto val="1"/>
        <c:lblAlgn val="ctr"/>
        <c:lblOffset val="100"/>
        <c:noMultiLvlLbl val="0"/>
      </c:catAx>
      <c:valAx>
        <c:axId val="350890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350871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0.47222</cdr:x>
      <cdr:y>0.33333</cdr:y>
    </cdr:from>
    <cdr:to>
      <cdr:x>0.47222</cdr:x>
      <cdr:y>0.52174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4C1C42C6-85D4-4DDF-9BEF-632AE182B26B}"/>
            </a:ext>
          </a:extLst>
        </cdr:cNvPr>
        <cdr:cNvCxnSpPr/>
      </cdr:nvCxnSpPr>
      <cdr:spPr>
        <a:xfrm xmlns:a="http://schemas.openxmlformats.org/drawingml/2006/main" flipV="1">
          <a:off x="3886200" y="1752600"/>
          <a:ext cx="0" cy="9906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0.37037</cdr:x>
      <cdr:y>0.53623</cdr:y>
    </cdr:from>
    <cdr:to>
      <cdr:x>0.57407</cdr:x>
      <cdr:y>0.68116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47997" y="2819390"/>
          <a:ext cx="1676369" cy="7620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i="1" dirty="0"/>
            <a:t>HFNY Fatherhood Component Launched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265352-67E7-4454-B230-9423663289B2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84064D-9CA8-47D1-8680-008C7F1C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13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4837A-5E19-4D02-B032-6D8FDB9B94C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8DF19-6645-4993-B11B-E7E9533A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4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DF19-6645-4993-B11B-E7E9533AC4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65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8DF19-6645-4993-B11B-E7E9533AC4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4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8DF19-6645-4993-B11B-E7E9533AC4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43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8DF19-6645-4993-B11B-E7E9533AC4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69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8DF19-6645-4993-B11B-E7E9533AC4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4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DF19-6645-4993-B11B-E7E9533AC4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28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was families</a:t>
            </a:r>
            <a:r>
              <a:rPr lang="en-US" baseline="0" dirty="0"/>
              <a:t> with intake between January 1, 2013 and September 17, 2014 because new information collected as of 1/1/2013</a:t>
            </a:r>
            <a:endParaRPr lang="en-US" dirty="0"/>
          </a:p>
          <a:p>
            <a:endParaRPr lang="en-US" dirty="0"/>
          </a:p>
          <a:p>
            <a:r>
              <a:rPr lang="en-US" dirty="0"/>
              <a:t>It’s not completely clear in what situations</a:t>
            </a:r>
            <a:r>
              <a:rPr lang="en-US" baseline="0" dirty="0"/>
              <a:t> father information is reported as unavailable, because in many instance the father information is reported unavailable, yet the father is reported as having some involvement with the child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DF19-6645-4993-B11B-E7E9533AC4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3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audience</a:t>
            </a:r>
            <a:r>
              <a:rPr lang="en-US" baseline="0" dirty="0"/>
              <a:t> that this analysis only included families where OBP information was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DF19-6645-4993-B11B-E7E9533AC4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29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DF19-6645-4993-B11B-E7E9533AC4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67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DF19-6645-4993-B11B-E7E9533AC4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5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clear what “emotional involvement” means to the mother or the FSW; will revisit that question</a:t>
            </a:r>
            <a:r>
              <a:rPr lang="en-US" baseline="0" dirty="0"/>
              <a:t> at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DF19-6645-4993-B11B-E7E9533AC4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63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DF19-6645-4993-B11B-E7E9533AC4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22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8DF19-6645-4993-B11B-E7E9533AC4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7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471E-FA87-4259-B0CA-AF4FB5E6168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B14-55FF-4EB9-AEDA-91CE85049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0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471E-FA87-4259-B0CA-AF4FB5E6168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B14-55FF-4EB9-AEDA-91CE85049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9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471E-FA87-4259-B0CA-AF4FB5E6168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B14-55FF-4EB9-AEDA-91CE85049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7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471E-FA87-4259-B0CA-AF4FB5E6168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B14-55FF-4EB9-AEDA-91CE85049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0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471E-FA87-4259-B0CA-AF4FB5E6168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B14-55FF-4EB9-AEDA-91CE85049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1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471E-FA87-4259-B0CA-AF4FB5E6168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B14-55FF-4EB9-AEDA-91CE85049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4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471E-FA87-4259-B0CA-AF4FB5E6168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B14-55FF-4EB9-AEDA-91CE85049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1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471E-FA87-4259-B0CA-AF4FB5E6168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B14-55FF-4EB9-AEDA-91CE85049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5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471E-FA87-4259-B0CA-AF4FB5E6168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B14-55FF-4EB9-AEDA-91CE85049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0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471E-FA87-4259-B0CA-AF4FB5E6168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B14-55FF-4EB9-AEDA-91CE85049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9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471E-FA87-4259-B0CA-AF4FB5E6168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B14-55FF-4EB9-AEDA-91CE85049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5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6471E-FA87-4259-B0CA-AF4FB5E6168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56B14-55FF-4EB9-AEDA-91CE85049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Community of Practice: Engaging At-Risk Fathers in Home Visiting Services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600" b="1" i="1" dirty="0">
                <a:solidFill>
                  <a:schemeClr val="bg1"/>
                </a:solidFill>
              </a:rPr>
              <a:t>Effects on Program Retention and Father Involvement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135041"/>
            <a:ext cx="7696200" cy="1752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Sandra McGinnis, Center for Human Services Research, SUNY Albany </a:t>
            </a:r>
          </a:p>
          <a:p>
            <a:r>
              <a:rPr lang="en-US" sz="2800" dirty="0">
                <a:solidFill>
                  <a:schemeClr val="bg1"/>
                </a:solidFill>
              </a:rPr>
              <a:t>Joe Paté, HFNY – Jefferson County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887641"/>
            <a:ext cx="4343400" cy="78799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08880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Characteristics of Families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3312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6360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goal of this analysis was to gain a better understanding of how father involvement in home visits affects the likelihood that: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family will leave the program;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father will remain with or join the family household;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father will maintain emotional involvement with the child.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8280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Regression analyses (Cox and logistic)</a:t>
            </a:r>
          </a:p>
          <a:p>
            <a:r>
              <a:rPr lang="en-US" dirty="0">
                <a:solidFill>
                  <a:schemeClr val="bg1"/>
                </a:solidFill>
              </a:rPr>
              <a:t>Controlled pertinent characteristics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Maternal age, education, race/ethnicity, nativity, </a:t>
            </a:r>
            <a:r>
              <a:rPr lang="en-US" dirty="0" err="1">
                <a:solidFill>
                  <a:schemeClr val="bg1"/>
                </a:solidFill>
              </a:rPr>
              <a:t>Kempe</a:t>
            </a:r>
            <a:r>
              <a:rPr lang="en-US" dirty="0">
                <a:solidFill>
                  <a:schemeClr val="bg1"/>
                </a:solidFill>
              </a:rPr>
              <a:t> score; paternal employment; pre- vs. post-natal intake</a:t>
            </a:r>
          </a:p>
        </p:txBody>
      </p:sp>
    </p:spTree>
    <p:extLst>
      <p:ext uri="{BB962C8B-B14F-4D97-AF65-F5344CB8AC3E}">
        <p14:creationId xmlns:p14="http://schemas.microsoft.com/office/powerpoint/2010/main" val="963734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848600" cy="574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1081" y="2514600"/>
            <a:ext cx="2133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Father participated in any home visit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8802" y="4724400"/>
            <a:ext cx="1981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Father did not participate in home visits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6571527" y="1219200"/>
            <a:ext cx="990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00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Family Retention at 6m and 12m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204531"/>
              </p:ext>
            </p:extLst>
          </p:nvPr>
        </p:nvGraphicFramePr>
        <p:xfrm>
          <a:off x="990600" y="1219200"/>
          <a:ext cx="7239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2756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6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Father</a:t>
            </a:r>
            <a:r>
              <a:rPr lang="en-US" baseline="0" dirty="0"/>
              <a:t> </a:t>
            </a:r>
            <a:r>
              <a:rPr lang="en-US" baseline="0" dirty="0">
                <a:solidFill>
                  <a:schemeClr val="bg1"/>
                </a:solidFill>
              </a:rPr>
              <a:t>Co-residence 6 months Postpartum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5576286"/>
              </p:ext>
            </p:extLst>
          </p:nvPr>
        </p:nvGraphicFramePr>
        <p:xfrm>
          <a:off x="983366" y="1696998"/>
          <a:ext cx="7010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7666" y="1327666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(Demographics and Other Characteristics Held Constant)</a:t>
            </a:r>
          </a:p>
        </p:txBody>
      </p:sp>
    </p:spTree>
    <p:extLst>
      <p:ext uri="{BB962C8B-B14F-4D97-AF65-F5344CB8AC3E}">
        <p14:creationId xmlns:p14="http://schemas.microsoft.com/office/powerpoint/2010/main" val="2896459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Father Emotional Involvement 6 Months Postpartum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761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3999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There are benefits to engaging fathers in home visiting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Families are more likely to be retained in the program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Fathers are more likely to stay involved with families</a:t>
            </a:r>
          </a:p>
        </p:txBody>
      </p:sp>
    </p:spTree>
    <p:extLst>
      <p:ext uri="{BB962C8B-B14F-4D97-AF65-F5344CB8AC3E}">
        <p14:creationId xmlns:p14="http://schemas.microsoft.com/office/powerpoint/2010/main" val="1066712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Understand more about what home visitors do with fathers during home</a:t>
            </a:r>
            <a:r>
              <a:rPr lang="en-US" baseline="0" dirty="0">
                <a:solidFill>
                  <a:schemeClr val="bg1"/>
                </a:solidFill>
              </a:rPr>
              <a:t> visits </a:t>
            </a:r>
            <a:r>
              <a:rPr lang="en-US" dirty="0">
                <a:solidFill>
                  <a:schemeClr val="bg1"/>
                </a:solidFill>
              </a:rPr>
              <a:t>and what fathers see as the value of </a:t>
            </a:r>
            <a:r>
              <a:rPr lang="en-US" dirty="0" smtClean="0">
                <a:solidFill>
                  <a:schemeClr val="bg1"/>
                </a:solidFill>
              </a:rPr>
              <a:t>participation in home visiting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Learn more about how programs successfully engage fathers both in and out of the home</a:t>
            </a:r>
          </a:p>
          <a:p>
            <a:r>
              <a:rPr lang="en-US" dirty="0">
                <a:solidFill>
                  <a:schemeClr val="bg1"/>
                </a:solidFill>
              </a:rPr>
              <a:t>Facilitate sharing of successful strategies between programs serving similar populations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55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map&#10;&#10;Description automatically generated">
            <a:extLst>
              <a:ext uri="{FF2B5EF4-FFF2-40B4-BE49-F238E27FC236}">
                <a16:creationId xmlns:a16="http://schemas.microsoft.com/office/drawing/2014/main" id="{1F3B708F-EB48-4E9B-AC84-51BA142C01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A0A0FF"/>
              </a:clrFrom>
              <a:clrTo>
                <a:srgbClr val="A0A0FF">
                  <a:alpha val="0"/>
                </a:srgbClr>
              </a:clrTo>
            </a:clrChange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5"/>
          <a:stretch/>
        </p:blipFill>
        <p:spPr>
          <a:xfrm>
            <a:off x="152400" y="2999232"/>
            <a:ext cx="3445720" cy="2872218"/>
          </a:xfrm>
          <a:prstGeom prst="rect">
            <a:avLst/>
          </a:pr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120" y="2395728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6F7D9EF-9C57-4203-88C9-17CE00087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87" y="417577"/>
            <a:ext cx="5204225" cy="180846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DC8E3C-89ED-4C68-BE6B-7CAE2C637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120" y="2706624"/>
            <a:ext cx="5066720" cy="384657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Started partnering with families in August 2017</a:t>
            </a:r>
          </a:p>
          <a:p>
            <a:r>
              <a:rPr lang="en-US" sz="2400" dirty="0">
                <a:solidFill>
                  <a:schemeClr val="bg1"/>
                </a:solidFill>
              </a:rPr>
              <a:t>Program capacity 84 families</a:t>
            </a:r>
          </a:p>
          <a:p>
            <a:pPr marL="803275" lvl="1" indent="-225425"/>
            <a:r>
              <a:rPr lang="en-US" sz="2200" dirty="0">
                <a:solidFill>
                  <a:schemeClr val="bg1"/>
                </a:solidFill>
              </a:rPr>
              <a:t>60 families currently enrolled</a:t>
            </a:r>
          </a:p>
          <a:p>
            <a:r>
              <a:rPr lang="en-US" sz="2400" dirty="0">
                <a:solidFill>
                  <a:schemeClr val="bg1"/>
                </a:solidFill>
              </a:rPr>
              <a:t>Located in Northern New York State, near the Canadian border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Mostly rural county, with a population of 110,000</a:t>
            </a:r>
          </a:p>
          <a:p>
            <a:r>
              <a:rPr lang="en-US" sz="2400" dirty="0">
                <a:solidFill>
                  <a:schemeClr val="bg1"/>
                </a:solidFill>
              </a:rPr>
              <a:t>Home to the Fort Drum Army base</a:t>
            </a:r>
          </a:p>
        </p:txBody>
      </p:sp>
    </p:spTree>
    <p:extLst>
      <p:ext uri="{BB962C8B-B14F-4D97-AF65-F5344CB8AC3E}">
        <p14:creationId xmlns:p14="http://schemas.microsoft.com/office/powerpoint/2010/main" val="362280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Healthy</a:t>
            </a:r>
            <a:r>
              <a:rPr lang="en-US" baseline="0" dirty="0">
                <a:solidFill>
                  <a:schemeClr val="bg1"/>
                </a:solidFill>
              </a:rPr>
              <a:t> Families New York (HFNY)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HFNY is an evidence-based, voluntary home visiting program matching parents with knowledgeable and caring workers who provide support and information during pregnancy and early childhood</a:t>
            </a:r>
          </a:p>
          <a:p>
            <a:r>
              <a:rPr lang="en-US" dirty="0">
                <a:solidFill>
                  <a:schemeClr val="bg1"/>
                </a:solidFill>
              </a:rPr>
              <a:t>Families who participate are offered long-term, in-home, supportive services until the child enters school or Head Start</a:t>
            </a:r>
          </a:p>
        </p:txBody>
      </p:sp>
    </p:spTree>
    <p:extLst>
      <p:ext uri="{BB962C8B-B14F-4D97-AF65-F5344CB8AC3E}">
        <p14:creationId xmlns:p14="http://schemas.microsoft.com/office/powerpoint/2010/main" val="1096850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700" dirty="0">
                <a:solidFill>
                  <a:schemeClr val="bg1"/>
                </a:solidFill>
              </a:rPr>
              <a:t>Father Involvement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200" i="1" dirty="0">
                <a:solidFill>
                  <a:schemeClr val="bg1"/>
                </a:solidFill>
              </a:rPr>
              <a:t>(Resident and Non-Resident)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73F5CB-A498-4C80-B3B7-64762DA08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899811"/>
              </p:ext>
            </p:extLst>
          </p:nvPr>
        </p:nvGraphicFramePr>
        <p:xfrm>
          <a:off x="457200" y="1524000"/>
          <a:ext cx="8229600" cy="40284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1046174997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586864684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1911793477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3590920347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Father present at: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Inception to Date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(August 2017 – April 2021)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Pre-COVID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(3/1/2019 – 2/29/2020)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of COVID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(3/1/2020 – 2/28/2021)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156557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dirty="0"/>
                        <a:t>Assessment visit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2574497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dirty="0"/>
                        <a:t>Intake visit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127295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dirty="0"/>
                        <a:t>Any prenatal visit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9356089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dirty="0"/>
                        <a:t>Any postnatal visit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93736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dirty="0"/>
                        <a:t>10 or more postnatal visits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8791347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sz="1400" dirty="0"/>
                        <a:t>(or father figure) </a:t>
                      </a:r>
                      <a:r>
                        <a:rPr lang="en-US" dirty="0"/>
                        <a:t>in at least 1 visit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15682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9B82977-3A6C-4703-AA49-7F390F285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699856"/>
              </p:ext>
            </p:extLst>
          </p:nvPr>
        </p:nvGraphicFramePr>
        <p:xfrm>
          <a:off x="448056" y="5715000"/>
          <a:ext cx="8238744" cy="6400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01952">
                  <a:extLst>
                    <a:ext uri="{9D8B030D-6E8A-4147-A177-3AD203B41FA5}">
                      <a16:colId xmlns:a16="http://schemas.microsoft.com/office/drawing/2014/main" val="1025258017"/>
                    </a:ext>
                  </a:extLst>
                </a:gridCol>
                <a:gridCol w="2112264">
                  <a:extLst>
                    <a:ext uri="{9D8B030D-6E8A-4147-A177-3AD203B41FA5}">
                      <a16:colId xmlns:a16="http://schemas.microsoft.com/office/drawing/2014/main" val="2546682599"/>
                    </a:ext>
                  </a:extLst>
                </a:gridCol>
                <a:gridCol w="2112264">
                  <a:extLst>
                    <a:ext uri="{9D8B030D-6E8A-4147-A177-3AD203B41FA5}">
                      <a16:colId xmlns:a16="http://schemas.microsoft.com/office/drawing/2014/main" val="483189186"/>
                    </a:ext>
                  </a:extLst>
                </a:gridCol>
                <a:gridCol w="2112264">
                  <a:extLst>
                    <a:ext uri="{9D8B030D-6E8A-4147-A177-3AD203B41FA5}">
                      <a16:colId xmlns:a16="http://schemas.microsoft.com/office/drawing/2014/main" val="1737777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Received service referrals</a:t>
                      </a: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29%</a:t>
                      </a: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35%</a:t>
                      </a: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34%</a:t>
                      </a: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198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275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0722" y="329184"/>
            <a:ext cx="5170932" cy="1783080"/>
          </a:xfrm>
        </p:spPr>
        <p:txBody>
          <a:bodyPr anchor="b">
            <a:normAutofit/>
          </a:bodyPr>
          <a:lstStyle/>
          <a:p>
            <a:pPr algn="l"/>
            <a:r>
              <a:rPr lang="en-US" sz="4700" dirty="0">
                <a:solidFill>
                  <a:schemeClr val="bg1"/>
                </a:solidFill>
              </a:rPr>
              <a:t>Approaches Used</a:t>
            </a:r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DF7E577-88D4-42AF-BA9A-8D71B8F5D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2" r="28249"/>
          <a:stretch/>
        </p:blipFill>
        <p:spPr>
          <a:xfrm>
            <a:off x="20" y="1"/>
            <a:ext cx="303938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  <a:gd name="connsiteX0" fmla="*/ 0 w 3182691"/>
              <a:gd name="connsiteY0" fmla="*/ 0 h 18288"/>
              <a:gd name="connsiteX1" fmla="*/ 572884 w 3182691"/>
              <a:gd name="connsiteY1" fmla="*/ 0 h 18288"/>
              <a:gd name="connsiteX2" fmla="*/ 1113942 w 3182691"/>
              <a:gd name="connsiteY2" fmla="*/ 0 h 18288"/>
              <a:gd name="connsiteX3" fmla="*/ 1686826 w 3182691"/>
              <a:gd name="connsiteY3" fmla="*/ 0 h 18288"/>
              <a:gd name="connsiteX4" fmla="*/ 2323364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546153 w 3182691"/>
              <a:gd name="connsiteY7" fmla="*/ 18288 h 18288"/>
              <a:gd name="connsiteX8" fmla="*/ 1845961 w 3182691"/>
              <a:gd name="connsiteY8" fmla="*/ 18288 h 18288"/>
              <a:gd name="connsiteX9" fmla="*/ 1304903 w 3182691"/>
              <a:gd name="connsiteY9" fmla="*/ 18288 h 18288"/>
              <a:gd name="connsiteX10" fmla="*/ 604711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57" y="4844"/>
                  <a:pt x="3182281" y="11009"/>
                  <a:pt x="3182691" y="18288"/>
                </a:cubicBezTo>
                <a:cubicBezTo>
                  <a:pt x="2941063" y="3169"/>
                  <a:pt x="2872422" y="16194"/>
                  <a:pt x="2609807" y="18288"/>
                </a:cubicBezTo>
                <a:cubicBezTo>
                  <a:pt x="2341801" y="10032"/>
                  <a:pt x="2328606" y="28832"/>
                  <a:pt x="2068749" y="18288"/>
                </a:cubicBezTo>
                <a:cubicBezTo>
                  <a:pt x="1813820" y="1121"/>
                  <a:pt x="1714804" y="37605"/>
                  <a:pt x="1432211" y="18288"/>
                </a:cubicBezTo>
                <a:cubicBezTo>
                  <a:pt x="1164810" y="-27006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2166" y="5049"/>
                  <a:pt x="3182884" y="12044"/>
                  <a:pt x="3182691" y="18288"/>
                </a:cubicBezTo>
                <a:cubicBezTo>
                  <a:pt x="3012562" y="-37820"/>
                  <a:pt x="2765408" y="35618"/>
                  <a:pt x="2546153" y="18288"/>
                </a:cubicBezTo>
                <a:cubicBezTo>
                  <a:pt x="2331952" y="13878"/>
                  <a:pt x="2142129" y="19805"/>
                  <a:pt x="1845961" y="18288"/>
                </a:cubicBezTo>
                <a:cubicBezTo>
                  <a:pt x="1537526" y="31994"/>
                  <a:pt x="1468653" y="-6175"/>
                  <a:pt x="1304903" y="18288"/>
                </a:cubicBezTo>
                <a:cubicBezTo>
                  <a:pt x="1191987" y="26138"/>
                  <a:pt x="927061" y="14626"/>
                  <a:pt x="604711" y="18288"/>
                </a:cubicBezTo>
                <a:cubicBezTo>
                  <a:pt x="273947" y="45577"/>
                  <a:pt x="111622" y="-2455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1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3005" y="4158"/>
                  <a:pt x="3181712" y="12539"/>
                  <a:pt x="3182691" y="18288"/>
                </a:cubicBezTo>
                <a:cubicBezTo>
                  <a:pt x="2948637" y="17089"/>
                  <a:pt x="2873728" y="22327"/>
                  <a:pt x="2609807" y="18288"/>
                </a:cubicBezTo>
                <a:cubicBezTo>
                  <a:pt x="2342839" y="11870"/>
                  <a:pt x="2331621" y="30535"/>
                  <a:pt x="2068749" y="18288"/>
                </a:cubicBezTo>
                <a:cubicBezTo>
                  <a:pt x="1813814" y="-7352"/>
                  <a:pt x="1700576" y="36739"/>
                  <a:pt x="1432211" y="18288"/>
                </a:cubicBezTo>
                <a:cubicBezTo>
                  <a:pt x="1148444" y="-27053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custGeom>
                    <a:avLst/>
                    <a:gdLst>
                      <a:gd name="connsiteX0" fmla="*/ 0 w 3182691"/>
                      <a:gd name="connsiteY0" fmla="*/ 0 h 18288"/>
                      <a:gd name="connsiteX1" fmla="*/ 636538 w 3182691"/>
                      <a:gd name="connsiteY1" fmla="*/ 0 h 18288"/>
                      <a:gd name="connsiteX2" fmla="*/ 1273076 w 3182691"/>
                      <a:gd name="connsiteY2" fmla="*/ 0 h 18288"/>
                      <a:gd name="connsiteX3" fmla="*/ 1909615 w 3182691"/>
                      <a:gd name="connsiteY3" fmla="*/ 0 h 18288"/>
                      <a:gd name="connsiteX4" fmla="*/ 2482499 w 3182691"/>
                      <a:gd name="connsiteY4" fmla="*/ 0 h 18288"/>
                      <a:gd name="connsiteX5" fmla="*/ 3182691 w 3182691"/>
                      <a:gd name="connsiteY5" fmla="*/ 0 h 18288"/>
                      <a:gd name="connsiteX6" fmla="*/ 3182691 w 3182691"/>
                      <a:gd name="connsiteY6" fmla="*/ 18288 h 18288"/>
                      <a:gd name="connsiteX7" fmla="*/ 2609807 w 3182691"/>
                      <a:gd name="connsiteY7" fmla="*/ 18288 h 18288"/>
                      <a:gd name="connsiteX8" fmla="*/ 2068749 w 3182691"/>
                      <a:gd name="connsiteY8" fmla="*/ 18288 h 18288"/>
                      <a:gd name="connsiteX9" fmla="*/ 1432211 w 3182691"/>
                      <a:gd name="connsiteY9" fmla="*/ 18288 h 18288"/>
                      <a:gd name="connsiteX10" fmla="*/ 859327 w 3182691"/>
                      <a:gd name="connsiteY10" fmla="*/ 18288 h 18288"/>
                      <a:gd name="connsiteX11" fmla="*/ 0 w 3182691"/>
                      <a:gd name="connsiteY11" fmla="*/ 18288 h 18288"/>
                      <a:gd name="connsiteX12" fmla="*/ 0 w 3182691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3133" y="4516"/>
                          <a:pt x="3181864" y="12266"/>
                          <a:pt x="3182691" y="18288"/>
                        </a:cubicBezTo>
                        <a:cubicBezTo>
                          <a:pt x="2947041" y="16687"/>
                          <a:pt x="2875741" y="22937"/>
                          <a:pt x="2609807" y="18288"/>
                        </a:cubicBezTo>
                        <a:cubicBezTo>
                          <a:pt x="2343873" y="13639"/>
                          <a:pt x="2331203" y="31729"/>
                          <a:pt x="2068749" y="18288"/>
                        </a:cubicBezTo>
                        <a:cubicBezTo>
                          <a:pt x="1806295" y="4847"/>
                          <a:pt x="1713773" y="47088"/>
                          <a:pt x="1432211" y="18288"/>
                        </a:cubicBezTo>
                        <a:cubicBezTo>
                          <a:pt x="1150649" y="-10512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1" h="18288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3268" y="4624"/>
                          <a:pt x="3183510" y="11191"/>
                          <a:pt x="3182691" y="18288"/>
                        </a:cubicBezTo>
                        <a:cubicBezTo>
                          <a:pt x="3026064" y="-10849"/>
                          <a:pt x="2775005" y="23067"/>
                          <a:pt x="2546153" y="18288"/>
                        </a:cubicBezTo>
                        <a:cubicBezTo>
                          <a:pt x="2317301" y="13509"/>
                          <a:pt x="2164351" y="-9884"/>
                          <a:pt x="1845961" y="18288"/>
                        </a:cubicBezTo>
                        <a:cubicBezTo>
                          <a:pt x="1527571" y="46460"/>
                          <a:pt x="1455006" y="5824"/>
                          <a:pt x="1304903" y="18288"/>
                        </a:cubicBezTo>
                        <a:cubicBezTo>
                          <a:pt x="1154800" y="30752"/>
                          <a:pt x="942107" y="-12056"/>
                          <a:pt x="604711" y="18288"/>
                        </a:cubicBezTo>
                        <a:cubicBezTo>
                          <a:pt x="267315" y="48632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2" y="2706624"/>
            <a:ext cx="5170932" cy="3483864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Getting everyone on-board</a:t>
            </a:r>
          </a:p>
          <a:p>
            <a:r>
              <a:rPr lang="en-US" sz="2400" dirty="0">
                <a:solidFill>
                  <a:schemeClr val="bg1"/>
                </a:solidFill>
              </a:rPr>
              <a:t>Promote fathers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Recognize and share specific benefits fathers bring to their family and children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Recognize and support specific challenges fathers experience</a:t>
            </a:r>
          </a:p>
        </p:txBody>
      </p:sp>
    </p:spTree>
    <p:extLst>
      <p:ext uri="{BB962C8B-B14F-4D97-AF65-F5344CB8AC3E}">
        <p14:creationId xmlns:p14="http://schemas.microsoft.com/office/powerpoint/2010/main" val="2452122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 algn="l"/>
            <a:r>
              <a:rPr lang="en-US" sz="4700" dirty="0">
                <a:solidFill>
                  <a:schemeClr val="bg1"/>
                </a:solidFill>
              </a:rPr>
              <a:t>Approaches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406140" cy="33206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Getting everyone on-board</a:t>
            </a:r>
          </a:p>
          <a:p>
            <a:pPr marL="461963" lvl="1" indent="-225425"/>
            <a:r>
              <a:rPr lang="en-US" sz="2400" dirty="0">
                <a:solidFill>
                  <a:schemeClr val="bg1"/>
                </a:solidFill>
              </a:rPr>
              <a:t>Ongoing discussions during supervision sessions</a:t>
            </a:r>
          </a:p>
          <a:p>
            <a:pPr marL="461963" lvl="1" indent="-225425"/>
            <a:r>
              <a:rPr lang="en-US" sz="2400" dirty="0">
                <a:solidFill>
                  <a:schemeClr val="bg1"/>
                </a:solidFill>
              </a:rPr>
              <a:t>Brainstorming during team meetings</a:t>
            </a:r>
          </a:p>
          <a:p>
            <a:pPr marL="461963" lvl="1" indent="-225425"/>
            <a:r>
              <a:rPr lang="en-US" sz="2400" dirty="0">
                <a:solidFill>
                  <a:schemeClr val="bg1"/>
                </a:solidFill>
              </a:rPr>
              <a:t>Establishing acceptance at home visits</a:t>
            </a:r>
          </a:p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AFB9ED2D-2B12-4D1A-AD0C-B8C556C8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r="14527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8760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pPr algn="l"/>
            <a:r>
              <a:rPr lang="en-US" sz="4700" dirty="0">
                <a:solidFill>
                  <a:schemeClr val="bg1"/>
                </a:solidFill>
              </a:rPr>
              <a:t>Approaches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DE0A0-9077-41A4-A0FD-22CE663A0D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7" r="23903"/>
          <a:stretch/>
        </p:blipFill>
        <p:spPr>
          <a:xfrm>
            <a:off x="0" y="-385735"/>
            <a:ext cx="3885927" cy="762947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45159F-AF1B-4673-B6BC-0978B9305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706624"/>
            <a:ext cx="5018279" cy="3922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Promote fathers</a:t>
            </a:r>
          </a:p>
          <a:p>
            <a:pPr marL="461963" lvl="1" indent="-234950"/>
            <a:r>
              <a:rPr lang="en-US" sz="2400" dirty="0">
                <a:solidFill>
                  <a:schemeClr val="bg1"/>
                </a:solidFill>
              </a:rPr>
              <a:t>Using father specific language </a:t>
            </a:r>
            <a:r>
              <a:rPr lang="en-US" sz="2000" dirty="0">
                <a:solidFill>
                  <a:schemeClr val="bg1"/>
                </a:solidFill>
              </a:rPr>
              <a:t>(e.g. in-person, marketing materials, forms)</a:t>
            </a:r>
          </a:p>
          <a:p>
            <a:pPr marL="461963" lvl="1" indent="-234950"/>
            <a:r>
              <a:rPr lang="en-US" sz="2400" dirty="0">
                <a:solidFill>
                  <a:schemeClr val="bg1"/>
                </a:solidFill>
              </a:rPr>
              <a:t>Use materials and resources that show fathers and address their role as a caregiver</a:t>
            </a:r>
          </a:p>
          <a:p>
            <a:pPr marL="461963" lvl="1" indent="-234950"/>
            <a:r>
              <a:rPr lang="en-US" sz="2400" dirty="0">
                <a:solidFill>
                  <a:schemeClr val="bg1"/>
                </a:solidFill>
              </a:rPr>
              <a:t>Learn about the fathers you are working with </a:t>
            </a:r>
            <a:r>
              <a:rPr lang="en-US" sz="2000" dirty="0">
                <a:solidFill>
                  <a:schemeClr val="bg1"/>
                </a:solidFill>
              </a:rPr>
              <a:t>(resist the tendency to default to stereotypes, work to recognize implicit bias and automatic reactions)</a:t>
            </a:r>
          </a:p>
        </p:txBody>
      </p:sp>
    </p:spTree>
    <p:extLst>
      <p:ext uri="{BB962C8B-B14F-4D97-AF65-F5344CB8AC3E}">
        <p14:creationId xmlns:p14="http://schemas.microsoft.com/office/powerpoint/2010/main" val="3136061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04800"/>
            <a:ext cx="3276451" cy="1956841"/>
          </a:xfrm>
        </p:spPr>
        <p:txBody>
          <a:bodyPr anchor="b">
            <a:normAutofit/>
          </a:bodyPr>
          <a:lstStyle/>
          <a:p>
            <a:pPr algn="l"/>
            <a:r>
              <a:rPr lang="en-US" sz="4700" dirty="0">
                <a:solidFill>
                  <a:schemeClr val="bg1"/>
                </a:solidFill>
              </a:rPr>
              <a:t>Approaches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A83FCE-6AC8-447B-AFAE-92295263E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8"/>
            <a:ext cx="4168140" cy="398510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Recognize and share specific benefits fathers bring to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their family and children,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and themselves</a:t>
            </a:r>
          </a:p>
          <a:p>
            <a:pPr marL="461963" lvl="1" indent="-234950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Guide fathers in ways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they can be supportive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and present for their partners and children</a:t>
            </a:r>
          </a:p>
          <a:p>
            <a:pPr marL="461963" lvl="1" indent="-234950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Help fathers see the impact they’re making</a:t>
            </a:r>
          </a:p>
          <a:p>
            <a:pPr marL="461963" lvl="1" indent="-234950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Celebrate their involvement</a:t>
            </a:r>
          </a:p>
          <a:p>
            <a:pPr lvl="1"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E6B44931-2B9C-4F04-AAF5-BDD9B6B090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2799" r="27130" b="2799"/>
          <a:stretch/>
        </p:blipFill>
        <p:spPr>
          <a:xfrm>
            <a:off x="4182101" y="-11724"/>
            <a:ext cx="4959613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7077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pPr algn="l"/>
            <a:r>
              <a:rPr lang="en-US" sz="4700" dirty="0">
                <a:solidFill>
                  <a:schemeClr val="bg1"/>
                </a:solidFill>
              </a:rPr>
              <a:t>Approaches</a:t>
            </a:r>
          </a:p>
        </p:txBody>
      </p:sp>
      <p:pic>
        <p:nvPicPr>
          <p:cNvPr id="4" name="Picture 3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45F718E9-EBA0-49CE-9652-42D4023781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0" r="33842"/>
          <a:stretch/>
        </p:blipFill>
        <p:spPr>
          <a:xfrm>
            <a:off x="0" y="2522"/>
            <a:ext cx="3702173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CC665B-6B8D-46E5-B71E-2D4BBC522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706624"/>
            <a:ext cx="4942079" cy="3483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Recognize and support specific challenges fathers experience</a:t>
            </a:r>
          </a:p>
          <a:p>
            <a:pPr marL="461963" lvl="1" indent="-234950"/>
            <a:r>
              <a:rPr lang="en-US" sz="2400" dirty="0">
                <a:solidFill>
                  <a:schemeClr val="bg1"/>
                </a:solidFill>
              </a:rPr>
              <a:t>Be patient </a:t>
            </a:r>
            <a:r>
              <a:rPr lang="en-US" sz="2000" dirty="0">
                <a:solidFill>
                  <a:schemeClr val="bg1"/>
                </a:solidFill>
              </a:rPr>
              <a:t>(a lot of father aren’t used to being actively engaged)</a:t>
            </a:r>
          </a:p>
          <a:p>
            <a:pPr marL="461963" lvl="1" indent="-234950"/>
            <a:r>
              <a:rPr lang="en-US" sz="2400" dirty="0">
                <a:solidFill>
                  <a:schemeClr val="bg1"/>
                </a:solidFill>
              </a:rPr>
              <a:t>Be understanding </a:t>
            </a:r>
            <a:r>
              <a:rPr lang="en-US" sz="2000" dirty="0">
                <a:solidFill>
                  <a:schemeClr val="bg1"/>
                </a:solidFill>
              </a:rPr>
              <a:t>(a lot of fathers may be reluctant to participate or share, their disconnection may be a coping or defense mechanism)</a:t>
            </a:r>
          </a:p>
          <a:p>
            <a:pPr marL="461963" lvl="1" indent="-234950"/>
            <a:r>
              <a:rPr lang="en-US" sz="2400" dirty="0">
                <a:solidFill>
                  <a:schemeClr val="bg1"/>
                </a:solidFill>
              </a:rPr>
              <a:t>Be supportive </a:t>
            </a:r>
            <a:r>
              <a:rPr lang="en-US" sz="2000" dirty="0">
                <a:solidFill>
                  <a:schemeClr val="bg1"/>
                </a:solidFill>
              </a:rPr>
              <a:t>(provide space and time to listen, offer resources and referrals)</a:t>
            </a:r>
          </a:p>
        </p:txBody>
      </p:sp>
    </p:spTree>
    <p:extLst>
      <p:ext uri="{BB962C8B-B14F-4D97-AF65-F5344CB8AC3E}">
        <p14:creationId xmlns:p14="http://schemas.microsoft.com/office/powerpoint/2010/main" val="309532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Healthy</a:t>
            </a:r>
            <a:r>
              <a:rPr lang="en-US" baseline="0" dirty="0">
                <a:solidFill>
                  <a:schemeClr val="bg1"/>
                </a:solidFill>
              </a:rPr>
              <a:t> Families New York (HFNY)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HFNY’s goals are to: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Promote positive parenting skills and parent-child bonding and attachment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Prevent child abuse and neglect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Promote optimal prenatal care and child health and development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Enhance family self-sufficiency</a:t>
            </a:r>
          </a:p>
        </p:txBody>
      </p:sp>
    </p:spTree>
    <p:extLst>
      <p:ext uri="{BB962C8B-B14F-4D97-AF65-F5344CB8AC3E}">
        <p14:creationId xmlns:p14="http://schemas.microsoft.com/office/powerpoint/2010/main" val="108853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Healthy Families New York (HFNY)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HFNY services include: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Educating families on parenting and child development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Connecting</a:t>
            </a:r>
            <a:r>
              <a:rPr lang="en-US" baseline="0" dirty="0">
                <a:solidFill>
                  <a:schemeClr val="bg1"/>
                </a:solidFill>
              </a:rPr>
              <a:t> families with medical providers for prenatal/well-baby visits and immunizations</a:t>
            </a:r>
          </a:p>
          <a:p>
            <a:pPr lvl="1"/>
            <a:r>
              <a:rPr lang="en-US" baseline="0" dirty="0">
                <a:solidFill>
                  <a:schemeClr val="bg1"/>
                </a:solidFill>
              </a:rPr>
              <a:t>Assessing children for developmental milestones</a:t>
            </a:r>
          </a:p>
          <a:p>
            <a:pPr lvl="1"/>
            <a:r>
              <a:rPr lang="en-US" baseline="0" dirty="0">
                <a:solidFill>
                  <a:schemeClr val="bg1"/>
                </a:solidFill>
              </a:rPr>
              <a:t>Providing referrals for early intervention</a:t>
            </a:r>
          </a:p>
          <a:p>
            <a:pPr lvl="0"/>
            <a:r>
              <a:rPr lang="en-US" baseline="0" dirty="0">
                <a:solidFill>
                  <a:schemeClr val="bg1"/>
                </a:solidFill>
              </a:rPr>
              <a:t>Staff also assist families with goal setting, problem solving, and accessing community resources and services</a:t>
            </a:r>
          </a:p>
        </p:txBody>
      </p:sp>
    </p:spTree>
    <p:extLst>
      <p:ext uri="{BB962C8B-B14F-4D97-AF65-F5344CB8AC3E}">
        <p14:creationId xmlns:p14="http://schemas.microsoft.com/office/powerpoint/2010/main" val="189574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HFNY Fatherhood</a:t>
            </a:r>
            <a:r>
              <a:rPr lang="en-US" baseline="0" dirty="0">
                <a:solidFill>
                  <a:schemeClr val="bg1"/>
                </a:solidFill>
              </a:rPr>
              <a:t> Component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Prior to 2007, discussions with program managers and examination of program data suggested that father engagement in home visits was minimal</a:t>
            </a:r>
          </a:p>
          <a:p>
            <a:r>
              <a:rPr lang="en-US" dirty="0">
                <a:solidFill>
                  <a:schemeClr val="bg1"/>
                </a:solidFill>
              </a:rPr>
              <a:t>The HFNY Fatherhood Component was launched in 2007 to improve program outreach to fathers in a variety of ways. </a:t>
            </a:r>
          </a:p>
          <a:p>
            <a:r>
              <a:rPr lang="en-US" dirty="0">
                <a:solidFill>
                  <a:schemeClr val="bg1"/>
                </a:solidFill>
              </a:rPr>
              <a:t>Rates of father involvement increased following the start of the Fatherhood Component.</a:t>
            </a:r>
          </a:p>
        </p:txBody>
      </p:sp>
    </p:spTree>
    <p:extLst>
      <p:ext uri="{BB962C8B-B14F-4D97-AF65-F5344CB8AC3E}">
        <p14:creationId xmlns:p14="http://schemas.microsoft.com/office/powerpoint/2010/main" val="204287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% Home Visits with Father Present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(by Year)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639526"/>
              </p:ext>
            </p:extLst>
          </p:nvPr>
        </p:nvGraphicFramePr>
        <p:xfrm>
          <a:off x="457200" y="13716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484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Status at Intake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0859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7489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Study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Analyses limited to fathers with information available (n=2,463)</a:t>
            </a:r>
          </a:p>
          <a:p>
            <a:r>
              <a:rPr lang="en-US" dirty="0">
                <a:solidFill>
                  <a:schemeClr val="bg1"/>
                </a:solidFill>
              </a:rPr>
              <a:t>Of these fathers: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29% present at assessment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27% present at intake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53% present at one or more home visits subsequent to intake </a:t>
            </a:r>
          </a:p>
        </p:txBody>
      </p:sp>
    </p:spTree>
    <p:extLst>
      <p:ext uri="{BB962C8B-B14F-4D97-AF65-F5344CB8AC3E}">
        <p14:creationId xmlns:p14="http://schemas.microsoft.com/office/powerpoint/2010/main" val="190797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Characteristics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of Families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745869"/>
              </p:ext>
            </p:extLst>
          </p:nvPr>
        </p:nvGraphicFramePr>
        <p:xfrm>
          <a:off x="762000" y="1371600"/>
          <a:ext cx="7772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165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981</Words>
  <Application>Microsoft Office PowerPoint</Application>
  <PresentationFormat>On-screen Show (4:3)</PresentationFormat>
  <Paragraphs>146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Community of Practice: Engaging At-Risk Fathers in Home Visiting Services  Effects on Program Retention and Father Involvement</vt:lpstr>
      <vt:lpstr>Healthy Families New York (HFNY)</vt:lpstr>
      <vt:lpstr>Healthy Families New York (HFNY)</vt:lpstr>
      <vt:lpstr>Healthy Families New York (HFNY)</vt:lpstr>
      <vt:lpstr>HFNY Fatherhood Component</vt:lpstr>
      <vt:lpstr>% Home Visits with Father Present  (by Year)</vt:lpstr>
      <vt:lpstr>Status at Intake</vt:lpstr>
      <vt:lpstr>Study Sample</vt:lpstr>
      <vt:lpstr>Characteristics of Families</vt:lpstr>
      <vt:lpstr>Characteristics of Families</vt:lpstr>
      <vt:lpstr>Research Questions</vt:lpstr>
      <vt:lpstr>Methods</vt:lpstr>
      <vt:lpstr>PowerPoint Presentation</vt:lpstr>
      <vt:lpstr>Family Retention at 6m and 12m</vt:lpstr>
      <vt:lpstr>Father Co-residence 6 months Postpartum</vt:lpstr>
      <vt:lpstr>Father Emotional Involvement 6 Months Postpartum</vt:lpstr>
      <vt:lpstr>Conclusions</vt:lpstr>
      <vt:lpstr>Next Steps</vt:lpstr>
      <vt:lpstr>PowerPoint Presentation</vt:lpstr>
      <vt:lpstr>Father Involvement (Resident and Non-Resident)</vt:lpstr>
      <vt:lpstr>Approaches Used</vt:lpstr>
      <vt:lpstr>Approaches</vt:lpstr>
      <vt:lpstr>Approaches</vt:lpstr>
      <vt:lpstr>Approaches</vt:lpstr>
      <vt:lpstr>Approaches</vt:lpstr>
    </vt:vector>
  </TitlesOfParts>
  <Company>University at Albany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McGinnis, Sandra L</cp:lastModifiedBy>
  <cp:revision>65</cp:revision>
  <cp:lastPrinted>2015-02-27T17:40:30Z</cp:lastPrinted>
  <dcterms:created xsi:type="dcterms:W3CDTF">2015-02-27T16:23:29Z</dcterms:created>
  <dcterms:modified xsi:type="dcterms:W3CDTF">2021-05-03T17:10:25Z</dcterms:modified>
</cp:coreProperties>
</file>