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71" r:id="rId3"/>
    <p:sldId id="258" r:id="rId4"/>
    <p:sldId id="257" r:id="rId5"/>
    <p:sldId id="272" r:id="rId6"/>
    <p:sldId id="259" r:id="rId7"/>
    <p:sldId id="280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3" r:id="rId18"/>
    <p:sldId id="284" r:id="rId19"/>
    <p:sldId id="285" r:id="rId20"/>
    <p:sldId id="282" r:id="rId21"/>
    <p:sldId id="264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266" r:id="rId36"/>
    <p:sldId id="268" r:id="rId37"/>
    <p:sldId id="299" r:id="rId38"/>
    <p:sldId id="300" r:id="rId39"/>
    <p:sldId id="260" r:id="rId40"/>
    <p:sldId id="261" r:id="rId41"/>
    <p:sldId id="265" r:id="rId42"/>
    <p:sldId id="26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9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230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59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8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7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3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9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1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8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3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2B1ED-BE90-4D9E-962B-960B0428C21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28BB-86B9-4F9F-BCFE-1990BCF0D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0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hhr.wv.gov/bcf/Services/familyassistance/Pages/Utility-Assistance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hhr.wv.gov/News/2021/Pages/Emergency-Low-Income-Energy-Assistance-Available-Today;-Closes-April-30,-2021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hhr.wv.gov/bcf/Services/familyassistance/Pages/Medicaid.asp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hhr.wv.gov/bcf/Services/familyassistance/Pages/WV-WORKS.asp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hhr.wv.gov/wvdtp/cessation/Quitline/Pages/default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hhr.wv.gov/bcf/Services/Pages/Centralized-Intake-for-Abuse-and-Neglect.aspx" TargetMode="External"/><Relationship Id="rId4" Type="http://schemas.openxmlformats.org/officeDocument/2006/relationships/hyperlink" Target="https://dhhr.wv.gov/bcf/Services/familyassistance/Documents/SCA%20Public_Anncouncemnt_8_2020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v211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larenergy.org/wp-content/uploads/2021/02/2020-2021-WV-Fact-Sheet-2021FPIG.pd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vhdf.com/programs/mountaineer-rental-assistance-progra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lessshelterdirectory.org/westvirginia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mesticshelters.org/help/wv.west-virgini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vcadv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forcewv.or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dwvu.or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v.ne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ofwv.org/" TargetMode="External"/><Relationship Id="rId5" Type="http://schemas.openxmlformats.org/officeDocument/2006/relationships/hyperlink" Target="https://seniorlegalaid.net/" TargetMode="External"/><Relationship Id="rId4" Type="http://schemas.openxmlformats.org/officeDocument/2006/relationships/hyperlink" Target="https://mountainstatejustice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hhr.wv.gov/bhhf/sections/programs/ProgramsPartnerships/AlcoholismandDrugAbuse/Pages/default.asp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vpath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hhr.wv.gov/WIC/Pages/default.aspx" TargetMode="External"/><Relationship Id="rId4" Type="http://schemas.openxmlformats.org/officeDocument/2006/relationships/hyperlink" Target="https://dhhr.wv.gov/bcf/Services/familyassistance/Pages/Supplemental-Nutritional-Assistance-Program-(Former-Food-Stamp-Program)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hhr.wv.gov/bcf/Services/familyassistance/PolicyManual/Documents/Chapter%2019/ch19_apa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600" b="1" dirty="0"/>
              <a:t>Community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West Virginia</a:t>
            </a:r>
          </a:p>
        </p:txBody>
      </p:sp>
    </p:spTree>
    <p:extLst>
      <p:ext uri="{BB962C8B-B14F-4D97-AF65-F5344CB8AC3E}">
        <p14:creationId xmlns:p14="http://schemas.microsoft.com/office/powerpoint/2010/main" val="199901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9"/>
            <a:ext cx="9905998" cy="1001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/>
              <a:t>Dhhr</a:t>
            </a:r>
            <a:r>
              <a:rPr lang="en-US" sz="5400" b="1" dirty="0"/>
              <a:t> </a:t>
            </a:r>
            <a:r>
              <a:rPr lang="en-US" sz="5400" b="1" dirty="0" err="1"/>
              <a:t>Lieap</a:t>
            </a:r>
            <a:br>
              <a:rPr lang="en-US" sz="5400" b="1" dirty="0"/>
            </a:br>
            <a:r>
              <a:rPr lang="en-US" sz="4000" b="1" dirty="0"/>
              <a:t>Utility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8861"/>
            <a:ext cx="9905999" cy="45918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Winter program &amp; Also income-based (See Below) </a:t>
            </a:r>
            <a:r>
              <a:rPr lang="en-US" u="sng" dirty="0">
                <a:hlinkClick r:id="rId3"/>
              </a:rPr>
              <a:t>https://dhhr.wv.gov/bcf/Services/familyassistance/Pages/Utility-Assistance.aspx</a:t>
            </a:r>
            <a:endParaRPr lang="en-US" u="sng" dirty="0"/>
          </a:p>
          <a:p>
            <a:r>
              <a:rPr lang="en-US" b="1" dirty="0"/>
              <a:t>Local news reports when applications will begin being accepted</a:t>
            </a:r>
          </a:p>
          <a:p>
            <a:r>
              <a:rPr lang="en-US" sz="2000" dirty="0"/>
              <a:t>Client can choose to get assistance with their electric or gas bill (</a:t>
            </a:r>
            <a:r>
              <a:rPr lang="en-US" sz="2000" b="1" dirty="0"/>
              <a:t>whichever is their main heating source</a:t>
            </a:r>
            <a:r>
              <a:rPr lang="en-US" sz="2000" dirty="0"/>
              <a:t>)</a:t>
            </a:r>
          </a:p>
          <a:p>
            <a:r>
              <a:rPr lang="en-US" sz="2000" dirty="0"/>
              <a:t>Clients who received assistance the previous year </a:t>
            </a:r>
            <a:r>
              <a:rPr lang="en-US" sz="2000" b="1" dirty="0"/>
              <a:t>may</a:t>
            </a:r>
            <a:r>
              <a:rPr lang="en-US" sz="2000" dirty="0"/>
              <a:t> automatically get an application in the mail</a:t>
            </a:r>
          </a:p>
          <a:p>
            <a:r>
              <a:rPr lang="en-US" sz="2000" dirty="0"/>
              <a:t>Those who don’t automatically get applications can call their local DHHR &amp; get one mailed to them</a:t>
            </a:r>
          </a:p>
          <a:p>
            <a:r>
              <a:rPr lang="en-US" sz="2000" dirty="0"/>
              <a:t>Client </a:t>
            </a:r>
            <a:r>
              <a:rPr lang="en-US" sz="2000" b="1" dirty="0"/>
              <a:t>must include a copy of the bill</a:t>
            </a:r>
            <a:r>
              <a:rPr lang="en-US" sz="2000" dirty="0"/>
              <a:t> for which they are applying</a:t>
            </a:r>
          </a:p>
          <a:p>
            <a:r>
              <a:rPr lang="en-US" sz="2000" dirty="0"/>
              <a:t>Bill DOES NOT have to be a shut off notice</a:t>
            </a:r>
          </a:p>
          <a:p>
            <a:r>
              <a:rPr lang="en-US" sz="2000" dirty="0"/>
              <a:t>Applications are taken for a certain period of time or until funds are exhausted</a:t>
            </a:r>
          </a:p>
        </p:txBody>
      </p:sp>
    </p:spTree>
    <p:extLst>
      <p:ext uri="{BB962C8B-B14F-4D97-AF65-F5344CB8AC3E}">
        <p14:creationId xmlns:p14="http://schemas.microsoft.com/office/powerpoint/2010/main" val="20897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15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Dhhr</a:t>
            </a:r>
            <a:r>
              <a:rPr lang="en-US" sz="4800" b="1" dirty="0"/>
              <a:t> Emergency </a:t>
            </a:r>
            <a:r>
              <a:rPr lang="en-US" sz="4800" b="1" dirty="0" err="1"/>
              <a:t>Lieap</a:t>
            </a:r>
            <a:r>
              <a:rPr lang="en-US" sz="4800" b="1" dirty="0"/>
              <a:t> (</a:t>
            </a:r>
            <a:r>
              <a:rPr lang="en-US" sz="4800" b="1" dirty="0" err="1"/>
              <a:t>elieap</a:t>
            </a:r>
            <a:r>
              <a:rPr lang="en-US" sz="4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20078"/>
            <a:ext cx="9990414" cy="4939748"/>
          </a:xfrm>
        </p:spPr>
        <p:txBody>
          <a:bodyPr/>
          <a:lstStyle/>
          <a:p>
            <a:r>
              <a:rPr lang="en-US" dirty="0"/>
              <a:t>After initial LIEAP applications are taken, if all funds have not been exhausted, ELIEAP may open for a short time (usually between Feb.-April)</a:t>
            </a:r>
          </a:p>
          <a:p>
            <a:r>
              <a:rPr lang="en-US" dirty="0"/>
              <a:t>These applications must include your heating bill WITH an </a:t>
            </a:r>
            <a:r>
              <a:rPr lang="en-US" b="1" dirty="0"/>
              <a:t>overdue notice: </a:t>
            </a:r>
            <a:r>
              <a:rPr lang="en-US" sz="2000" dirty="0">
                <a:hlinkClick r:id="rId3"/>
              </a:rPr>
              <a:t>https://dhhr.wv.gov/News/2021/Pages/Emergency-Low-Income-Energy-Assistance-Available-Today;-Closes-April-30,-2021.aspx</a:t>
            </a:r>
            <a:endParaRPr lang="en-US" sz="2000" dirty="0"/>
          </a:p>
          <a:p>
            <a:r>
              <a:rPr lang="en-US" sz="2000" dirty="0"/>
              <a:t>Open until all funds are exhausted</a:t>
            </a:r>
          </a:p>
          <a:p>
            <a:pPr marL="457200" lvl="1" indent="0">
              <a:buNone/>
            </a:pPr>
            <a:r>
              <a:rPr lang="en-US" dirty="0"/>
              <a:t>for the year</a:t>
            </a:r>
          </a:p>
          <a:p>
            <a:pPr marL="457200" lvl="1" indent="0">
              <a:buNone/>
            </a:pP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36964"/>
              </p:ext>
            </p:extLst>
          </p:nvPr>
        </p:nvGraphicFramePr>
        <p:xfrm>
          <a:off x="5705061" y="3766928"/>
          <a:ext cx="4631636" cy="23204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69444">
                  <a:extLst>
                    <a:ext uri="{9D8B030D-6E8A-4147-A177-3AD203B41FA5}">
                      <a16:colId xmlns:a16="http://schemas.microsoft.com/office/drawing/2014/main" val="3218963321"/>
                    </a:ext>
                  </a:extLst>
                </a:gridCol>
                <a:gridCol w="3462192">
                  <a:extLst>
                    <a:ext uri="{9D8B030D-6E8A-4147-A177-3AD203B41FA5}">
                      <a16:colId xmlns:a16="http://schemas.microsoft.com/office/drawing/2014/main" val="3870302790"/>
                    </a:ext>
                  </a:extLst>
                </a:gridCol>
              </a:tblGrid>
              <a:tr h="2713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Household Size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2021 Gross Monthly Income Limit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89029152"/>
                  </a:ext>
                </a:extLst>
              </a:tr>
              <a:tr h="2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$1,931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3941417166"/>
                  </a:ext>
                </a:extLst>
              </a:tr>
              <a:tr h="2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$2,525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3667739995"/>
                  </a:ext>
                </a:extLst>
              </a:tr>
              <a:tr h="2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$3,119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1894248734"/>
                  </a:ext>
                </a:extLst>
              </a:tr>
              <a:tr h="2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$3,713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929602684"/>
                  </a:ext>
                </a:extLst>
              </a:tr>
              <a:tr h="2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$4,307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1244680925"/>
                  </a:ext>
                </a:extLst>
              </a:tr>
              <a:tr h="2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$4,901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704819512"/>
                  </a:ext>
                </a:extLst>
              </a:tr>
              <a:tr h="2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$5,495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3489564466"/>
                  </a:ext>
                </a:extLst>
              </a:tr>
              <a:tr h="2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$6,089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3949258378"/>
                  </a:ext>
                </a:extLst>
              </a:tr>
              <a:tr h="2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$6,683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574079490"/>
                  </a:ext>
                </a:extLst>
              </a:tr>
              <a:tr h="204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</a:p>
                  </a:txBody>
                  <a:tcPr marL="68110" marR="6811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$7,277</a:t>
                      </a:r>
                    </a:p>
                  </a:txBody>
                  <a:tcPr marL="68110" marR="68110" marT="0" marB="0"/>
                </a:tc>
                <a:extLst>
                  <a:ext uri="{0D108BD9-81ED-4DB2-BD59-A6C34878D82A}">
                    <a16:rowId xmlns:a16="http://schemas.microsoft.com/office/drawing/2014/main" val="2882954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74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2933" cy="70104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11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/>
              <a:t>Dhhr</a:t>
            </a:r>
            <a:r>
              <a:rPr lang="en-US" sz="4400" b="1" dirty="0"/>
              <a:t> Medicaid</a:t>
            </a:r>
            <a:br>
              <a:rPr lang="en-US" b="1" dirty="0"/>
            </a:br>
            <a:r>
              <a:rPr lang="en-US" b="1" dirty="0"/>
              <a:t>(Medical Card types)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8922"/>
            <a:ext cx="9905999" cy="3982279"/>
          </a:xfrm>
        </p:spPr>
        <p:txBody>
          <a:bodyPr/>
          <a:lstStyle/>
          <a:p>
            <a:r>
              <a:rPr lang="en-US" dirty="0"/>
              <a:t>Depending on the type of Medical Card you are applying for, Income AND Personal/Household Assets may be assessed to determine if the client qualifies</a:t>
            </a:r>
          </a:p>
          <a:p>
            <a:endParaRPr lang="en-US" dirty="0"/>
          </a:p>
          <a:p>
            <a:r>
              <a:rPr lang="en-US" dirty="0"/>
              <a:t>Medical Assistance may be available as a traditional Medicaid card or for a specific medical condition:  </a:t>
            </a:r>
            <a:r>
              <a:rPr lang="en-US" u="sng" dirty="0">
                <a:hlinkClick r:id="rId4"/>
              </a:rPr>
              <a:t>https://dhhr.wv.gov/bcf/Services/familyassistance/Pages/Medicaid.aspx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18661"/>
            <a:ext cx="9905998" cy="10734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Types of </a:t>
            </a:r>
            <a:r>
              <a:rPr lang="en-US" sz="4000" b="1" dirty="0" err="1"/>
              <a:t>medicaid</a:t>
            </a:r>
            <a:r>
              <a:rPr lang="en-US" sz="4000" b="1" dirty="0"/>
              <a:t> assistance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73939"/>
              </p:ext>
            </p:extLst>
          </p:nvPr>
        </p:nvGraphicFramePr>
        <p:xfrm>
          <a:off x="1813339" y="1083363"/>
          <a:ext cx="8128000" cy="554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205024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14914929"/>
                    </a:ext>
                  </a:extLst>
                </a:gridCol>
              </a:tblGrid>
              <a:tr h="452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</a:t>
                      </a:r>
                      <a:r>
                        <a:rPr lang="en-US" sz="1400" baseline="0" dirty="0"/>
                        <a:t> OF ASSISTANCE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519574"/>
                  </a:ext>
                </a:extLst>
              </a:tr>
              <a:tr h="452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Medical</a:t>
                      </a:r>
                      <a:r>
                        <a:rPr lang="en-US" sz="1400" baseline="0" dirty="0"/>
                        <a:t> card (Medicaid)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Traditional</a:t>
                      </a:r>
                      <a:r>
                        <a:rPr lang="en-US" sz="1400" baseline="0" dirty="0"/>
                        <a:t> medical card, income-based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208690"/>
                  </a:ext>
                </a:extLst>
              </a:tr>
              <a:tr h="7157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Children’s Health Insurance Plan (CHIP)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 income must be at or below 211% of the current FPL (Free), may qualify with a monthly</a:t>
                      </a:r>
                      <a:r>
                        <a:rPr lang="en-US" sz="1400" baseline="0" dirty="0"/>
                        <a:t> premium if over the FPL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34086"/>
                  </a:ext>
                </a:extLst>
              </a:tr>
              <a:tr h="7804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M-WIN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Must</a:t>
                      </a:r>
                      <a:r>
                        <a:rPr lang="en-US" sz="1400" baseline="0" dirty="0"/>
                        <a:t> be working with insurance and have a chronic condition; monthly premium required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774794"/>
                  </a:ext>
                </a:extLst>
              </a:tr>
              <a:tr h="452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Breast or Cervical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After a diagnosis, must</a:t>
                      </a:r>
                      <a:r>
                        <a:rPr lang="en-US" sz="1400" baseline="0" dirty="0"/>
                        <a:t> be under 65 with no insurance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00076"/>
                  </a:ext>
                </a:extLst>
              </a:tr>
              <a:tr h="452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Pregnancy Medicaid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Must provide proof of pregnancy within a specific time period, Baby</a:t>
                      </a:r>
                      <a:r>
                        <a:rPr lang="en-US" sz="1400" baseline="0" dirty="0"/>
                        <a:t> is automatically covered for the whole first year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99514"/>
                  </a:ext>
                </a:extLst>
              </a:tr>
              <a:tr h="452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Qualified Medicare Beneficiaries (QMB)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May</a:t>
                      </a:r>
                      <a:r>
                        <a:rPr lang="en-US" sz="1400" baseline="0" dirty="0"/>
                        <a:t> qualify to get their Medicare Part D, office </a:t>
                      </a:r>
                      <a:r>
                        <a:rPr lang="en-US" sz="1400" baseline="0" dirty="0" err="1"/>
                        <a:t>visti</a:t>
                      </a:r>
                      <a:r>
                        <a:rPr lang="en-US" sz="1400" baseline="0" dirty="0"/>
                        <a:t> deductibles and monthly Medicare payments paid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19097"/>
                  </a:ext>
                </a:extLst>
              </a:tr>
              <a:tr h="452180"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err="1">
                          <a:effectLst/>
                        </a:rPr>
                        <a:t>Specificed</a:t>
                      </a:r>
                      <a:r>
                        <a:rPr lang="en-US" sz="1400" u="sng" dirty="0">
                          <a:effectLst/>
                        </a:rPr>
                        <a:t> Low-Income Medicare Beneficiaries </a:t>
                      </a:r>
                      <a:r>
                        <a:rPr lang="en-US" sz="1400" dirty="0"/>
                        <a:t>(SLIMB)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May</a:t>
                      </a:r>
                      <a:r>
                        <a:rPr lang="en-US" sz="1400" baseline="0" dirty="0"/>
                        <a:t> qualify to get Medicare Part D paid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798232"/>
                  </a:ext>
                </a:extLst>
              </a:tr>
              <a:tr h="452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Long-term</a:t>
                      </a:r>
                      <a:r>
                        <a:rPr lang="en-US" sz="1400" baseline="0" dirty="0"/>
                        <a:t> Care Facility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Receives Nursing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home care at home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26946"/>
                  </a:ext>
                </a:extLst>
              </a:tr>
              <a:tr h="452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Former Foster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Can</a:t>
                      </a:r>
                      <a:r>
                        <a:rPr lang="en-US" sz="1400" baseline="0" dirty="0"/>
                        <a:t> apply for Coverage until they turn 26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75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90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247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Wv</a:t>
            </a:r>
            <a:r>
              <a:rPr lang="en-US" sz="4800" b="1" dirty="0"/>
              <a:t> works (</a:t>
            </a:r>
            <a:r>
              <a:rPr lang="en-US" sz="4800" b="1" dirty="0" err="1"/>
              <a:t>tanf</a:t>
            </a:r>
            <a:r>
              <a:rPr lang="en-US" sz="48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9043"/>
            <a:ext cx="9905999" cy="400215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Temporary Assistance for Needy Families (See Below):  </a:t>
            </a:r>
            <a:r>
              <a:rPr lang="en-US" u="sng" dirty="0">
                <a:hlinkClick r:id="rId3"/>
              </a:rPr>
              <a:t>https://dhhr.wv.gov/bcf/Services/familyassistance/Pages/WV-WORKS.aspx</a:t>
            </a:r>
            <a:endParaRPr lang="en-US" dirty="0"/>
          </a:p>
          <a:p>
            <a:r>
              <a:rPr lang="en-US" dirty="0"/>
              <a:t> Client(s) must have children to enroll</a:t>
            </a:r>
          </a:p>
          <a:p>
            <a:r>
              <a:rPr lang="en-US" dirty="0"/>
              <a:t>Client(s) must work on/complete their GED, additional training, work readiness programs, </a:t>
            </a:r>
            <a:r>
              <a:rPr lang="en-US" sz="3200" b="1" dirty="0"/>
              <a:t>or</a:t>
            </a:r>
            <a:r>
              <a:rPr lang="en-US" dirty="0"/>
              <a:t> work a job, etc. for a certain amount of hours each month dependent on their family circumstances</a:t>
            </a:r>
          </a:p>
          <a:p>
            <a:r>
              <a:rPr lang="en-US" dirty="0"/>
              <a:t>A Family Support Specialist will guide and advise them as they work the program</a:t>
            </a:r>
          </a:p>
          <a:p>
            <a:r>
              <a:rPr lang="en-US" dirty="0"/>
              <a:t>Clients get a small monetary deposit each month on their EBT card if they fully participate each month</a:t>
            </a:r>
          </a:p>
          <a:p>
            <a:r>
              <a:rPr lang="en-US" dirty="0"/>
              <a:t>*THIS WAS PREVIOUSLY THE “WELFARE CHECK” PROGRAM*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7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3" y="0"/>
            <a:ext cx="12462933" cy="70104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1884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Relative caretakers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49120"/>
            <a:ext cx="9905999" cy="3942081"/>
          </a:xfrm>
        </p:spPr>
        <p:txBody>
          <a:bodyPr>
            <a:normAutofit/>
          </a:bodyPr>
          <a:lstStyle/>
          <a:p>
            <a:r>
              <a:rPr lang="en-US" sz="1800" dirty="0"/>
              <a:t>This is also part of the TANF Program</a:t>
            </a:r>
          </a:p>
          <a:p>
            <a:r>
              <a:rPr lang="en-US" sz="1800" dirty="0"/>
              <a:t>Children who have been removed from their parent’s custody by a COURT ORDER or CPS CASEWORKER and placed with a biological family member can receive benefits as well</a:t>
            </a:r>
          </a:p>
          <a:p>
            <a:r>
              <a:rPr lang="en-US" sz="1800" dirty="0"/>
              <a:t>Documentation from court or CPS is required to apply; birth certificates, marriage licenses or other documentation may also be required to prove biological connection</a:t>
            </a:r>
          </a:p>
          <a:p>
            <a:pPr marL="457200" lvl="1" indent="0">
              <a:buNone/>
            </a:pPr>
            <a:endParaRPr lang="en-US" sz="1600" b="1" dirty="0"/>
          </a:p>
          <a:p>
            <a:pPr marL="457200" lvl="1" indent="0">
              <a:buNone/>
            </a:pPr>
            <a:r>
              <a:rPr lang="en-US" sz="1600" b="1" dirty="0"/>
              <a:t>While in Caretaker’s custody, Caretaker may be eligible for:</a:t>
            </a:r>
          </a:p>
          <a:p>
            <a:pPr lvl="1"/>
            <a:r>
              <a:rPr lang="en-US" sz="1600" b="1" dirty="0"/>
              <a:t>A small monthly cash assistance payment (determined by the number of children placed in the home)</a:t>
            </a:r>
          </a:p>
          <a:p>
            <a:pPr lvl="1"/>
            <a:r>
              <a:rPr lang="en-US" sz="1600" b="1" dirty="0"/>
              <a:t>A medical card for the child(</a:t>
            </a:r>
            <a:r>
              <a:rPr lang="en-US" sz="1600" b="1" dirty="0" err="1"/>
              <a:t>ren</a:t>
            </a:r>
            <a:r>
              <a:rPr lang="en-US" sz="1600" b="1" dirty="0"/>
              <a:t>) </a:t>
            </a:r>
          </a:p>
          <a:p>
            <a:pPr lvl="1"/>
            <a:r>
              <a:rPr lang="en-US" sz="1600" b="1" dirty="0"/>
              <a:t>SNAP benefits if client qualifies based upon income.</a:t>
            </a:r>
          </a:p>
        </p:txBody>
      </p:sp>
    </p:spTree>
    <p:extLst>
      <p:ext uri="{BB962C8B-B14F-4D97-AF65-F5344CB8AC3E}">
        <p14:creationId xmlns:p14="http://schemas.microsoft.com/office/powerpoint/2010/main" val="339370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Additional </a:t>
            </a:r>
            <a:r>
              <a:rPr lang="en-US" sz="4800" b="1" dirty="0" err="1"/>
              <a:t>dhhr</a:t>
            </a:r>
            <a:r>
              <a:rPr lang="en-US" sz="4800" b="1" dirty="0"/>
              <a:t>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WV Tobacco </a:t>
            </a:r>
            <a:r>
              <a:rPr lang="en-US" sz="2500" dirty="0" err="1"/>
              <a:t>Quitline</a:t>
            </a:r>
            <a:r>
              <a:rPr lang="en-US" sz="2500" dirty="0"/>
              <a:t>: </a:t>
            </a:r>
            <a:r>
              <a:rPr lang="en-US" sz="1900" u="sng" dirty="0">
                <a:hlinkClick r:id="rId3" tooltip="https://dhhr.wv.gov/bcf/Services/Pages/Centralized-Intake-for-Abuse-and-Neglect.aspx"/>
              </a:rPr>
              <a:t>https://dhhr.wv.gov/wvdtp/cessation/Quitline/Pages/default.aspx</a:t>
            </a:r>
            <a:endParaRPr lang="en-US" sz="1900" dirty="0"/>
          </a:p>
          <a:p>
            <a:r>
              <a:rPr lang="en-US" sz="2500" dirty="0"/>
              <a:t>School Clothing Vouchers (Can be applied for over the summer):   </a:t>
            </a:r>
            <a:r>
              <a:rPr lang="en-US" sz="1900" u="sng" dirty="0">
                <a:hlinkClick r:id="rId4"/>
              </a:rPr>
              <a:t>https://dhhr.wv.gov/bcf/Services/familyassistance/Documents/SCA%20Public_Anncouncemnt_8_2020.pdf</a:t>
            </a:r>
            <a:endParaRPr lang="en-US" sz="1900" dirty="0"/>
          </a:p>
          <a:p>
            <a:r>
              <a:rPr lang="en-US" sz="2500" dirty="0"/>
              <a:t>Centralized Intake (Adult &amp; Child Protective Services): </a:t>
            </a:r>
            <a:r>
              <a:rPr lang="en-US" sz="1900" u="sng" dirty="0">
                <a:hlinkClick r:id="rId5"/>
              </a:rPr>
              <a:t>https://dhhr.wv.gov/bcf/Services/Pages/Centralized-Intake-for-Abuse-and-Neglect.aspx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35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265447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West Virginia</a:t>
            </a:r>
            <a:br>
              <a:rPr lang="en-US" sz="8000" b="1" dirty="0"/>
            </a:br>
            <a:r>
              <a:rPr lang="en-US" sz="8000" b="1" dirty="0"/>
              <a:t>211</a:t>
            </a:r>
          </a:p>
        </p:txBody>
      </p:sp>
    </p:spTree>
    <p:extLst>
      <p:ext uri="{BB962C8B-B14F-4D97-AF65-F5344CB8AC3E}">
        <p14:creationId xmlns:p14="http://schemas.microsoft.com/office/powerpoint/2010/main" val="368615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West Virginia 211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8496"/>
            <a:ext cx="9905999" cy="3912705"/>
          </a:xfrm>
        </p:spPr>
        <p:txBody>
          <a:bodyPr>
            <a:normAutofit/>
          </a:bodyPr>
          <a:lstStyle/>
          <a:p>
            <a:r>
              <a:rPr lang="en-US" dirty="0"/>
              <a:t>Compiled by the United Way	</a:t>
            </a:r>
            <a:r>
              <a:rPr lang="en-US" dirty="0">
                <a:hlinkClick r:id="rId3"/>
              </a:rPr>
              <a:t>https://www.wv211.org/</a:t>
            </a:r>
            <a:endParaRPr lang="en-US" dirty="0"/>
          </a:p>
          <a:p>
            <a:r>
              <a:rPr lang="en-US" dirty="0"/>
              <a:t>Resources statewide</a:t>
            </a:r>
          </a:p>
          <a:p>
            <a:r>
              <a:rPr lang="en-US" dirty="0"/>
              <a:t>Search online with zip code, a keyword or a specific program</a:t>
            </a:r>
          </a:p>
          <a:p>
            <a:r>
              <a:rPr lang="en-US" dirty="0"/>
              <a:t>Call 211 on your phone</a:t>
            </a:r>
          </a:p>
          <a:p>
            <a:r>
              <a:rPr lang="en-US" dirty="0"/>
              <a:t>Text your zip code to 898-211</a:t>
            </a:r>
          </a:p>
          <a:p>
            <a:r>
              <a:rPr lang="en-US" dirty="0"/>
              <a:t>Chat online		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8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/>
              <a:t>Wv</a:t>
            </a:r>
            <a:r>
              <a:rPr lang="en-US" sz="6000" b="1" dirty="0"/>
              <a:t> 211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Food</a:t>
            </a:r>
          </a:p>
          <a:p>
            <a:r>
              <a:rPr lang="en-US" dirty="0"/>
              <a:t>Housing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Baby</a:t>
            </a:r>
          </a:p>
          <a:p>
            <a:r>
              <a:rPr lang="en-US" dirty="0"/>
              <a:t> Supplies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Financial Assistance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End of Life Care</a:t>
            </a:r>
          </a:p>
          <a:p>
            <a:r>
              <a:rPr lang="en-US" dirty="0"/>
              <a:t>Work</a:t>
            </a:r>
          </a:p>
          <a:p>
            <a:r>
              <a:rPr lang="en-US" dirty="0"/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255368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8918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Participants will understand the variety of needs that clients may ask their case manager/patient navigator to address</a:t>
            </a:r>
          </a:p>
          <a:p>
            <a:endParaRPr lang="en-US" dirty="0"/>
          </a:p>
          <a:p>
            <a:r>
              <a:rPr lang="en-US" dirty="0"/>
              <a:t>Participants will understand how their work affects the entire community/state</a:t>
            </a:r>
          </a:p>
          <a:p>
            <a:endParaRPr lang="en-US" dirty="0"/>
          </a:p>
          <a:p>
            <a:r>
              <a:rPr lang="en-US" dirty="0"/>
              <a:t>Participants will become familiar with the types of community resources available in WV</a:t>
            </a:r>
          </a:p>
        </p:txBody>
      </p:sp>
    </p:spTree>
    <p:extLst>
      <p:ext uri="{BB962C8B-B14F-4D97-AF65-F5344CB8AC3E}">
        <p14:creationId xmlns:p14="http://schemas.microsoft.com/office/powerpoint/2010/main" val="200663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75612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Finding additional community resources</a:t>
            </a:r>
            <a:br>
              <a:rPr lang="en-US" sz="6000" b="1" dirty="0"/>
            </a:br>
            <a:r>
              <a:rPr lang="en-US" sz="6000" b="1" dirty="0"/>
              <a:t> in</a:t>
            </a:r>
            <a:br>
              <a:rPr lang="en-US" sz="6000" b="1" dirty="0"/>
            </a:br>
            <a:r>
              <a:rPr lang="en-US" sz="6000" b="1" dirty="0"/>
              <a:t>West Virginia</a:t>
            </a:r>
          </a:p>
        </p:txBody>
      </p:sp>
    </p:spTree>
    <p:extLst>
      <p:ext uri="{BB962C8B-B14F-4D97-AF65-F5344CB8AC3E}">
        <p14:creationId xmlns:p14="http://schemas.microsoft.com/office/powerpoint/2010/main" val="305850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MOST FREQUENTLY REPORTED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Food insecurity</a:t>
            </a:r>
          </a:p>
          <a:p>
            <a:r>
              <a:rPr lang="en-US" sz="3200" dirty="0"/>
              <a:t>Past due utility bills</a:t>
            </a:r>
          </a:p>
          <a:p>
            <a:r>
              <a:rPr lang="en-US" sz="3200" dirty="0"/>
              <a:t>Lack of transportation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Housing insecurity/ Safety</a:t>
            </a:r>
          </a:p>
          <a:p>
            <a:r>
              <a:rPr lang="en-US" sz="3200" dirty="0"/>
              <a:t>Employment assistance</a:t>
            </a:r>
          </a:p>
          <a:p>
            <a:r>
              <a:rPr lang="en-US" sz="3200" dirty="0"/>
              <a:t>Disabilities</a:t>
            </a:r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937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70"/>
            <a:ext cx="12239626" cy="697727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Food insecurity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West Virginia</a:t>
            </a:r>
            <a:r>
              <a:rPr lang="en-US" dirty="0"/>
              <a:t>, 250,600 people are struggling with hunger - and of them </a:t>
            </a:r>
            <a:r>
              <a:rPr lang="en-US" b="1" dirty="0"/>
              <a:t>73,770</a:t>
            </a:r>
            <a:r>
              <a:rPr lang="en-US" dirty="0"/>
              <a:t> are children</a:t>
            </a:r>
          </a:p>
          <a:p>
            <a:r>
              <a:rPr lang="en-US" dirty="0"/>
              <a:t>In West Virginia, </a:t>
            </a:r>
            <a:r>
              <a:rPr lang="en-US" b="1" dirty="0"/>
              <a:t>1 in 5 </a:t>
            </a:r>
            <a:r>
              <a:rPr lang="en-US" dirty="0"/>
              <a:t>children struggles with </a:t>
            </a:r>
            <a:r>
              <a:rPr lang="en-US" b="1" dirty="0"/>
              <a:t>hunger </a:t>
            </a:r>
          </a:p>
          <a:p>
            <a:r>
              <a:rPr lang="en-US" sz="2800" b="1" dirty="0"/>
              <a:t>37.3% </a:t>
            </a:r>
            <a:r>
              <a:rPr lang="en-US" dirty="0"/>
              <a:t>of households receiving SNAP benefits have children</a:t>
            </a:r>
          </a:p>
          <a:p>
            <a:pPr marL="0" indent="0" algn="ctr">
              <a:buNone/>
            </a:pPr>
            <a:r>
              <a:rPr lang="en-US" dirty="0"/>
              <a:t>*Data provided by FeedingAmerica.org prior to the beginning of the Covid 19 pandemic*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58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Finding food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Finding food resources in rural areas may be more challenging</a:t>
            </a:r>
          </a:p>
          <a:p>
            <a:r>
              <a:rPr lang="en-US" dirty="0"/>
              <a:t>Food banks &amp; pantries throughout the state including:</a:t>
            </a:r>
          </a:p>
          <a:p>
            <a:pPr lvl="1"/>
            <a:r>
              <a:rPr lang="en-US" dirty="0"/>
              <a:t>Mountain Mission</a:t>
            </a:r>
          </a:p>
          <a:p>
            <a:pPr lvl="1"/>
            <a:r>
              <a:rPr lang="en-US" dirty="0"/>
              <a:t>Union Mission</a:t>
            </a:r>
          </a:p>
          <a:p>
            <a:pPr lvl="1"/>
            <a:r>
              <a:rPr lang="en-US" dirty="0"/>
              <a:t>Mountaineer Food Bank</a:t>
            </a:r>
          </a:p>
          <a:p>
            <a:r>
              <a:rPr lang="en-US" dirty="0"/>
              <a:t>Local organizations, which may provide assistance in other areas as well</a:t>
            </a:r>
          </a:p>
          <a:p>
            <a:r>
              <a:rPr lang="en-US" dirty="0"/>
              <a:t>Some local churches provide food banks AND/OR have a daily meal program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60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b="1" dirty="0"/>
              <a:t>FOODPANTRIES.ORG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information for every state</a:t>
            </a:r>
          </a:p>
          <a:p>
            <a:r>
              <a:rPr lang="en-US" dirty="0"/>
              <a:t>Search by state, zip code or address</a:t>
            </a:r>
          </a:p>
          <a:p>
            <a:r>
              <a:rPr lang="en-US" dirty="0"/>
              <a:t>Information provided for each location:</a:t>
            </a:r>
          </a:p>
          <a:p>
            <a:pPr lvl="1"/>
            <a:r>
              <a:rPr lang="en-US" dirty="0"/>
              <a:t>Phone number and address</a:t>
            </a:r>
          </a:p>
          <a:p>
            <a:pPr lvl="1"/>
            <a:r>
              <a:rPr lang="en-US" dirty="0"/>
              <a:t>Counties/areas they serve</a:t>
            </a:r>
          </a:p>
          <a:p>
            <a:pPr lvl="1"/>
            <a:r>
              <a:rPr lang="en-US" dirty="0"/>
              <a:t>Pantry days/hours</a:t>
            </a:r>
          </a:p>
          <a:p>
            <a:pPr lvl="1"/>
            <a:r>
              <a:rPr lang="en-US" dirty="0"/>
              <a:t>Website link if available</a:t>
            </a:r>
          </a:p>
        </p:txBody>
      </p:sp>
    </p:spTree>
    <p:extLst>
      <p:ext uri="{BB962C8B-B14F-4D97-AF65-F5344CB8AC3E}">
        <p14:creationId xmlns:p14="http://schemas.microsoft.com/office/powerpoint/2010/main" val="3769062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Utility assistance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7935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b="1" dirty="0"/>
              <a:t>Dollar Energy Fund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https://www.dollarenergy.org/wp-content/uploads/2021/02/2020-2021-WV-Fact-Sheet-2021FPIG.pdf</a:t>
            </a:r>
            <a:endParaRPr lang="en-US" dirty="0"/>
          </a:p>
          <a:p>
            <a:r>
              <a:rPr lang="en-US" dirty="0"/>
              <a:t>Applicants can apply once per year</a:t>
            </a:r>
          </a:p>
          <a:p>
            <a:r>
              <a:rPr lang="en-US" dirty="0"/>
              <a:t>Partner with all major Gas &amp; Electric Companies in WV</a:t>
            </a:r>
          </a:p>
          <a:p>
            <a:r>
              <a:rPr lang="en-US" dirty="0"/>
              <a:t>Applicants must have an outstanding balance of at least $100</a:t>
            </a:r>
          </a:p>
          <a:p>
            <a:r>
              <a:rPr lang="en-US" dirty="0"/>
              <a:t>Also partner with West Virginia American Water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5658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Utility assistance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45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Special Reduced Rate Service Program (SRRS)</a:t>
            </a:r>
          </a:p>
          <a:p>
            <a:r>
              <a:rPr lang="en-US" dirty="0"/>
              <a:t>All WV utility companies offer </a:t>
            </a:r>
            <a:r>
              <a:rPr lang="en-US" b="1" dirty="0"/>
              <a:t>qualified</a:t>
            </a:r>
            <a:r>
              <a:rPr lang="en-US" dirty="0"/>
              <a:t> customers a reduced rate of 20% on energy bills from December to April</a:t>
            </a:r>
          </a:p>
          <a:p>
            <a:pPr lvl="1"/>
            <a:r>
              <a:rPr lang="en-US" dirty="0"/>
              <a:t>Must receive SNAP, SSI or WV Works (TANF)</a:t>
            </a:r>
          </a:p>
          <a:p>
            <a:pPr lvl="1"/>
            <a:r>
              <a:rPr lang="en-US" dirty="0"/>
              <a:t>Must be at least 60 or older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*Local community organizations and churches may also assist low income families and individuals with utilities when they have funding</a:t>
            </a:r>
          </a:p>
        </p:txBody>
      </p:sp>
    </p:spTree>
    <p:extLst>
      <p:ext uri="{BB962C8B-B14F-4D97-AF65-F5344CB8AC3E}">
        <p14:creationId xmlns:p14="http://schemas.microsoft.com/office/powerpoint/2010/main" val="399963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Transportation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Transportation in WV is one of the most difficult resources to find due to the rural nature of the state</a:t>
            </a:r>
          </a:p>
          <a:p>
            <a:r>
              <a:rPr lang="en-US" dirty="0"/>
              <a:t>Public transportation is not available in all areas</a:t>
            </a:r>
          </a:p>
          <a:p>
            <a:r>
              <a:rPr lang="en-US" dirty="0"/>
              <a:t>Some churches and local organizations may provide rides to the grocery store, doctor or other appointments</a:t>
            </a:r>
          </a:p>
          <a:p>
            <a:r>
              <a:rPr lang="en-US" dirty="0"/>
              <a:t>Senior Services organizations often offer rides for people over 60</a:t>
            </a:r>
          </a:p>
        </p:txBody>
      </p:sp>
    </p:spTree>
    <p:extLst>
      <p:ext uri="{BB962C8B-B14F-4D97-AF65-F5344CB8AC3E}">
        <p14:creationId xmlns:p14="http://schemas.microsoft.com/office/powerpoint/2010/main" val="3457145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/>
              <a:t>Modivcare</a:t>
            </a:r>
            <a:r>
              <a:rPr lang="en-US" sz="6000" b="1" dirty="0"/>
              <a:t> </a:t>
            </a:r>
            <a:br>
              <a:rPr lang="en-US" sz="6000" b="1" dirty="0"/>
            </a:br>
            <a:r>
              <a:rPr lang="en-US" sz="4000" b="1" dirty="0"/>
              <a:t>(formerly Logisticare)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2000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Non-Emergency Medical Transport (NEMT)</a:t>
            </a:r>
          </a:p>
          <a:p>
            <a:r>
              <a:rPr lang="en-US" sz="2800" dirty="0"/>
              <a:t>Online application (some links are still using Logisticare web addresses)   </a:t>
            </a:r>
          </a:p>
          <a:p>
            <a:r>
              <a:rPr lang="en-US" sz="2800" dirty="0"/>
              <a:t>Book online or call:</a:t>
            </a:r>
          </a:p>
          <a:p>
            <a:pPr lvl="1"/>
            <a:r>
              <a:rPr lang="en-US" sz="2400" dirty="0"/>
              <a:t>Humana National Medicare (MCR): 1-866-588-5122</a:t>
            </a:r>
          </a:p>
          <a:p>
            <a:pPr lvl="1"/>
            <a:r>
              <a:rPr lang="en-US" sz="2400" dirty="0" err="1"/>
              <a:t>UnitedHealthcare</a:t>
            </a:r>
            <a:r>
              <a:rPr lang="en-US" sz="2400" dirty="0"/>
              <a:t> Medicare National: 1-866-418-9812</a:t>
            </a:r>
          </a:p>
          <a:p>
            <a:pPr lvl="1"/>
            <a:r>
              <a:rPr lang="en-US" sz="2400" dirty="0"/>
              <a:t>West Virginia Medicare: 1-844-549-8353</a:t>
            </a:r>
            <a:endParaRPr lang="en-US" sz="2800" dirty="0"/>
          </a:p>
          <a:p>
            <a:r>
              <a:rPr lang="en-US" sz="2800" dirty="0"/>
              <a:t>May provide gas mileage reimbursement for out of area travel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8841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94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Housing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72724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Mountaineer Rental Assistance Program</a:t>
            </a:r>
          </a:p>
          <a:p>
            <a:r>
              <a:rPr lang="en-US" dirty="0"/>
              <a:t>Funding from recent federal Stimulus package</a:t>
            </a:r>
          </a:p>
          <a:p>
            <a:r>
              <a:rPr lang="en-US" dirty="0"/>
              <a:t>Current renters can get assistance (paid directly to their landlords) for past due rent beginning April 1, 2020</a:t>
            </a:r>
          </a:p>
          <a:p>
            <a:r>
              <a:rPr lang="en-US" dirty="0"/>
              <a:t>Applicants may also qualify for utility assistance (water, sewer, gas, electric) </a:t>
            </a:r>
            <a:r>
              <a:rPr lang="en-US" dirty="0">
                <a:hlinkClick r:id="rId3"/>
              </a:rPr>
              <a:t>https://www.wvhdf.com/programs/mountaineer-rental-assistance-program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3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dirty="0"/>
              <a:t>THE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326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Data released by the Census Bureau in September 2020 reported:</a:t>
            </a:r>
          </a:p>
          <a:p>
            <a:pPr marL="457200" lvl="1" indent="0">
              <a:buNone/>
            </a:pPr>
            <a:r>
              <a:rPr lang="en-US" dirty="0"/>
              <a:t>An estimated 278, 734 West Virginians lived in poverty in 2019, which is </a:t>
            </a:r>
            <a:r>
              <a:rPr lang="en-US" sz="3200" b="1" dirty="0"/>
              <a:t>16% </a:t>
            </a:r>
            <a:r>
              <a:rPr lang="en-US" dirty="0"/>
              <a:t>of the overall population</a:t>
            </a:r>
          </a:p>
          <a:p>
            <a:pPr lvl="1"/>
            <a:r>
              <a:rPr lang="en-US" dirty="0"/>
              <a:t>West Virginia has the 6</a:t>
            </a:r>
            <a:r>
              <a:rPr lang="en-US" baseline="30000" dirty="0"/>
              <a:t>th</a:t>
            </a:r>
            <a:r>
              <a:rPr lang="en-US" dirty="0"/>
              <a:t> highest poverty rate in the country</a:t>
            </a:r>
          </a:p>
          <a:p>
            <a:pPr lvl="1"/>
            <a:r>
              <a:rPr lang="en-US" sz="3200" b="1" dirty="0"/>
              <a:t>19.6% </a:t>
            </a:r>
            <a:r>
              <a:rPr lang="en-US" dirty="0"/>
              <a:t>of children in West Virginia live in poverty</a:t>
            </a:r>
          </a:p>
          <a:p>
            <a:pPr lvl="1"/>
            <a:r>
              <a:rPr lang="en-US" dirty="0"/>
              <a:t>People of color are at higher risk of living in poverty with an estimated </a:t>
            </a:r>
            <a:r>
              <a:rPr lang="en-US" sz="3200" b="1" dirty="0"/>
              <a:t>26.9% </a:t>
            </a:r>
            <a:r>
              <a:rPr lang="en-US" dirty="0"/>
              <a:t>living in poverty</a:t>
            </a:r>
          </a:p>
          <a:p>
            <a:pPr lvl="1"/>
            <a:r>
              <a:rPr lang="en-US" b="1" dirty="0"/>
              <a:t>Currently seniors report the lowest rates of poverty in West Virginia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600" b="1" dirty="0"/>
              <a:t>*THESE STATISTICS WERE REPORTED BEFORE THE COVID 19 PANDEMIC BEGAN*</a:t>
            </a:r>
          </a:p>
        </p:txBody>
      </p:sp>
    </p:spTree>
    <p:extLst>
      <p:ext uri="{BB962C8B-B14F-4D97-AF65-F5344CB8AC3E}">
        <p14:creationId xmlns:p14="http://schemas.microsoft.com/office/powerpoint/2010/main" val="937299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94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Housing assistance</a:t>
            </a:r>
            <a:br>
              <a:rPr lang="en-US" sz="5400" b="1" dirty="0"/>
            </a:br>
            <a:r>
              <a:rPr lang="en-US" sz="4000" b="1" dirty="0"/>
              <a:t>(</a:t>
            </a:r>
            <a:r>
              <a:rPr lang="en-US" sz="4000" b="1" dirty="0" err="1"/>
              <a:t>hud</a:t>
            </a:r>
            <a:r>
              <a:rPr lang="en-US" sz="4000" b="1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1410" y="2226365"/>
            <a:ext cx="4878391" cy="35648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dirty="0"/>
              <a:t>SECTION 8</a:t>
            </a:r>
          </a:p>
          <a:p>
            <a:r>
              <a:rPr lang="en-US" dirty="0"/>
              <a:t>Funded through HUD</a:t>
            </a:r>
          </a:p>
          <a:p>
            <a:r>
              <a:rPr lang="en-US" dirty="0"/>
              <a:t>Voucher (Assistance travels with the family)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/>
              <a:t>OR</a:t>
            </a:r>
          </a:p>
          <a:p>
            <a:r>
              <a:rPr lang="en-US" dirty="0"/>
              <a:t>Unit-based Assistance (a family gets assistance as long as they live in a certain unit)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226365"/>
            <a:ext cx="4875210" cy="356483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PUBLIC HOUSING PROGRAM</a:t>
            </a:r>
          </a:p>
          <a:p>
            <a:r>
              <a:rPr lang="en-US" sz="2200" dirty="0"/>
              <a:t>Housing units run by issuing program</a:t>
            </a:r>
          </a:p>
          <a:p>
            <a:r>
              <a:rPr lang="en-US" sz="2200" dirty="0"/>
              <a:t>Renters pay a percentage of their monthly income toward rent</a:t>
            </a:r>
          </a:p>
          <a:p>
            <a:r>
              <a:rPr lang="en-US" sz="2200" dirty="0"/>
              <a:t>All basic utilities are paid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0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94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shelters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Homeless shelter directory for West Virginia </a:t>
            </a:r>
            <a:r>
              <a:rPr lang="en-US" dirty="0">
                <a:hlinkClick r:id="rId3"/>
              </a:rPr>
              <a:t>https://www.homelessshelterdirectory.org/westvirginia.html</a:t>
            </a:r>
            <a:endParaRPr lang="en-US" dirty="0"/>
          </a:p>
          <a:p>
            <a:r>
              <a:rPr lang="en-US" dirty="0"/>
              <a:t>Provides a list of cities throughout the state to choose location</a:t>
            </a:r>
          </a:p>
          <a:p>
            <a:r>
              <a:rPr lang="en-US" dirty="0"/>
              <a:t>Offers information:</a:t>
            </a:r>
          </a:p>
          <a:p>
            <a:pPr lvl="1"/>
            <a:r>
              <a:rPr lang="en-US" dirty="0"/>
              <a:t>Name of a facility</a:t>
            </a:r>
          </a:p>
          <a:p>
            <a:pPr lvl="1"/>
            <a:r>
              <a:rPr lang="en-US" dirty="0"/>
              <a:t>Location &amp; phone number</a:t>
            </a:r>
          </a:p>
          <a:p>
            <a:pPr lvl="1"/>
            <a:r>
              <a:rPr lang="en-US" dirty="0"/>
              <a:t>Description of additional services provided by the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64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94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Domestic violence </a:t>
            </a:r>
            <a:br>
              <a:rPr lang="en-US" sz="4800" b="1" dirty="0"/>
            </a:br>
            <a:r>
              <a:rPr lang="en-US" sz="4000" b="1" dirty="0"/>
              <a:t>shelters &amp;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067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/>
              <a:t>WV Domestic Violence Shelter Directory  </a:t>
            </a:r>
            <a:r>
              <a:rPr lang="en-US" dirty="0">
                <a:hlinkClick r:id="rId3"/>
              </a:rPr>
              <a:t>https://www.domesticshelters.org/help/wv.west-virginia</a:t>
            </a:r>
            <a:endParaRPr lang="en-US" dirty="0"/>
          </a:p>
          <a:p>
            <a:r>
              <a:rPr lang="en-US" dirty="0"/>
              <a:t>Search by location</a:t>
            </a:r>
          </a:p>
          <a:p>
            <a:r>
              <a:rPr lang="en-US" dirty="0"/>
              <a:t>Provides a hotline number for each location</a:t>
            </a:r>
          </a:p>
          <a:p>
            <a:r>
              <a:rPr lang="en-US" dirty="0"/>
              <a:t>Lists additional services provided if applicable/available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WV Coalition Against Domestic Violence     </a:t>
            </a:r>
            <a:r>
              <a:rPr lang="en-US" dirty="0">
                <a:hlinkClick r:id="rId4"/>
              </a:rPr>
              <a:t>http://wvcadv.org/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72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94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Employment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597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WORKFORCE WV    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https://workforcewv.org/</a:t>
            </a:r>
            <a:endParaRPr lang="en-US" dirty="0"/>
          </a:p>
          <a:p>
            <a:r>
              <a:rPr lang="en-US" dirty="0"/>
              <a:t>Available jobs</a:t>
            </a:r>
          </a:p>
          <a:p>
            <a:r>
              <a:rPr lang="en-US" dirty="0"/>
              <a:t>Trainings</a:t>
            </a:r>
          </a:p>
          <a:p>
            <a:r>
              <a:rPr lang="en-US" dirty="0"/>
              <a:t>Job Fairs</a:t>
            </a:r>
          </a:p>
          <a:p>
            <a:r>
              <a:rPr lang="en-US" dirty="0"/>
              <a:t>Veterans-specific information</a:t>
            </a:r>
          </a:p>
          <a:p>
            <a:r>
              <a:rPr lang="en-US" dirty="0"/>
              <a:t>Unemployment 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19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947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Disability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2296"/>
            <a:ext cx="9905999" cy="46250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WVU CENTER FOR EXCELLENCE IN DISABILITIES (WVUCED) </a:t>
            </a:r>
            <a:r>
              <a:rPr lang="en-US" dirty="0">
                <a:hlinkClick r:id="rId3"/>
              </a:rPr>
              <a:t>http://www.cedwvu.org/</a:t>
            </a:r>
            <a:endParaRPr lang="en-US" dirty="0"/>
          </a:p>
          <a:p>
            <a:r>
              <a:rPr lang="en-US" dirty="0"/>
              <a:t>Disability Resource Library &amp; Assistive Technology Services</a:t>
            </a:r>
          </a:p>
          <a:p>
            <a:r>
              <a:rPr lang="en-US" dirty="0"/>
              <a:t>TBI &amp; Autism Support</a:t>
            </a:r>
          </a:p>
          <a:p>
            <a:r>
              <a:rPr lang="en-US" dirty="0"/>
              <a:t>Positive Behavior Support</a:t>
            </a:r>
          </a:p>
          <a:p>
            <a:r>
              <a:rPr lang="en-US" dirty="0"/>
              <a:t>Intellectual/Development Disability resources for families</a:t>
            </a:r>
          </a:p>
          <a:p>
            <a:r>
              <a:rPr lang="en-US" dirty="0"/>
              <a:t>Employment services</a:t>
            </a:r>
          </a:p>
          <a:p>
            <a:r>
              <a:rPr lang="en-US" dirty="0"/>
              <a:t>Parent Education Resources</a:t>
            </a:r>
          </a:p>
          <a:p>
            <a:r>
              <a:rPr lang="en-US" dirty="0"/>
              <a:t>Various therapies/services for a variety of specific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21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Struggles we are facing in </a:t>
            </a:r>
            <a:br>
              <a:rPr lang="en-US" sz="4800" b="1" dirty="0"/>
            </a:br>
            <a:r>
              <a:rPr lang="en-US" sz="4800" b="1" dirty="0"/>
              <a:t>west Virginia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694113"/>
          </a:xfrm>
        </p:spPr>
        <p:txBody>
          <a:bodyPr>
            <a:noAutofit/>
          </a:bodyPr>
          <a:lstStyle/>
          <a:p>
            <a:r>
              <a:rPr lang="en-US" sz="2600" dirty="0"/>
              <a:t>Rural areas may not have enough resources to meet the needs of the community they serve</a:t>
            </a:r>
          </a:p>
          <a:p>
            <a:r>
              <a:rPr lang="en-US" sz="2600" dirty="0"/>
              <a:t>Limited supplies or funds due to overwhelming need</a:t>
            </a:r>
          </a:p>
          <a:p>
            <a:pPr marL="0" indent="0">
              <a:buNone/>
            </a:pPr>
            <a:r>
              <a:rPr lang="en-US" sz="2600" dirty="0"/>
              <a:t>			(especially since Covid)</a:t>
            </a:r>
          </a:p>
          <a:p>
            <a:r>
              <a:rPr lang="en-US" sz="2600" dirty="0"/>
              <a:t>Some community programs only serve </a:t>
            </a:r>
            <a:r>
              <a:rPr lang="en-US" sz="2600" b="1" dirty="0"/>
              <a:t>specific </a:t>
            </a:r>
            <a:r>
              <a:rPr lang="en-US" sz="2600" dirty="0"/>
              <a:t>communities/counties</a:t>
            </a:r>
          </a:p>
          <a:p>
            <a:r>
              <a:rPr lang="en-US" sz="2600" dirty="0"/>
              <a:t>Inability to obtain some of the services needed</a:t>
            </a:r>
          </a:p>
        </p:txBody>
      </p:sp>
    </p:spTree>
    <p:extLst>
      <p:ext uri="{BB962C8B-B14F-4D97-AF65-F5344CB8AC3E}">
        <p14:creationId xmlns:p14="http://schemas.microsoft.com/office/powerpoint/2010/main" val="312409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Miscellaneous services</a:t>
            </a:r>
            <a:br>
              <a:rPr lang="en-US" sz="4400" b="1" dirty="0"/>
            </a:br>
            <a:r>
              <a:rPr lang="en-US" sz="4400" b="1" dirty="0"/>
              <a:t>legal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32043"/>
          </a:xfrm>
        </p:spPr>
        <p:txBody>
          <a:bodyPr>
            <a:normAutofit/>
          </a:bodyPr>
          <a:lstStyle/>
          <a:p>
            <a:r>
              <a:rPr lang="en-US" dirty="0"/>
              <a:t>WV LEGAL AID                                       </a:t>
            </a:r>
            <a:r>
              <a:rPr lang="en-US" dirty="0">
                <a:hlinkClick r:id="rId3"/>
              </a:rPr>
              <a:t>https://www.lawv.net/</a:t>
            </a:r>
            <a:endParaRPr lang="en-US" dirty="0"/>
          </a:p>
          <a:p>
            <a:r>
              <a:rPr lang="en-US" dirty="0"/>
              <a:t>Mountain State Justice                             </a:t>
            </a:r>
            <a:r>
              <a:rPr lang="en-US" dirty="0">
                <a:hlinkClick r:id="rId4"/>
              </a:rPr>
              <a:t>https://mountainstatejustice.org/</a:t>
            </a:r>
            <a:endParaRPr lang="en-US" dirty="0"/>
          </a:p>
          <a:p>
            <a:pPr lvl="2"/>
            <a:r>
              <a:rPr lang="en-US" dirty="0"/>
              <a:t>Foreclosures, unfair charges on loans or credit accounts</a:t>
            </a:r>
          </a:p>
          <a:p>
            <a:r>
              <a:rPr lang="en-US" dirty="0"/>
              <a:t>West Virginia Senior Legal Aid                </a:t>
            </a:r>
            <a:r>
              <a:rPr lang="en-US" dirty="0">
                <a:hlinkClick r:id="rId5"/>
              </a:rPr>
              <a:t>https://seniorlegalaid.net/</a:t>
            </a:r>
            <a:endParaRPr lang="en-US" dirty="0"/>
          </a:p>
          <a:p>
            <a:pPr lvl="2"/>
            <a:r>
              <a:rPr lang="en-US" dirty="0"/>
              <a:t>Age 60 &amp; over</a:t>
            </a:r>
          </a:p>
          <a:p>
            <a:r>
              <a:rPr lang="en-US" dirty="0"/>
              <a:t>Disability Rights of West Virginia	         </a:t>
            </a:r>
            <a:r>
              <a:rPr lang="en-US" dirty="0">
                <a:hlinkClick r:id="rId6"/>
              </a:rPr>
              <a:t>https://www.drofwv.org/</a:t>
            </a:r>
            <a:endParaRPr lang="en-US" dirty="0"/>
          </a:p>
          <a:p>
            <a:pPr lvl="2"/>
            <a:r>
              <a:rPr lang="en-US" dirty="0"/>
              <a:t>Assistance for developmental, intellectual &amp; physical disabilities, as well as TBIs</a:t>
            </a: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0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Alcohol &amp; Drug Addiction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WV DHHR Bureau for Behavior Health    </a:t>
            </a:r>
            <a:r>
              <a:rPr lang="en-US" dirty="0">
                <a:hlinkClick r:id="rId3"/>
              </a:rPr>
              <a:t>https://dhhr.wv.gov/bhhf/sections/programs/ProgramsPartnerships/AlcoholismandDrugAbuse/Pages/default.aspx</a:t>
            </a:r>
            <a:endParaRPr lang="en-US" dirty="0"/>
          </a:p>
          <a:p>
            <a:pPr lvl="1"/>
            <a:r>
              <a:rPr lang="en-US" dirty="0"/>
              <a:t>Prevention</a:t>
            </a:r>
          </a:p>
          <a:p>
            <a:pPr lvl="1"/>
            <a:r>
              <a:rPr lang="en-US" dirty="0"/>
              <a:t>Early Intervention Info</a:t>
            </a:r>
          </a:p>
          <a:p>
            <a:pPr lvl="1"/>
            <a:r>
              <a:rPr lang="en-US" dirty="0"/>
              <a:t>Treatment</a:t>
            </a:r>
          </a:p>
          <a:p>
            <a:pPr lvl="1"/>
            <a:r>
              <a:rPr lang="en-US" dirty="0"/>
              <a:t>Recovery</a:t>
            </a:r>
          </a:p>
          <a:p>
            <a:pPr lvl="1"/>
            <a:r>
              <a:rPr lang="en-US" dirty="0"/>
              <a:t>Drug Take Back Locations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93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Help4wv.com</a:t>
            </a:r>
            <a:br>
              <a:rPr lang="en-US" sz="4800" b="1" dirty="0"/>
            </a:br>
            <a:r>
              <a:rPr lang="en-US" sz="4000" b="1" dirty="0"/>
              <a:t>drug addiction &amp; mental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067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/>
              <a:t>HELP4WV.COM</a:t>
            </a:r>
          </a:p>
          <a:p>
            <a:r>
              <a:rPr lang="en-US" dirty="0"/>
              <a:t>Chat online or Call 1 (844) HELP-4-WV  (1 844 435-7498)</a:t>
            </a:r>
          </a:p>
          <a:p>
            <a:r>
              <a:rPr lang="en-US" dirty="0"/>
              <a:t>Support Groups</a:t>
            </a:r>
          </a:p>
          <a:p>
            <a:r>
              <a:rPr lang="en-US" dirty="0"/>
              <a:t>Inpatient/Outpatient Resources</a:t>
            </a:r>
          </a:p>
          <a:p>
            <a:r>
              <a:rPr lang="en-US" dirty="0"/>
              <a:t>Long Term Treatments</a:t>
            </a:r>
          </a:p>
          <a:p>
            <a:r>
              <a:rPr lang="en-US" dirty="0"/>
              <a:t>Withdrawal Management</a:t>
            </a:r>
          </a:p>
          <a:p>
            <a:r>
              <a:rPr lang="en-US" dirty="0"/>
              <a:t>Sober Living for Men &amp; Women</a:t>
            </a:r>
          </a:p>
          <a:p>
            <a:r>
              <a:rPr lang="en-US" dirty="0"/>
              <a:t>Children &amp; Young Adult Services</a:t>
            </a:r>
          </a:p>
        </p:txBody>
      </p:sp>
    </p:spTree>
    <p:extLst>
      <p:ext uri="{BB962C8B-B14F-4D97-AF65-F5344CB8AC3E}">
        <p14:creationId xmlns:p14="http://schemas.microsoft.com/office/powerpoint/2010/main" val="32000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/>
              <a:t>My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/>
              <a:t>Reach out to resources in the area…even if their organization doesn’t provide assistance for a specific need, they </a:t>
            </a:r>
            <a:r>
              <a:rPr lang="en-US" sz="3200" b="1" dirty="0"/>
              <a:t>MAY</a:t>
            </a:r>
            <a:r>
              <a:rPr lang="en-US" sz="3200" dirty="0"/>
              <a:t> know of an organization that </a:t>
            </a:r>
            <a:r>
              <a:rPr lang="en-US" sz="3200" b="1" dirty="0"/>
              <a:t>CAN</a:t>
            </a:r>
            <a:r>
              <a:rPr lang="en-US" sz="3200" dirty="0"/>
              <a:t> help</a:t>
            </a:r>
          </a:p>
          <a:p>
            <a:pPr marL="0" indent="0">
              <a:buNone/>
            </a:pPr>
            <a:endParaRPr lang="en-US" sz="2700" dirty="0"/>
          </a:p>
          <a:p>
            <a:pPr marL="0" indent="0" algn="ctr">
              <a:buNone/>
            </a:pPr>
            <a:r>
              <a:rPr lang="en-US" sz="3200" b="1" dirty="0"/>
              <a:t>Keep a spreadsheet or binder with local resource info you’ve found </a:t>
            </a:r>
          </a:p>
        </p:txBody>
      </p:sp>
    </p:spTree>
    <p:extLst>
      <p:ext uri="{BB962C8B-B14F-4D97-AF65-F5344CB8AC3E}">
        <p14:creationId xmlns:p14="http://schemas.microsoft.com/office/powerpoint/2010/main" val="76568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NEED FOR COMMUNITY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late 2018 a report by the Institute for Women’s Policy Research found that </a:t>
            </a:r>
            <a:r>
              <a:rPr lang="en-US" sz="3200" b="1" dirty="0"/>
              <a:t>30% </a:t>
            </a:r>
            <a:r>
              <a:rPr lang="en-US" dirty="0"/>
              <a:t>of working families (age 19-64) in WV are economically insecure, which means they don’t make enough money to meet basic monthly expenses:</a:t>
            </a:r>
          </a:p>
          <a:p>
            <a:pPr lvl="3"/>
            <a:endParaRPr lang="en-US" sz="2000" dirty="0"/>
          </a:p>
          <a:p>
            <a:pPr lvl="3"/>
            <a:r>
              <a:rPr lang="en-US" sz="2600" dirty="0"/>
              <a:t>Food</a:t>
            </a:r>
          </a:p>
          <a:p>
            <a:pPr lvl="3"/>
            <a:r>
              <a:rPr lang="en-US" sz="2600" dirty="0"/>
              <a:t>Transportation</a:t>
            </a:r>
          </a:p>
          <a:p>
            <a:pPr lvl="3"/>
            <a:r>
              <a:rPr lang="en-US" sz="2600" dirty="0"/>
              <a:t>Housing</a:t>
            </a:r>
          </a:p>
          <a:p>
            <a:pPr lvl="3"/>
            <a:r>
              <a:rPr lang="en-US" sz="2600" dirty="0"/>
              <a:t>Utilities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41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/>
              <a:t>My TIPS</a:t>
            </a:r>
            <a:br>
              <a:rPr lang="en-US" sz="8000" b="1" dirty="0"/>
            </a:b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8922"/>
            <a:ext cx="9905999" cy="398227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600" b="1" dirty="0"/>
              <a:t>Don’t</a:t>
            </a:r>
            <a:r>
              <a:rPr lang="en-US" sz="4300" dirty="0"/>
              <a:t> beat yourself up if you can’t find a resource for someone</a:t>
            </a:r>
          </a:p>
          <a:p>
            <a:pPr marL="0" indent="0" algn="ctr">
              <a:buNone/>
            </a:pPr>
            <a:endParaRPr lang="en-US" sz="4300" dirty="0"/>
          </a:p>
          <a:p>
            <a:pPr marL="0" indent="0" algn="ctr">
              <a:buNone/>
            </a:pPr>
            <a:r>
              <a:rPr lang="en-US" sz="4600" b="1" dirty="0"/>
              <a:t>Sometimes there are no resources available to meet a need</a:t>
            </a:r>
          </a:p>
          <a:p>
            <a:pPr marL="0" indent="0" algn="ctr">
              <a:buNone/>
            </a:pPr>
            <a:endParaRPr lang="en-US" sz="2900" dirty="0"/>
          </a:p>
          <a:p>
            <a:pPr marL="0" indent="0" algn="ctr">
              <a:buNone/>
            </a:pPr>
            <a:r>
              <a:rPr lang="en-US" sz="4300" dirty="0"/>
              <a:t>We </a:t>
            </a:r>
            <a:r>
              <a:rPr lang="en-US" sz="4300" b="1" dirty="0"/>
              <a:t>CAN</a:t>
            </a:r>
            <a:r>
              <a:rPr lang="en-US" sz="4300" dirty="0"/>
              <a:t> advocate and spread the word about the needs for these services until they become available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05586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Focus on the positive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We </a:t>
            </a:r>
            <a:r>
              <a:rPr lang="en-US" sz="4800" b="1" dirty="0"/>
              <a:t>ARE </a:t>
            </a:r>
            <a:r>
              <a:rPr lang="en-US" sz="4000" b="1" dirty="0"/>
              <a:t>helping families in our community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12" y="3682697"/>
            <a:ext cx="3391355" cy="22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1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132" y="1419226"/>
            <a:ext cx="10016279" cy="4144995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QUESTIONS?</a:t>
            </a:r>
            <a:br>
              <a:rPr lang="en-US" sz="8000" dirty="0"/>
            </a:br>
            <a:br>
              <a:rPr lang="en-US" sz="8000" dirty="0"/>
            </a:b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05" y="3607904"/>
            <a:ext cx="9510269" cy="1789044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/>
              <a:t>Contact me!</a:t>
            </a:r>
          </a:p>
          <a:p>
            <a:pPr algn="ctr"/>
            <a:r>
              <a:rPr lang="en-US" sz="2400" dirty="0"/>
              <a:t>Carol.murphy@hsc.wvu.edu</a:t>
            </a:r>
          </a:p>
        </p:txBody>
      </p:sp>
    </p:spTree>
    <p:extLst>
      <p:ext uri="{BB962C8B-B14F-4D97-AF65-F5344CB8AC3E}">
        <p14:creationId xmlns:p14="http://schemas.microsoft.com/office/powerpoint/2010/main" val="354194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Food insecurity statistics</a:t>
            </a:r>
            <a:br>
              <a:rPr lang="en-US" b="1" dirty="0"/>
            </a:br>
            <a:r>
              <a:rPr lang="en-US" sz="3200" b="1" dirty="0"/>
              <a:t>us census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/>
              <a:t>11.8%</a:t>
            </a:r>
            <a:r>
              <a:rPr lang="en-US" sz="3200" dirty="0"/>
              <a:t> </a:t>
            </a:r>
            <a:r>
              <a:rPr lang="en-US" dirty="0"/>
              <a:t>of adults reported that their household </a:t>
            </a:r>
            <a:r>
              <a:rPr lang="en-US" b="1" dirty="0"/>
              <a:t>sometimes</a:t>
            </a:r>
            <a:r>
              <a:rPr lang="en-US" dirty="0"/>
              <a:t> or </a:t>
            </a:r>
            <a:r>
              <a:rPr lang="en-US" b="1" dirty="0"/>
              <a:t>often </a:t>
            </a:r>
            <a:r>
              <a:rPr lang="en-US" dirty="0"/>
              <a:t>didn’t have enough to eat in the </a:t>
            </a:r>
            <a:r>
              <a:rPr lang="en-US" b="1" dirty="0"/>
              <a:t>last seven days</a:t>
            </a:r>
          </a:p>
          <a:p>
            <a:r>
              <a:rPr lang="en-US" sz="3200" b="1" dirty="0"/>
              <a:t>17.0%</a:t>
            </a:r>
            <a:r>
              <a:rPr lang="en-US" sz="3200" dirty="0"/>
              <a:t> </a:t>
            </a:r>
            <a:r>
              <a:rPr lang="en-US" dirty="0"/>
              <a:t>of adults with children reported their kids </a:t>
            </a:r>
            <a:r>
              <a:rPr lang="en-US" b="1" dirty="0"/>
              <a:t>sometimes</a:t>
            </a:r>
            <a:r>
              <a:rPr lang="en-US" dirty="0"/>
              <a:t> or </a:t>
            </a:r>
            <a:r>
              <a:rPr lang="en-US" b="1" dirty="0"/>
              <a:t>often</a:t>
            </a:r>
            <a:r>
              <a:rPr lang="en-US" dirty="0"/>
              <a:t> didn’t eat enough in the last </a:t>
            </a:r>
            <a:r>
              <a:rPr lang="en-US" b="1" dirty="0"/>
              <a:t>seven</a:t>
            </a:r>
            <a:r>
              <a:rPr lang="en-US" dirty="0"/>
              <a:t> days </a:t>
            </a:r>
            <a:r>
              <a:rPr lang="en-US" b="1" dirty="0"/>
              <a:t>because they couldn’t afford to</a:t>
            </a:r>
          </a:p>
          <a:p>
            <a:r>
              <a:rPr lang="en-US" sz="3200" b="1" dirty="0"/>
              <a:t>29.0% </a:t>
            </a:r>
            <a:r>
              <a:rPr lang="en-US" dirty="0"/>
              <a:t>of all children in West Virginia live in a family that is </a:t>
            </a:r>
            <a:r>
              <a:rPr lang="en-US" b="1" dirty="0"/>
              <a:t>either not getting enough to eat or is behind on housing payments</a:t>
            </a:r>
          </a:p>
          <a:p>
            <a:pPr lvl="2"/>
            <a:r>
              <a:rPr lang="en-US" sz="2400" b="1" dirty="0"/>
              <a:t>THIS WAS REPORTED PRIOR TO COVID 19 PANDEMIC</a:t>
            </a:r>
          </a:p>
        </p:txBody>
      </p:sp>
    </p:spTree>
    <p:extLst>
      <p:ext uri="{BB962C8B-B14F-4D97-AF65-F5344CB8AC3E}">
        <p14:creationId xmlns:p14="http://schemas.microsoft.com/office/powerpoint/2010/main" val="395899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THE IMPORTANCE OF PATIENT NAVIGATORS &amp; CASE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/>
              <a:t>Many families in West Virginia recognize their needs but either: 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600" b="1" dirty="0"/>
              <a:t>Don’t know how </a:t>
            </a:r>
            <a:r>
              <a:rPr lang="en-US" sz="2600" dirty="0"/>
              <a:t>to find help or resources</a:t>
            </a:r>
          </a:p>
          <a:p>
            <a:pPr marL="457200" lvl="1" indent="0">
              <a:buNone/>
            </a:pPr>
            <a:r>
              <a:rPr lang="en-US" sz="2000" dirty="0"/>
              <a:t>					</a:t>
            </a:r>
            <a:r>
              <a:rPr lang="en-US" sz="3200" b="1" dirty="0"/>
              <a:t>OR</a:t>
            </a:r>
          </a:p>
          <a:p>
            <a:pPr lvl="1"/>
            <a:r>
              <a:rPr lang="en-US" sz="2600" dirty="0"/>
              <a:t> Feel that there are people who are in worse circumstances than them who may need assistance more and </a:t>
            </a:r>
            <a:r>
              <a:rPr lang="en-US" sz="2600" b="1" dirty="0"/>
              <a:t>won’t seek it out on their own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9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" y="-24765"/>
            <a:ext cx="12506960" cy="7035165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93900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/>
              <a:t>Dhhr</a:t>
            </a:r>
            <a:br>
              <a:rPr lang="en-US" sz="8000" b="1" dirty="0"/>
            </a:br>
            <a:r>
              <a:rPr lang="en-US" sz="8000" b="1" dirty="0"/>
              <a:t>programs</a:t>
            </a:r>
          </a:p>
        </p:txBody>
      </p:sp>
    </p:spTree>
    <p:extLst>
      <p:ext uri="{BB962C8B-B14F-4D97-AF65-F5344CB8AC3E}">
        <p14:creationId xmlns:p14="http://schemas.microsoft.com/office/powerpoint/2010/main" val="397709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51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DHHR </a:t>
            </a:r>
            <a:r>
              <a:rPr lang="en-US" sz="4400" b="1" dirty="0"/>
              <a:t>SNAP</a:t>
            </a:r>
            <a:br>
              <a:rPr lang="en-US" sz="2800" b="1" dirty="0"/>
            </a:br>
            <a:r>
              <a:rPr lang="en-US" sz="2800" b="1" dirty="0"/>
              <a:t> (FORMERLY FOOD STAMP PROGRAM)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69774"/>
            <a:ext cx="9905999" cy="46713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Income-based program; clients can apply at: </a:t>
            </a:r>
            <a:r>
              <a:rPr lang="en-US" dirty="0">
                <a:hlinkClick r:id="rId3"/>
              </a:rPr>
              <a:t>https://www.wvpath.org/</a:t>
            </a:r>
            <a:endParaRPr lang="en-US" dirty="0"/>
          </a:p>
          <a:p>
            <a:r>
              <a:rPr lang="en-US" dirty="0"/>
              <a:t>More info can be found at:	       	</a:t>
            </a:r>
            <a:r>
              <a:rPr lang="en-US" sz="2000" u="sng" dirty="0">
                <a:hlinkClick r:id="rId4"/>
              </a:rPr>
              <a:t>https://dhhr.wv.gov/bcf/Services/familyassistance/Pages/Supplemental-Nutritional-Assistance-Program-(Former-Food-Stamp-Program).aspx</a:t>
            </a:r>
            <a:endParaRPr lang="en-US" sz="2000" u="sng" dirty="0"/>
          </a:p>
          <a:p>
            <a:r>
              <a:rPr lang="en-US" dirty="0"/>
              <a:t>SNAP can be used at qualifying Farmer’s Markets</a:t>
            </a:r>
          </a:p>
          <a:p>
            <a:r>
              <a:rPr lang="en-US" dirty="0"/>
              <a:t>ABAWD (Able-Bodied Adults Without Dependents) Restrictions:</a:t>
            </a:r>
          </a:p>
          <a:p>
            <a:pPr lvl="2"/>
            <a:r>
              <a:rPr lang="en-US" dirty="0"/>
              <a:t> Adults with no children under school-age without a qualifying disability must adhere to work requirements in order to keep their SNAP benefits</a:t>
            </a:r>
          </a:p>
          <a:p>
            <a:r>
              <a:rPr lang="en-US" dirty="0"/>
              <a:t>WIC (Women &amp; Infants): Provides specific grocery product assistance 	</a:t>
            </a:r>
            <a:r>
              <a:rPr lang="en-US" sz="2000" u="sng" dirty="0">
                <a:hlinkClick r:id="rId5"/>
              </a:rPr>
              <a:t>https://dhhr.wv.gov/WIC/Pages/default.aspx</a:t>
            </a:r>
            <a:endParaRPr lang="en-US" sz="2000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0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/>
              <a:t>Dhhr</a:t>
            </a:r>
            <a:br>
              <a:rPr lang="en-US" sz="4000" b="1" dirty="0"/>
            </a:br>
            <a:r>
              <a:rPr lang="en-US" sz="3200" b="1" dirty="0"/>
              <a:t>utility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22104"/>
          </a:xfrm>
        </p:spPr>
        <p:txBody>
          <a:bodyPr/>
          <a:lstStyle/>
          <a:p>
            <a:r>
              <a:rPr lang="en-US" dirty="0"/>
              <a:t>Income-based (See Link Below) and Bill must be a shut-off notice:  </a:t>
            </a:r>
            <a:r>
              <a:rPr lang="en-US" sz="2000" u="sng" dirty="0">
                <a:hlinkClick r:id="rId3"/>
              </a:rPr>
              <a:t>https://dhhr.wv.gov/bcf/Services/familyassistance/PolicyManual/Documents/Chapter%2019/ch19_apa.pdf</a:t>
            </a:r>
            <a:endParaRPr lang="en-US" sz="2000" u="sng" dirty="0"/>
          </a:p>
          <a:p>
            <a:r>
              <a:rPr lang="en-US" sz="2000" dirty="0"/>
              <a:t>DHHR can only pay 30 days worth of the utility </a:t>
            </a:r>
          </a:p>
          <a:p>
            <a:pPr lvl="1"/>
            <a:r>
              <a:rPr lang="en-US" sz="1600" dirty="0"/>
              <a:t>Client must come up with the additional funds </a:t>
            </a:r>
            <a:r>
              <a:rPr lang="en-US" sz="1600" b="1" dirty="0"/>
              <a:t>BEFORE</a:t>
            </a:r>
            <a:r>
              <a:rPr lang="en-US" sz="1600" dirty="0"/>
              <a:t> DHHR will pay on the utility</a:t>
            </a:r>
          </a:p>
          <a:p>
            <a:pPr marL="457200" lvl="1" indent="0">
              <a:buNone/>
            </a:pPr>
            <a:r>
              <a:rPr lang="en-US" sz="1600" dirty="0"/>
              <a:t>Ex: Client has a bill for $100 that is 45 day overdue (per the utility company)</a:t>
            </a:r>
          </a:p>
          <a:p>
            <a:pPr marL="457200" lvl="1" indent="0">
              <a:buNone/>
            </a:pPr>
            <a:r>
              <a:rPr lang="en-US" sz="1600" dirty="0"/>
              <a:t>	$100 divided by 45 days overdue is an average of $2.22/utility used per day.  </a:t>
            </a:r>
          </a:p>
          <a:p>
            <a:pPr marL="457200" lvl="1" indent="0">
              <a:buNone/>
            </a:pPr>
            <a:r>
              <a:rPr lang="en-US" sz="1600" dirty="0"/>
              <a:t>	DHHR will multiply the $2.22/day X 30 days to come up with an average 30 day bill: $66.67</a:t>
            </a:r>
          </a:p>
          <a:p>
            <a:pPr marL="457200" lvl="1" indent="0">
              <a:buNone/>
            </a:pPr>
            <a:r>
              <a:rPr lang="en-US" sz="1600" dirty="0"/>
              <a:t>	DHHR will pay $66.67 toward the utility AFTER the CLIENT pays the other $33.33</a:t>
            </a:r>
          </a:p>
          <a:p>
            <a:pPr marL="457200" lvl="1" indent="0">
              <a:buNone/>
            </a:pPr>
            <a:r>
              <a:rPr lang="en-US" sz="1600" dirty="0"/>
              <a:t>*Proof of payment will need to be made by DHHR verifying with the utility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34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</TotalTime>
  <Words>2565</Words>
  <Application>Microsoft Office PowerPoint</Application>
  <PresentationFormat>Widescreen</PresentationFormat>
  <Paragraphs>308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Tw Cen MT</vt:lpstr>
      <vt:lpstr>Circuit</vt:lpstr>
      <vt:lpstr>Community Resources</vt:lpstr>
      <vt:lpstr>objectives</vt:lpstr>
      <vt:lpstr>THE FACTS</vt:lpstr>
      <vt:lpstr>THE NEED FOR COMMUNITY RESOURCES</vt:lpstr>
      <vt:lpstr>Food insecurity statistics us census bureau</vt:lpstr>
      <vt:lpstr>THE IMPORTANCE OF PATIENT NAVIGATORS &amp; CASE MANAGERS</vt:lpstr>
      <vt:lpstr>Dhhr programs</vt:lpstr>
      <vt:lpstr>DHHR SNAP  (FORMERLY FOOD STAMP PROGRAM)</vt:lpstr>
      <vt:lpstr>Dhhr utility assistance</vt:lpstr>
      <vt:lpstr>Dhhr Lieap Utility assistance</vt:lpstr>
      <vt:lpstr>Dhhr Emergency Lieap (elieap)</vt:lpstr>
      <vt:lpstr>Dhhr Medicaid (Medical Card types)</vt:lpstr>
      <vt:lpstr>Types of medicaid assistance</vt:lpstr>
      <vt:lpstr>Wv works (tanf)</vt:lpstr>
      <vt:lpstr>Relative caretakers</vt:lpstr>
      <vt:lpstr>Additional dhhr services</vt:lpstr>
      <vt:lpstr>West Virginia 211</vt:lpstr>
      <vt:lpstr>West Virginia 211</vt:lpstr>
      <vt:lpstr>Wv 211 resources</vt:lpstr>
      <vt:lpstr>Finding additional community resources  in West Virginia</vt:lpstr>
      <vt:lpstr>MOST FREQUENTLY REPORTED NEEDS</vt:lpstr>
      <vt:lpstr>Food insecurity</vt:lpstr>
      <vt:lpstr>Finding food resources</vt:lpstr>
      <vt:lpstr>FOODPANTRIES.ORG</vt:lpstr>
      <vt:lpstr>Utility assistance programs</vt:lpstr>
      <vt:lpstr>Utility assistance programs</vt:lpstr>
      <vt:lpstr>Transportation assistance</vt:lpstr>
      <vt:lpstr>Modivcare  (formerly Logisticare)</vt:lpstr>
      <vt:lpstr>Housing assistance</vt:lpstr>
      <vt:lpstr>Housing assistance (hud)</vt:lpstr>
      <vt:lpstr>shelters</vt:lpstr>
      <vt:lpstr>Domestic violence  shelters &amp; Resources</vt:lpstr>
      <vt:lpstr>Employment assistance</vt:lpstr>
      <vt:lpstr>Disability resources</vt:lpstr>
      <vt:lpstr>Struggles we are facing in  west Virginia</vt:lpstr>
      <vt:lpstr>Miscellaneous services legal help</vt:lpstr>
      <vt:lpstr>Alcohol &amp; Drug Addiction Resources</vt:lpstr>
      <vt:lpstr>Help4wv.com drug addiction &amp; mental health</vt:lpstr>
      <vt:lpstr>My TIPS</vt:lpstr>
      <vt:lpstr>My TIPS </vt:lpstr>
      <vt:lpstr>Focus on the positive</vt:lpstr>
      <vt:lpstr>QUESTIONS?  </vt:lpstr>
    </vt:vector>
  </TitlesOfParts>
  <Company>WVU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Carol</dc:creator>
  <cp:lastModifiedBy>carol.a.murphy83@gmail.com</cp:lastModifiedBy>
  <cp:revision>94</cp:revision>
  <dcterms:created xsi:type="dcterms:W3CDTF">2021-04-05T14:06:49Z</dcterms:created>
  <dcterms:modified xsi:type="dcterms:W3CDTF">2021-04-06T18:52:17Z</dcterms:modified>
</cp:coreProperties>
</file>