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4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5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  <p:sldMasterId id="2147483687" r:id="rId2"/>
  </p:sldMasterIdLst>
  <p:notesMasterIdLst>
    <p:notesMasterId r:id="rId23"/>
  </p:notesMasterIdLst>
  <p:handoutMasterIdLst>
    <p:handoutMasterId r:id="rId24"/>
  </p:handoutMasterIdLst>
  <p:sldIdLst>
    <p:sldId id="5588" r:id="rId3"/>
    <p:sldId id="5610" r:id="rId4"/>
    <p:sldId id="5478" r:id="rId5"/>
    <p:sldId id="5582" r:id="rId6"/>
    <p:sldId id="5575" r:id="rId7"/>
    <p:sldId id="5509" r:id="rId8"/>
    <p:sldId id="5528" r:id="rId9"/>
    <p:sldId id="5611" r:id="rId10"/>
    <p:sldId id="5605" r:id="rId11"/>
    <p:sldId id="5612" r:id="rId12"/>
    <p:sldId id="5443" r:id="rId13"/>
    <p:sldId id="5613" r:id="rId14"/>
    <p:sldId id="5574" r:id="rId15"/>
    <p:sldId id="5608" r:id="rId16"/>
    <p:sldId id="5533" r:id="rId17"/>
    <p:sldId id="5615" r:id="rId18"/>
    <p:sldId id="5614" r:id="rId19"/>
    <p:sldId id="5616" r:id="rId20"/>
    <p:sldId id="5617" r:id="rId21"/>
    <p:sldId id="5609" r:id="rId22"/>
  </p:sldIdLst>
  <p:sldSz cx="9144000" cy="6858000" type="screen4x3"/>
  <p:notesSz cx="7010400" cy="92964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 Stefanko" initials="MS" lastIdx="11" clrIdx="0">
    <p:extLst>
      <p:ext uri="{19B8F6BF-5375-455C-9EA6-DF929625EA0E}">
        <p15:presenceInfo xmlns:p15="http://schemas.microsoft.com/office/powerpoint/2012/main" userId="Matthew Stefank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600"/>
    <a:srgbClr val="ECFE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786" autoAdjust="0"/>
    <p:restoredTop sz="79203" autoAdjust="0"/>
  </p:normalViewPr>
  <p:slideViewPr>
    <p:cSldViewPr snapToGrid="0">
      <p:cViewPr varScale="1">
        <p:scale>
          <a:sx n="57" d="100"/>
          <a:sy n="57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3E164F-3E0E-45CF-9A3D-9E85DD3EABF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6A91E3-41A8-4951-9C31-0CBC7B1078F0}">
      <dgm:prSet phldrT="[Text]"/>
      <dgm:spPr>
        <a:xfrm>
          <a:off x="1908178" y="885"/>
          <a:ext cx="1001886" cy="500943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en-US">
              <a:latin typeface="Calibri" panose="020F0502020204030204"/>
              <a:ea typeface="+mn-ea"/>
              <a:cs typeface="+mn-cs"/>
            </a:rPr>
            <a:t>Mr. Williams described as a "substance abuser"</a:t>
          </a:r>
        </a:p>
      </dgm:t>
    </dgm:pt>
    <dgm:pt modelId="{374434A3-CEBD-4F56-9874-1B91BF4D7BAD}" type="parTrans" cxnId="{64E54EBA-43A0-4660-B2C8-32BA5E0F30C8}">
      <dgm:prSet/>
      <dgm:spPr/>
      <dgm:t>
        <a:bodyPr/>
        <a:lstStyle/>
        <a:p>
          <a:endParaRPr lang="en-US"/>
        </a:p>
      </dgm:t>
    </dgm:pt>
    <dgm:pt modelId="{26BFCC49-1588-437A-B466-48DB67E163F9}" type="sibTrans" cxnId="{64E54EBA-43A0-4660-B2C8-32BA5E0F30C8}">
      <dgm:prSet/>
      <dgm:spPr/>
      <dgm:t>
        <a:bodyPr/>
        <a:lstStyle/>
        <a:p>
          <a:endParaRPr lang="en-US"/>
        </a:p>
      </dgm:t>
    </dgm:pt>
    <dgm:pt modelId="{8C983870-0B40-4CD2-A0CA-98088BAFADE1}">
      <dgm:prSet phldrT="[Text]"/>
      <dgm:spPr>
        <a:xfrm>
          <a:off x="2108555" y="627064"/>
          <a:ext cx="801508" cy="500943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en-US">
              <a:latin typeface="Calibri" panose="020F0502020204030204"/>
              <a:ea typeface="+mn-ea"/>
              <a:cs typeface="+mn-cs"/>
            </a:rPr>
            <a:t>"His problem is caused by a reckless lifestyle and poor choices"</a:t>
          </a:r>
        </a:p>
      </dgm:t>
    </dgm:pt>
    <dgm:pt modelId="{6B67F93F-036E-417F-84B7-C2E017E26616}" type="parTrans" cxnId="{4BC01BB3-63CD-4C62-8AD1-51AE2A9DFB47}">
      <dgm:prSet/>
      <dgm:spPr>
        <a:xfrm>
          <a:off x="2008366" y="501828"/>
          <a:ext cx="100188" cy="375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707"/>
              </a:lnTo>
              <a:lnTo>
                <a:pt x="100188" y="375707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035CB167-3A11-4F0D-8397-80C848A6D0BD}" type="sibTrans" cxnId="{4BC01BB3-63CD-4C62-8AD1-51AE2A9DFB47}">
      <dgm:prSet/>
      <dgm:spPr/>
      <dgm:t>
        <a:bodyPr/>
        <a:lstStyle/>
        <a:p>
          <a:endParaRPr lang="en-US"/>
        </a:p>
      </dgm:t>
    </dgm:pt>
    <dgm:pt modelId="{57DD896C-8E29-41D4-8BD3-CBC2C4497E62}">
      <dgm:prSet phldrT="[Text]"/>
      <dgm:spPr>
        <a:xfrm>
          <a:off x="3160535" y="885"/>
          <a:ext cx="1001886" cy="500943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en-US">
              <a:latin typeface="Calibri" panose="020F0502020204030204"/>
              <a:ea typeface="+mn-ea"/>
              <a:cs typeface="+mn-cs"/>
            </a:rPr>
            <a:t>Mr. Williams described as an "individual with a substance use disorder"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6DB36747-AEAF-4073-9D1D-8C93F85E4A42}" type="parTrans" cxnId="{971F95D3-3A19-4676-B1F7-C099E87B4B11}">
      <dgm:prSet/>
      <dgm:spPr/>
      <dgm:t>
        <a:bodyPr/>
        <a:lstStyle/>
        <a:p>
          <a:endParaRPr lang="en-US"/>
        </a:p>
      </dgm:t>
    </dgm:pt>
    <dgm:pt modelId="{B560EC99-FA7C-4DF7-923F-934AD13FB517}" type="sibTrans" cxnId="{971F95D3-3A19-4676-B1F7-C099E87B4B11}">
      <dgm:prSet/>
      <dgm:spPr/>
      <dgm:t>
        <a:bodyPr/>
        <a:lstStyle/>
        <a:p>
          <a:endParaRPr lang="en-US"/>
        </a:p>
      </dgm:t>
    </dgm:pt>
    <dgm:pt modelId="{40D882CA-3007-4158-8BBD-EE215A8593C1}">
      <dgm:prSet phldrT="[Text]"/>
      <dgm:spPr>
        <a:xfrm>
          <a:off x="3360912" y="627064"/>
          <a:ext cx="801508" cy="500943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en-US">
              <a:latin typeface="Calibri" panose="020F0502020204030204"/>
              <a:ea typeface="+mn-ea"/>
              <a:cs typeface="+mn-cs"/>
            </a:rPr>
            <a:t>"His problem is generic or inherited"</a:t>
          </a:r>
        </a:p>
      </dgm:t>
    </dgm:pt>
    <dgm:pt modelId="{8FFD749C-5879-45A0-86E2-BB6D868EB1DA}" type="parTrans" cxnId="{9B4B9957-1E8D-498A-8827-C4FF4BBA90A2}">
      <dgm:prSet/>
      <dgm:spPr>
        <a:xfrm>
          <a:off x="3260724" y="501828"/>
          <a:ext cx="100188" cy="375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707"/>
              </a:lnTo>
              <a:lnTo>
                <a:pt x="100188" y="375707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5CD7F398-43C9-40EA-BAC6-4D3C022D18B8}" type="sibTrans" cxnId="{9B4B9957-1E8D-498A-8827-C4FF4BBA90A2}">
      <dgm:prSet/>
      <dgm:spPr/>
      <dgm:t>
        <a:bodyPr/>
        <a:lstStyle/>
        <a:p>
          <a:endParaRPr lang="en-US"/>
        </a:p>
      </dgm:t>
    </dgm:pt>
    <dgm:pt modelId="{E2238E4A-704A-499E-8BAA-AC188091A33B}">
      <dgm:prSet phldrT="[Text]" custT="1"/>
      <dgm:spPr>
        <a:xfrm>
          <a:off x="3360912" y="1253242"/>
          <a:ext cx="801508" cy="500943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en-US" sz="1600">
              <a:latin typeface="Calibri" panose="020F0502020204030204"/>
              <a:ea typeface="+mn-ea"/>
              <a:cs typeface="+mn-cs"/>
            </a:rPr>
            <a:t>“…the judge should initiate more intensive treatment"</a:t>
          </a:r>
          <a:endParaRPr lang="en-US" sz="1600" dirty="0">
            <a:latin typeface="Calibri" panose="020F0502020204030204"/>
            <a:ea typeface="+mn-ea"/>
            <a:cs typeface="+mn-cs"/>
          </a:endParaRPr>
        </a:p>
      </dgm:t>
    </dgm:pt>
    <dgm:pt modelId="{82C4B1F0-616E-4D14-ACA1-D373B0A782F0}" type="parTrans" cxnId="{377937B3-9AA7-41EE-8744-0F676437357F}">
      <dgm:prSet/>
      <dgm:spPr>
        <a:xfrm>
          <a:off x="3260724" y="501828"/>
          <a:ext cx="100188" cy="1001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1886"/>
              </a:lnTo>
              <a:lnTo>
                <a:pt x="100188" y="1001886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CFFD418A-C185-49D8-8E2D-6E58DD887081}" type="sibTrans" cxnId="{377937B3-9AA7-41EE-8744-0F676437357F}">
      <dgm:prSet/>
      <dgm:spPr/>
      <dgm:t>
        <a:bodyPr/>
        <a:lstStyle/>
        <a:p>
          <a:endParaRPr lang="en-US"/>
        </a:p>
      </dgm:t>
    </dgm:pt>
    <dgm:pt modelId="{9E0AA25E-D31C-4BCB-8556-FDBF7268B7E7}">
      <dgm:prSet/>
      <dgm:spPr>
        <a:xfrm>
          <a:off x="2108555" y="1253242"/>
          <a:ext cx="801508" cy="500943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en-US">
              <a:latin typeface="Calibri" panose="020F0502020204030204"/>
              <a:ea typeface="+mn-ea"/>
              <a:cs typeface="+mn-cs"/>
            </a:rPr>
            <a:t>"He should be given a jail sentence as a wake-up call"</a:t>
          </a:r>
        </a:p>
      </dgm:t>
    </dgm:pt>
    <dgm:pt modelId="{443B7CFF-5505-4B60-91E4-D596D91C0871}" type="parTrans" cxnId="{EA1E47FD-8315-48E6-B272-8A8A38A7801C}">
      <dgm:prSet/>
      <dgm:spPr>
        <a:xfrm>
          <a:off x="2008366" y="501828"/>
          <a:ext cx="100188" cy="1001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1886"/>
              </a:lnTo>
              <a:lnTo>
                <a:pt x="100188" y="1001886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36FD6CF5-8FE2-4987-B455-107A5AD9FE6B}" type="sibTrans" cxnId="{EA1E47FD-8315-48E6-B272-8A8A38A7801C}">
      <dgm:prSet/>
      <dgm:spPr/>
      <dgm:t>
        <a:bodyPr/>
        <a:lstStyle/>
        <a:p>
          <a:endParaRPr lang="en-US"/>
        </a:p>
      </dgm:t>
    </dgm:pt>
    <dgm:pt modelId="{6C18CB71-C0DA-49D6-A3B7-FCC278EF641B}">
      <dgm:prSet/>
      <dgm:spPr>
        <a:xfrm>
          <a:off x="2108555" y="1879421"/>
          <a:ext cx="801508" cy="500943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en-US">
              <a:latin typeface="Calibri" panose="020F0502020204030204"/>
              <a:ea typeface="+mn-ea"/>
              <a:cs typeface="+mn-cs"/>
            </a:rPr>
            <a:t>"He should be referred to a spiritual or natural healer"</a:t>
          </a:r>
        </a:p>
      </dgm:t>
    </dgm:pt>
    <dgm:pt modelId="{980DD7FF-46B1-4CF8-BB6C-3EA2449F383D}" type="parTrans" cxnId="{45CBC41D-BDB1-4433-9759-32F9E500F182}">
      <dgm:prSet/>
      <dgm:spPr>
        <a:xfrm>
          <a:off x="2008366" y="501828"/>
          <a:ext cx="100188" cy="1628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8064"/>
              </a:lnTo>
              <a:lnTo>
                <a:pt x="100188" y="1628064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E33DA366-5E04-4345-93A7-B911B52848A2}" type="sibTrans" cxnId="{45CBC41D-BDB1-4433-9759-32F9E500F182}">
      <dgm:prSet/>
      <dgm:spPr/>
      <dgm:t>
        <a:bodyPr/>
        <a:lstStyle/>
        <a:p>
          <a:endParaRPr lang="en-US"/>
        </a:p>
      </dgm:t>
    </dgm:pt>
    <dgm:pt modelId="{E4E8BA1A-FD27-4D1D-ACF8-A8739CEF01B5}">
      <dgm:prSet custT="1"/>
      <dgm:spPr>
        <a:xfrm>
          <a:off x="3360912" y="1879421"/>
          <a:ext cx="801508" cy="500943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en-US" sz="1600">
              <a:latin typeface="Calibri" panose="020F0502020204030204"/>
              <a:ea typeface="+mn-ea"/>
              <a:cs typeface="+mn-cs"/>
            </a:rPr>
            <a:t>"He should be prescribed medication"</a:t>
          </a:r>
          <a:endParaRPr lang="en-US" sz="1600" dirty="0">
            <a:latin typeface="Calibri" panose="020F0502020204030204"/>
            <a:ea typeface="+mn-ea"/>
            <a:cs typeface="+mn-cs"/>
          </a:endParaRPr>
        </a:p>
      </dgm:t>
    </dgm:pt>
    <dgm:pt modelId="{BB361D40-8ADC-4B25-BD5E-EA4B844EEDB0}" type="parTrans" cxnId="{C2977E56-2F0F-4271-A936-0E3A862AFB9C}">
      <dgm:prSet/>
      <dgm:spPr>
        <a:xfrm>
          <a:off x="3260724" y="501828"/>
          <a:ext cx="100188" cy="1628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8064"/>
              </a:lnTo>
              <a:lnTo>
                <a:pt x="100188" y="1628064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9E8E9C72-1E2F-4D52-864A-58AEDBF3EF90}" type="sibTrans" cxnId="{C2977E56-2F0F-4271-A936-0E3A862AFB9C}">
      <dgm:prSet/>
      <dgm:spPr/>
      <dgm:t>
        <a:bodyPr/>
        <a:lstStyle/>
        <a:p>
          <a:endParaRPr lang="en-US"/>
        </a:p>
      </dgm:t>
    </dgm:pt>
    <dgm:pt modelId="{34E88F1B-6F05-4C89-A8A2-18E9C79DC9C9}" type="pres">
      <dgm:prSet presAssocID="{A93E164F-3E0E-45CF-9A3D-9E85DD3EABF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10AA6C2-6DA2-4400-B085-7C0B09C22FA1}" type="pres">
      <dgm:prSet presAssocID="{796A91E3-41A8-4951-9C31-0CBC7B1078F0}" presName="root" presStyleCnt="0"/>
      <dgm:spPr/>
    </dgm:pt>
    <dgm:pt modelId="{2F05325B-1D28-47ED-8CCE-E7B4C7A09629}" type="pres">
      <dgm:prSet presAssocID="{796A91E3-41A8-4951-9C31-0CBC7B1078F0}" presName="rootComposite" presStyleCnt="0"/>
      <dgm:spPr/>
    </dgm:pt>
    <dgm:pt modelId="{ED6E2D67-6219-4E81-91C0-DB767F23A4C1}" type="pres">
      <dgm:prSet presAssocID="{796A91E3-41A8-4951-9C31-0CBC7B1078F0}" presName="rootText" presStyleLbl="node1" presStyleIdx="0" presStyleCnt="2"/>
      <dgm:spPr/>
    </dgm:pt>
    <dgm:pt modelId="{ED0E6601-4D04-4BC0-803B-519D3164118A}" type="pres">
      <dgm:prSet presAssocID="{796A91E3-41A8-4951-9C31-0CBC7B1078F0}" presName="rootConnector" presStyleLbl="node1" presStyleIdx="0" presStyleCnt="2"/>
      <dgm:spPr/>
    </dgm:pt>
    <dgm:pt modelId="{060288F2-F8A1-4313-80B1-8E0E74997ED6}" type="pres">
      <dgm:prSet presAssocID="{796A91E3-41A8-4951-9C31-0CBC7B1078F0}" presName="childShape" presStyleCnt="0"/>
      <dgm:spPr/>
    </dgm:pt>
    <dgm:pt modelId="{912F1B0E-D058-417A-A72C-A5B81E8CF8F7}" type="pres">
      <dgm:prSet presAssocID="{6B67F93F-036E-417F-84B7-C2E017E26616}" presName="Name13" presStyleLbl="parChTrans1D2" presStyleIdx="0" presStyleCnt="6"/>
      <dgm:spPr/>
    </dgm:pt>
    <dgm:pt modelId="{7097880A-43CB-477F-8374-4F497147C4B6}" type="pres">
      <dgm:prSet presAssocID="{8C983870-0B40-4CD2-A0CA-98088BAFADE1}" presName="childText" presStyleLbl="bgAcc1" presStyleIdx="0" presStyleCnt="6">
        <dgm:presLayoutVars>
          <dgm:bulletEnabled val="1"/>
        </dgm:presLayoutVars>
      </dgm:prSet>
      <dgm:spPr/>
    </dgm:pt>
    <dgm:pt modelId="{DBD88A59-6AE8-48F8-B122-139755E82A9D}" type="pres">
      <dgm:prSet presAssocID="{443B7CFF-5505-4B60-91E4-D596D91C0871}" presName="Name13" presStyleLbl="parChTrans1D2" presStyleIdx="1" presStyleCnt="6"/>
      <dgm:spPr/>
    </dgm:pt>
    <dgm:pt modelId="{A05898DE-0679-46A2-97F4-3C074265C828}" type="pres">
      <dgm:prSet presAssocID="{9E0AA25E-D31C-4BCB-8556-FDBF7268B7E7}" presName="childText" presStyleLbl="bgAcc1" presStyleIdx="1" presStyleCnt="6">
        <dgm:presLayoutVars>
          <dgm:bulletEnabled val="1"/>
        </dgm:presLayoutVars>
      </dgm:prSet>
      <dgm:spPr/>
    </dgm:pt>
    <dgm:pt modelId="{A14559CA-5D1A-49F8-948A-1BED178B1707}" type="pres">
      <dgm:prSet presAssocID="{980DD7FF-46B1-4CF8-BB6C-3EA2449F383D}" presName="Name13" presStyleLbl="parChTrans1D2" presStyleIdx="2" presStyleCnt="6"/>
      <dgm:spPr/>
    </dgm:pt>
    <dgm:pt modelId="{A09986E4-DF35-4C54-B622-1DF21E5D7449}" type="pres">
      <dgm:prSet presAssocID="{6C18CB71-C0DA-49D6-A3B7-FCC278EF641B}" presName="childText" presStyleLbl="bgAcc1" presStyleIdx="2" presStyleCnt="6">
        <dgm:presLayoutVars>
          <dgm:bulletEnabled val="1"/>
        </dgm:presLayoutVars>
      </dgm:prSet>
      <dgm:spPr/>
    </dgm:pt>
    <dgm:pt modelId="{E24B5454-EBD3-4ACB-8F4C-5AD8113D4286}" type="pres">
      <dgm:prSet presAssocID="{57DD896C-8E29-41D4-8BD3-CBC2C4497E62}" presName="root" presStyleCnt="0"/>
      <dgm:spPr/>
    </dgm:pt>
    <dgm:pt modelId="{24768E0B-C9B8-405C-8C94-28BBD05F398C}" type="pres">
      <dgm:prSet presAssocID="{57DD896C-8E29-41D4-8BD3-CBC2C4497E62}" presName="rootComposite" presStyleCnt="0"/>
      <dgm:spPr/>
    </dgm:pt>
    <dgm:pt modelId="{9E97FB61-2C5E-4564-942B-8393BE82EFC8}" type="pres">
      <dgm:prSet presAssocID="{57DD896C-8E29-41D4-8BD3-CBC2C4497E62}" presName="rootText" presStyleLbl="node1" presStyleIdx="1" presStyleCnt="2"/>
      <dgm:spPr/>
    </dgm:pt>
    <dgm:pt modelId="{2F6397D6-D402-4B6C-AB9E-BC9CF8A89708}" type="pres">
      <dgm:prSet presAssocID="{57DD896C-8E29-41D4-8BD3-CBC2C4497E62}" presName="rootConnector" presStyleLbl="node1" presStyleIdx="1" presStyleCnt="2"/>
      <dgm:spPr/>
    </dgm:pt>
    <dgm:pt modelId="{AFBC4967-66A0-42B4-B7BA-8BCD232DA686}" type="pres">
      <dgm:prSet presAssocID="{57DD896C-8E29-41D4-8BD3-CBC2C4497E62}" presName="childShape" presStyleCnt="0"/>
      <dgm:spPr/>
    </dgm:pt>
    <dgm:pt modelId="{3FF70753-E67A-4669-BAE5-9151B35DA572}" type="pres">
      <dgm:prSet presAssocID="{8FFD749C-5879-45A0-86E2-BB6D868EB1DA}" presName="Name13" presStyleLbl="parChTrans1D2" presStyleIdx="3" presStyleCnt="6"/>
      <dgm:spPr/>
    </dgm:pt>
    <dgm:pt modelId="{D2C4D268-BDEB-406B-955B-637D47179CC1}" type="pres">
      <dgm:prSet presAssocID="{40D882CA-3007-4158-8BBD-EE215A8593C1}" presName="childText" presStyleLbl="bgAcc1" presStyleIdx="3" presStyleCnt="6">
        <dgm:presLayoutVars>
          <dgm:bulletEnabled val="1"/>
        </dgm:presLayoutVars>
      </dgm:prSet>
      <dgm:spPr/>
    </dgm:pt>
    <dgm:pt modelId="{AC75FEB3-406E-4A77-9356-7E360C92C6E2}" type="pres">
      <dgm:prSet presAssocID="{82C4B1F0-616E-4D14-ACA1-D373B0A782F0}" presName="Name13" presStyleLbl="parChTrans1D2" presStyleIdx="4" presStyleCnt="6"/>
      <dgm:spPr/>
    </dgm:pt>
    <dgm:pt modelId="{307C4677-C2AD-4082-B0AA-A91F684E1E61}" type="pres">
      <dgm:prSet presAssocID="{E2238E4A-704A-499E-8BAA-AC188091A33B}" presName="childText" presStyleLbl="bgAcc1" presStyleIdx="4" presStyleCnt="6">
        <dgm:presLayoutVars>
          <dgm:bulletEnabled val="1"/>
        </dgm:presLayoutVars>
      </dgm:prSet>
      <dgm:spPr/>
    </dgm:pt>
    <dgm:pt modelId="{FFCF0D36-EE50-4398-9B36-C64F3B2822D2}" type="pres">
      <dgm:prSet presAssocID="{BB361D40-8ADC-4B25-BD5E-EA4B844EEDB0}" presName="Name13" presStyleLbl="parChTrans1D2" presStyleIdx="5" presStyleCnt="6"/>
      <dgm:spPr/>
    </dgm:pt>
    <dgm:pt modelId="{1DE6AA4C-D4C7-4B8E-9537-AAA3BD285D60}" type="pres">
      <dgm:prSet presAssocID="{E4E8BA1A-FD27-4D1D-ACF8-A8739CEF01B5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6FA7E40B-D013-4072-9E81-AD1FD9AB7729}" type="presOf" srcId="{82C4B1F0-616E-4D14-ACA1-D373B0A782F0}" destId="{AC75FEB3-406E-4A77-9356-7E360C92C6E2}" srcOrd="0" destOrd="0" presId="urn:microsoft.com/office/officeart/2005/8/layout/hierarchy3"/>
    <dgm:cxn modelId="{45CBC41D-BDB1-4433-9759-32F9E500F182}" srcId="{796A91E3-41A8-4951-9C31-0CBC7B1078F0}" destId="{6C18CB71-C0DA-49D6-A3B7-FCC278EF641B}" srcOrd="2" destOrd="0" parTransId="{980DD7FF-46B1-4CF8-BB6C-3EA2449F383D}" sibTransId="{E33DA366-5E04-4345-93A7-B911B52848A2}"/>
    <dgm:cxn modelId="{1F35572C-F581-474D-A405-2600D63457B6}" type="presOf" srcId="{E4E8BA1A-FD27-4D1D-ACF8-A8739CEF01B5}" destId="{1DE6AA4C-D4C7-4B8E-9537-AAA3BD285D60}" srcOrd="0" destOrd="0" presId="urn:microsoft.com/office/officeart/2005/8/layout/hierarchy3"/>
    <dgm:cxn modelId="{98B79B3B-A89D-4E2B-AC2A-302C08C98206}" type="presOf" srcId="{40D882CA-3007-4158-8BBD-EE215A8593C1}" destId="{D2C4D268-BDEB-406B-955B-637D47179CC1}" srcOrd="0" destOrd="0" presId="urn:microsoft.com/office/officeart/2005/8/layout/hierarchy3"/>
    <dgm:cxn modelId="{54207D3C-0846-44A3-B500-D8E5429DF334}" type="presOf" srcId="{796A91E3-41A8-4951-9C31-0CBC7B1078F0}" destId="{ED6E2D67-6219-4E81-91C0-DB767F23A4C1}" srcOrd="0" destOrd="0" presId="urn:microsoft.com/office/officeart/2005/8/layout/hierarchy3"/>
    <dgm:cxn modelId="{7B1DE141-1ACE-4947-8CAA-6A82100FBDCF}" type="presOf" srcId="{6C18CB71-C0DA-49D6-A3B7-FCC278EF641B}" destId="{A09986E4-DF35-4C54-B622-1DF21E5D7449}" srcOrd="0" destOrd="0" presId="urn:microsoft.com/office/officeart/2005/8/layout/hierarchy3"/>
    <dgm:cxn modelId="{FFEE3563-B4BF-4435-A696-94F4D13C9004}" type="presOf" srcId="{9E0AA25E-D31C-4BCB-8556-FDBF7268B7E7}" destId="{A05898DE-0679-46A2-97F4-3C074265C828}" srcOrd="0" destOrd="0" presId="urn:microsoft.com/office/officeart/2005/8/layout/hierarchy3"/>
    <dgm:cxn modelId="{2F5B6F6A-8885-4341-B733-21F7661982C3}" type="presOf" srcId="{980DD7FF-46B1-4CF8-BB6C-3EA2449F383D}" destId="{A14559CA-5D1A-49F8-948A-1BED178B1707}" srcOrd="0" destOrd="0" presId="urn:microsoft.com/office/officeart/2005/8/layout/hierarchy3"/>
    <dgm:cxn modelId="{A9F6356B-BC69-441B-ADEA-8A3866C848DE}" type="presOf" srcId="{443B7CFF-5505-4B60-91E4-D596D91C0871}" destId="{DBD88A59-6AE8-48F8-B122-139755E82A9D}" srcOrd="0" destOrd="0" presId="urn:microsoft.com/office/officeart/2005/8/layout/hierarchy3"/>
    <dgm:cxn modelId="{C2977E56-2F0F-4271-A936-0E3A862AFB9C}" srcId="{57DD896C-8E29-41D4-8BD3-CBC2C4497E62}" destId="{E4E8BA1A-FD27-4D1D-ACF8-A8739CEF01B5}" srcOrd="2" destOrd="0" parTransId="{BB361D40-8ADC-4B25-BD5E-EA4B844EEDB0}" sibTransId="{9E8E9C72-1E2F-4D52-864A-58AEDBF3EF90}"/>
    <dgm:cxn modelId="{9B4B9957-1E8D-498A-8827-C4FF4BBA90A2}" srcId="{57DD896C-8E29-41D4-8BD3-CBC2C4497E62}" destId="{40D882CA-3007-4158-8BBD-EE215A8593C1}" srcOrd="0" destOrd="0" parTransId="{8FFD749C-5879-45A0-86E2-BB6D868EB1DA}" sibTransId="{5CD7F398-43C9-40EA-BAC6-4D3C022D18B8}"/>
    <dgm:cxn modelId="{BDFD4488-68B5-49CE-939B-50AA2D1461D3}" type="presOf" srcId="{57DD896C-8E29-41D4-8BD3-CBC2C4497E62}" destId="{9E97FB61-2C5E-4564-942B-8393BE82EFC8}" srcOrd="0" destOrd="0" presId="urn:microsoft.com/office/officeart/2005/8/layout/hierarchy3"/>
    <dgm:cxn modelId="{E8775EA1-34E3-443F-9A3A-66BC2EBFA03E}" type="presOf" srcId="{8FFD749C-5879-45A0-86E2-BB6D868EB1DA}" destId="{3FF70753-E67A-4669-BAE5-9151B35DA572}" srcOrd="0" destOrd="0" presId="urn:microsoft.com/office/officeart/2005/8/layout/hierarchy3"/>
    <dgm:cxn modelId="{4BC01BB3-63CD-4C62-8AD1-51AE2A9DFB47}" srcId="{796A91E3-41A8-4951-9C31-0CBC7B1078F0}" destId="{8C983870-0B40-4CD2-A0CA-98088BAFADE1}" srcOrd="0" destOrd="0" parTransId="{6B67F93F-036E-417F-84B7-C2E017E26616}" sibTransId="{035CB167-3A11-4F0D-8397-80C848A6D0BD}"/>
    <dgm:cxn modelId="{377937B3-9AA7-41EE-8744-0F676437357F}" srcId="{57DD896C-8E29-41D4-8BD3-CBC2C4497E62}" destId="{E2238E4A-704A-499E-8BAA-AC188091A33B}" srcOrd="1" destOrd="0" parTransId="{82C4B1F0-616E-4D14-ACA1-D373B0A782F0}" sibTransId="{CFFD418A-C185-49D8-8E2D-6E58DD887081}"/>
    <dgm:cxn modelId="{502DBCB4-7074-466C-83DF-2DE3B490882B}" type="presOf" srcId="{E2238E4A-704A-499E-8BAA-AC188091A33B}" destId="{307C4677-C2AD-4082-B0AA-A91F684E1E61}" srcOrd="0" destOrd="0" presId="urn:microsoft.com/office/officeart/2005/8/layout/hierarchy3"/>
    <dgm:cxn modelId="{64E54EBA-43A0-4660-B2C8-32BA5E0F30C8}" srcId="{A93E164F-3E0E-45CF-9A3D-9E85DD3EABF9}" destId="{796A91E3-41A8-4951-9C31-0CBC7B1078F0}" srcOrd="0" destOrd="0" parTransId="{374434A3-CEBD-4F56-9874-1B91BF4D7BAD}" sibTransId="{26BFCC49-1588-437A-B466-48DB67E163F9}"/>
    <dgm:cxn modelId="{B0126AC8-EB67-4412-890E-E432E4C3B13F}" type="presOf" srcId="{6B67F93F-036E-417F-84B7-C2E017E26616}" destId="{912F1B0E-D058-417A-A72C-A5B81E8CF8F7}" srcOrd="0" destOrd="0" presId="urn:microsoft.com/office/officeart/2005/8/layout/hierarchy3"/>
    <dgm:cxn modelId="{1A6A3EC9-57BB-4270-83E6-16FA10AF6E36}" type="presOf" srcId="{796A91E3-41A8-4951-9C31-0CBC7B1078F0}" destId="{ED0E6601-4D04-4BC0-803B-519D3164118A}" srcOrd="1" destOrd="0" presId="urn:microsoft.com/office/officeart/2005/8/layout/hierarchy3"/>
    <dgm:cxn modelId="{1DF27CCF-96E9-41E4-A77C-214A588FE71E}" type="presOf" srcId="{BB361D40-8ADC-4B25-BD5E-EA4B844EEDB0}" destId="{FFCF0D36-EE50-4398-9B36-C64F3B2822D2}" srcOrd="0" destOrd="0" presId="urn:microsoft.com/office/officeart/2005/8/layout/hierarchy3"/>
    <dgm:cxn modelId="{971F95D3-3A19-4676-B1F7-C099E87B4B11}" srcId="{A93E164F-3E0E-45CF-9A3D-9E85DD3EABF9}" destId="{57DD896C-8E29-41D4-8BD3-CBC2C4497E62}" srcOrd="1" destOrd="0" parTransId="{6DB36747-AEAF-4073-9D1D-8C93F85E4A42}" sibTransId="{B560EC99-FA7C-4DF7-923F-934AD13FB517}"/>
    <dgm:cxn modelId="{0F34BED5-7D08-4E5E-81E2-D90746575BA4}" type="presOf" srcId="{57DD896C-8E29-41D4-8BD3-CBC2C4497E62}" destId="{2F6397D6-D402-4B6C-AB9E-BC9CF8A89708}" srcOrd="1" destOrd="0" presId="urn:microsoft.com/office/officeart/2005/8/layout/hierarchy3"/>
    <dgm:cxn modelId="{EA24A4E5-DE78-4DD0-8B12-FD60F4CC5DC7}" type="presOf" srcId="{A93E164F-3E0E-45CF-9A3D-9E85DD3EABF9}" destId="{34E88F1B-6F05-4C89-A8A2-18E9C79DC9C9}" srcOrd="0" destOrd="0" presId="urn:microsoft.com/office/officeart/2005/8/layout/hierarchy3"/>
    <dgm:cxn modelId="{EA1E47FD-8315-48E6-B272-8A8A38A7801C}" srcId="{796A91E3-41A8-4951-9C31-0CBC7B1078F0}" destId="{9E0AA25E-D31C-4BCB-8556-FDBF7268B7E7}" srcOrd="1" destOrd="0" parTransId="{443B7CFF-5505-4B60-91E4-D596D91C0871}" sibTransId="{36FD6CF5-8FE2-4987-B455-107A5AD9FE6B}"/>
    <dgm:cxn modelId="{56EB4FFD-F0F0-4A48-AD2A-996A5036773A}" type="presOf" srcId="{8C983870-0B40-4CD2-A0CA-98088BAFADE1}" destId="{7097880A-43CB-477F-8374-4F497147C4B6}" srcOrd="0" destOrd="0" presId="urn:microsoft.com/office/officeart/2005/8/layout/hierarchy3"/>
    <dgm:cxn modelId="{09FD111B-CBB0-4406-9528-3D8C7358DCE7}" type="presParOf" srcId="{34E88F1B-6F05-4C89-A8A2-18E9C79DC9C9}" destId="{910AA6C2-6DA2-4400-B085-7C0B09C22FA1}" srcOrd="0" destOrd="0" presId="urn:microsoft.com/office/officeart/2005/8/layout/hierarchy3"/>
    <dgm:cxn modelId="{A08D3129-D56A-41CB-B502-FE2EE1DA1481}" type="presParOf" srcId="{910AA6C2-6DA2-4400-B085-7C0B09C22FA1}" destId="{2F05325B-1D28-47ED-8CCE-E7B4C7A09629}" srcOrd="0" destOrd="0" presId="urn:microsoft.com/office/officeart/2005/8/layout/hierarchy3"/>
    <dgm:cxn modelId="{A009C66B-D20F-4DCB-9D06-ED4B2352B75A}" type="presParOf" srcId="{2F05325B-1D28-47ED-8CCE-E7B4C7A09629}" destId="{ED6E2D67-6219-4E81-91C0-DB767F23A4C1}" srcOrd="0" destOrd="0" presId="urn:microsoft.com/office/officeart/2005/8/layout/hierarchy3"/>
    <dgm:cxn modelId="{09E71874-AAEB-4EFF-B4FE-8F1B3D05C605}" type="presParOf" srcId="{2F05325B-1D28-47ED-8CCE-E7B4C7A09629}" destId="{ED0E6601-4D04-4BC0-803B-519D3164118A}" srcOrd="1" destOrd="0" presId="urn:microsoft.com/office/officeart/2005/8/layout/hierarchy3"/>
    <dgm:cxn modelId="{B4635AF7-FD11-4FCC-A468-C4842DA5E680}" type="presParOf" srcId="{910AA6C2-6DA2-4400-B085-7C0B09C22FA1}" destId="{060288F2-F8A1-4313-80B1-8E0E74997ED6}" srcOrd="1" destOrd="0" presId="urn:microsoft.com/office/officeart/2005/8/layout/hierarchy3"/>
    <dgm:cxn modelId="{FCB2D371-886C-4E60-A7F6-B73277787170}" type="presParOf" srcId="{060288F2-F8A1-4313-80B1-8E0E74997ED6}" destId="{912F1B0E-D058-417A-A72C-A5B81E8CF8F7}" srcOrd="0" destOrd="0" presId="urn:microsoft.com/office/officeart/2005/8/layout/hierarchy3"/>
    <dgm:cxn modelId="{357422D0-9202-4EFA-A259-E6AFFA3E000D}" type="presParOf" srcId="{060288F2-F8A1-4313-80B1-8E0E74997ED6}" destId="{7097880A-43CB-477F-8374-4F497147C4B6}" srcOrd="1" destOrd="0" presId="urn:microsoft.com/office/officeart/2005/8/layout/hierarchy3"/>
    <dgm:cxn modelId="{0A23C6AE-B9E6-4DCF-9310-F9B8C8F41421}" type="presParOf" srcId="{060288F2-F8A1-4313-80B1-8E0E74997ED6}" destId="{DBD88A59-6AE8-48F8-B122-139755E82A9D}" srcOrd="2" destOrd="0" presId="urn:microsoft.com/office/officeart/2005/8/layout/hierarchy3"/>
    <dgm:cxn modelId="{B3256E5E-DF11-4F35-92AD-78100E6FC1DA}" type="presParOf" srcId="{060288F2-F8A1-4313-80B1-8E0E74997ED6}" destId="{A05898DE-0679-46A2-97F4-3C074265C828}" srcOrd="3" destOrd="0" presId="urn:microsoft.com/office/officeart/2005/8/layout/hierarchy3"/>
    <dgm:cxn modelId="{946F1EC6-4B39-4E68-B2E6-9B0A5C02C0C1}" type="presParOf" srcId="{060288F2-F8A1-4313-80B1-8E0E74997ED6}" destId="{A14559CA-5D1A-49F8-948A-1BED178B1707}" srcOrd="4" destOrd="0" presId="urn:microsoft.com/office/officeart/2005/8/layout/hierarchy3"/>
    <dgm:cxn modelId="{A39D49E0-ACC4-4560-B5AB-253EDA819105}" type="presParOf" srcId="{060288F2-F8A1-4313-80B1-8E0E74997ED6}" destId="{A09986E4-DF35-4C54-B622-1DF21E5D7449}" srcOrd="5" destOrd="0" presId="urn:microsoft.com/office/officeart/2005/8/layout/hierarchy3"/>
    <dgm:cxn modelId="{1B555F30-5E30-4FAF-B920-6D55695992DB}" type="presParOf" srcId="{34E88F1B-6F05-4C89-A8A2-18E9C79DC9C9}" destId="{E24B5454-EBD3-4ACB-8F4C-5AD8113D4286}" srcOrd="1" destOrd="0" presId="urn:microsoft.com/office/officeart/2005/8/layout/hierarchy3"/>
    <dgm:cxn modelId="{F46D80CB-3E82-4E1E-848F-99234A370912}" type="presParOf" srcId="{E24B5454-EBD3-4ACB-8F4C-5AD8113D4286}" destId="{24768E0B-C9B8-405C-8C94-28BBD05F398C}" srcOrd="0" destOrd="0" presId="urn:microsoft.com/office/officeart/2005/8/layout/hierarchy3"/>
    <dgm:cxn modelId="{05E3F696-9551-4665-B62A-01B7B575C706}" type="presParOf" srcId="{24768E0B-C9B8-405C-8C94-28BBD05F398C}" destId="{9E97FB61-2C5E-4564-942B-8393BE82EFC8}" srcOrd="0" destOrd="0" presId="urn:microsoft.com/office/officeart/2005/8/layout/hierarchy3"/>
    <dgm:cxn modelId="{BE102D97-E79F-451E-B358-F8839CA2F2A8}" type="presParOf" srcId="{24768E0B-C9B8-405C-8C94-28BBD05F398C}" destId="{2F6397D6-D402-4B6C-AB9E-BC9CF8A89708}" srcOrd="1" destOrd="0" presId="urn:microsoft.com/office/officeart/2005/8/layout/hierarchy3"/>
    <dgm:cxn modelId="{0D6C0336-59E0-4208-8935-0C148C2ADB6B}" type="presParOf" srcId="{E24B5454-EBD3-4ACB-8F4C-5AD8113D4286}" destId="{AFBC4967-66A0-42B4-B7BA-8BCD232DA686}" srcOrd="1" destOrd="0" presId="urn:microsoft.com/office/officeart/2005/8/layout/hierarchy3"/>
    <dgm:cxn modelId="{7753394E-B932-43F6-89D5-4C1FCA20DED2}" type="presParOf" srcId="{AFBC4967-66A0-42B4-B7BA-8BCD232DA686}" destId="{3FF70753-E67A-4669-BAE5-9151B35DA572}" srcOrd="0" destOrd="0" presId="urn:microsoft.com/office/officeart/2005/8/layout/hierarchy3"/>
    <dgm:cxn modelId="{BC8B43E9-141E-4D7F-A9D9-993FA5DB722A}" type="presParOf" srcId="{AFBC4967-66A0-42B4-B7BA-8BCD232DA686}" destId="{D2C4D268-BDEB-406B-955B-637D47179CC1}" srcOrd="1" destOrd="0" presId="urn:microsoft.com/office/officeart/2005/8/layout/hierarchy3"/>
    <dgm:cxn modelId="{BAE2F156-7DBA-4593-BE88-378BBC711804}" type="presParOf" srcId="{AFBC4967-66A0-42B4-B7BA-8BCD232DA686}" destId="{AC75FEB3-406E-4A77-9356-7E360C92C6E2}" srcOrd="2" destOrd="0" presId="urn:microsoft.com/office/officeart/2005/8/layout/hierarchy3"/>
    <dgm:cxn modelId="{AC055C80-B43A-4F6A-9DF3-2FA891F373BB}" type="presParOf" srcId="{AFBC4967-66A0-42B4-B7BA-8BCD232DA686}" destId="{307C4677-C2AD-4082-B0AA-A91F684E1E61}" srcOrd="3" destOrd="0" presId="urn:microsoft.com/office/officeart/2005/8/layout/hierarchy3"/>
    <dgm:cxn modelId="{8194B27B-05BE-42C2-8C15-6DDB41D592B0}" type="presParOf" srcId="{AFBC4967-66A0-42B4-B7BA-8BCD232DA686}" destId="{FFCF0D36-EE50-4398-9B36-C64F3B2822D2}" srcOrd="4" destOrd="0" presId="urn:microsoft.com/office/officeart/2005/8/layout/hierarchy3"/>
    <dgm:cxn modelId="{FBD36E19-1B52-4716-925B-838D7959B5EF}" type="presParOf" srcId="{AFBC4967-66A0-42B4-B7BA-8BCD232DA686}" destId="{1DE6AA4C-D4C7-4B8E-9537-AAA3BD285D6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E2D67-6219-4E81-91C0-DB767F23A4C1}">
      <dsp:nvSpPr>
        <dsp:cNvPr id="0" name=""/>
        <dsp:cNvSpPr/>
      </dsp:nvSpPr>
      <dsp:spPr>
        <a:xfrm>
          <a:off x="3740421" y="1813"/>
          <a:ext cx="2072370" cy="10361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" panose="020F0502020204030204"/>
              <a:ea typeface="+mn-ea"/>
              <a:cs typeface="+mn-cs"/>
            </a:rPr>
            <a:t>Mr. Williams described as a "substance abuser"</a:t>
          </a:r>
        </a:p>
      </dsp:txBody>
      <dsp:txXfrm>
        <a:off x="3770770" y="32162"/>
        <a:ext cx="2011672" cy="975487"/>
      </dsp:txXfrm>
    </dsp:sp>
    <dsp:sp modelId="{912F1B0E-D058-417A-A72C-A5B81E8CF8F7}">
      <dsp:nvSpPr>
        <dsp:cNvPr id="0" name=""/>
        <dsp:cNvSpPr/>
      </dsp:nvSpPr>
      <dsp:spPr>
        <a:xfrm>
          <a:off x="3947658" y="1037999"/>
          <a:ext cx="207237" cy="777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707"/>
              </a:lnTo>
              <a:lnTo>
                <a:pt x="100188" y="3757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7880A-43CB-477F-8374-4F497147C4B6}">
      <dsp:nvSpPr>
        <dsp:cNvPr id="0" name=""/>
        <dsp:cNvSpPr/>
      </dsp:nvSpPr>
      <dsp:spPr>
        <a:xfrm>
          <a:off x="4154895" y="1297045"/>
          <a:ext cx="1657896" cy="10361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" panose="020F0502020204030204"/>
              <a:ea typeface="+mn-ea"/>
              <a:cs typeface="+mn-cs"/>
            </a:rPr>
            <a:t>"His problem is caused by a reckless lifestyle and poor choices"</a:t>
          </a:r>
        </a:p>
      </dsp:txBody>
      <dsp:txXfrm>
        <a:off x="4185244" y="1327394"/>
        <a:ext cx="1597198" cy="975487"/>
      </dsp:txXfrm>
    </dsp:sp>
    <dsp:sp modelId="{DBD88A59-6AE8-48F8-B122-139755E82A9D}">
      <dsp:nvSpPr>
        <dsp:cNvPr id="0" name=""/>
        <dsp:cNvSpPr/>
      </dsp:nvSpPr>
      <dsp:spPr>
        <a:xfrm>
          <a:off x="3947658" y="1037999"/>
          <a:ext cx="207237" cy="2072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1886"/>
              </a:lnTo>
              <a:lnTo>
                <a:pt x="100188" y="10018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898DE-0679-46A2-97F4-3C074265C828}">
      <dsp:nvSpPr>
        <dsp:cNvPr id="0" name=""/>
        <dsp:cNvSpPr/>
      </dsp:nvSpPr>
      <dsp:spPr>
        <a:xfrm>
          <a:off x="4154895" y="2592277"/>
          <a:ext cx="1657896" cy="10361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" panose="020F0502020204030204"/>
              <a:ea typeface="+mn-ea"/>
              <a:cs typeface="+mn-cs"/>
            </a:rPr>
            <a:t>"He should be given a jail sentence as a wake-up call"</a:t>
          </a:r>
        </a:p>
      </dsp:txBody>
      <dsp:txXfrm>
        <a:off x="4185244" y="2622626"/>
        <a:ext cx="1597198" cy="975487"/>
      </dsp:txXfrm>
    </dsp:sp>
    <dsp:sp modelId="{A14559CA-5D1A-49F8-948A-1BED178B1707}">
      <dsp:nvSpPr>
        <dsp:cNvPr id="0" name=""/>
        <dsp:cNvSpPr/>
      </dsp:nvSpPr>
      <dsp:spPr>
        <a:xfrm>
          <a:off x="3947658" y="1037999"/>
          <a:ext cx="207237" cy="3367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8064"/>
              </a:lnTo>
              <a:lnTo>
                <a:pt x="100188" y="1628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9986E4-DF35-4C54-B622-1DF21E5D7449}">
      <dsp:nvSpPr>
        <dsp:cNvPr id="0" name=""/>
        <dsp:cNvSpPr/>
      </dsp:nvSpPr>
      <dsp:spPr>
        <a:xfrm>
          <a:off x="4154895" y="3887508"/>
          <a:ext cx="1657896" cy="10361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" panose="020F0502020204030204"/>
              <a:ea typeface="+mn-ea"/>
              <a:cs typeface="+mn-cs"/>
            </a:rPr>
            <a:t>"He should be referred to a spiritual or natural healer"</a:t>
          </a:r>
        </a:p>
      </dsp:txBody>
      <dsp:txXfrm>
        <a:off x="4185244" y="3917857"/>
        <a:ext cx="1597198" cy="975487"/>
      </dsp:txXfrm>
    </dsp:sp>
    <dsp:sp modelId="{9E97FB61-2C5E-4564-942B-8393BE82EFC8}">
      <dsp:nvSpPr>
        <dsp:cNvPr id="0" name=""/>
        <dsp:cNvSpPr/>
      </dsp:nvSpPr>
      <dsp:spPr>
        <a:xfrm>
          <a:off x="6330884" y="1813"/>
          <a:ext cx="2072370" cy="10361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" panose="020F0502020204030204"/>
              <a:ea typeface="+mn-ea"/>
              <a:cs typeface="+mn-cs"/>
            </a:rPr>
            <a:t>Mr. Williams described as an "individual with a substance use disorder"</a:t>
          </a:r>
          <a:endParaRPr lang="en-US" sz="1600" kern="1200" dirty="0">
            <a:latin typeface="Calibri" panose="020F0502020204030204"/>
            <a:ea typeface="+mn-ea"/>
            <a:cs typeface="+mn-cs"/>
          </a:endParaRPr>
        </a:p>
      </dsp:txBody>
      <dsp:txXfrm>
        <a:off x="6361233" y="32162"/>
        <a:ext cx="2011672" cy="975487"/>
      </dsp:txXfrm>
    </dsp:sp>
    <dsp:sp modelId="{3FF70753-E67A-4669-BAE5-9151B35DA572}">
      <dsp:nvSpPr>
        <dsp:cNvPr id="0" name=""/>
        <dsp:cNvSpPr/>
      </dsp:nvSpPr>
      <dsp:spPr>
        <a:xfrm>
          <a:off x="6538121" y="1037999"/>
          <a:ext cx="207237" cy="777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707"/>
              </a:lnTo>
              <a:lnTo>
                <a:pt x="100188" y="3757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4D268-BDEB-406B-955B-637D47179CC1}">
      <dsp:nvSpPr>
        <dsp:cNvPr id="0" name=""/>
        <dsp:cNvSpPr/>
      </dsp:nvSpPr>
      <dsp:spPr>
        <a:xfrm>
          <a:off x="6745358" y="1297045"/>
          <a:ext cx="1657896" cy="10361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" panose="020F0502020204030204"/>
              <a:ea typeface="+mn-ea"/>
              <a:cs typeface="+mn-cs"/>
            </a:rPr>
            <a:t>"His problem is generic or inherited"</a:t>
          </a:r>
        </a:p>
      </dsp:txBody>
      <dsp:txXfrm>
        <a:off x="6775707" y="1327394"/>
        <a:ext cx="1597198" cy="975487"/>
      </dsp:txXfrm>
    </dsp:sp>
    <dsp:sp modelId="{AC75FEB3-406E-4A77-9356-7E360C92C6E2}">
      <dsp:nvSpPr>
        <dsp:cNvPr id="0" name=""/>
        <dsp:cNvSpPr/>
      </dsp:nvSpPr>
      <dsp:spPr>
        <a:xfrm>
          <a:off x="6538121" y="1037999"/>
          <a:ext cx="207237" cy="2072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1886"/>
              </a:lnTo>
              <a:lnTo>
                <a:pt x="100188" y="10018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C4677-C2AD-4082-B0AA-A91F684E1E61}">
      <dsp:nvSpPr>
        <dsp:cNvPr id="0" name=""/>
        <dsp:cNvSpPr/>
      </dsp:nvSpPr>
      <dsp:spPr>
        <a:xfrm>
          <a:off x="6745358" y="2592277"/>
          <a:ext cx="1657896" cy="10361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" panose="020F0502020204030204"/>
              <a:ea typeface="+mn-ea"/>
              <a:cs typeface="+mn-cs"/>
            </a:rPr>
            <a:t>“…the judge should initiate more intensive treatment"</a:t>
          </a:r>
          <a:endParaRPr lang="en-US" sz="1600" kern="1200" dirty="0">
            <a:latin typeface="Calibri" panose="020F0502020204030204"/>
            <a:ea typeface="+mn-ea"/>
            <a:cs typeface="+mn-cs"/>
          </a:endParaRPr>
        </a:p>
      </dsp:txBody>
      <dsp:txXfrm>
        <a:off x="6775707" y="2622626"/>
        <a:ext cx="1597198" cy="975487"/>
      </dsp:txXfrm>
    </dsp:sp>
    <dsp:sp modelId="{FFCF0D36-EE50-4398-9B36-C64F3B2822D2}">
      <dsp:nvSpPr>
        <dsp:cNvPr id="0" name=""/>
        <dsp:cNvSpPr/>
      </dsp:nvSpPr>
      <dsp:spPr>
        <a:xfrm>
          <a:off x="6538121" y="1037999"/>
          <a:ext cx="207237" cy="3367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8064"/>
              </a:lnTo>
              <a:lnTo>
                <a:pt x="100188" y="1628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E6AA4C-D4C7-4B8E-9537-AAA3BD285D60}">
      <dsp:nvSpPr>
        <dsp:cNvPr id="0" name=""/>
        <dsp:cNvSpPr/>
      </dsp:nvSpPr>
      <dsp:spPr>
        <a:xfrm>
          <a:off x="6745358" y="3887508"/>
          <a:ext cx="1657896" cy="10361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" panose="020F0502020204030204"/>
              <a:ea typeface="+mn-ea"/>
              <a:cs typeface="+mn-cs"/>
            </a:rPr>
            <a:t>"He should be prescribed medication"</a:t>
          </a:r>
          <a:endParaRPr lang="en-US" sz="1600" kern="1200" dirty="0">
            <a:latin typeface="Calibri" panose="020F0502020204030204"/>
            <a:ea typeface="+mn-ea"/>
            <a:cs typeface="+mn-cs"/>
          </a:endParaRPr>
        </a:p>
      </dsp:txBody>
      <dsp:txXfrm>
        <a:off x="6775707" y="3917857"/>
        <a:ext cx="1597198" cy="975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4A1224-C1DF-401A-AB49-E2B1049004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A74F2A-D580-434F-A7BC-1A7E6F93CB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3D5290-4585-4F24-BCCD-1802E3EEB4CB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8E2076-1DFE-4AF5-9F3E-4E20C90B95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59EB07-5550-4177-A585-4D65FB31FF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4936364-BE23-4731-8308-92FD331C4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529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DA4E67A-7353-436D-AEA0-E93011116B2E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1C95076-430F-489B-8E56-C83A0BFDF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217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95076-430F-489B-8E56-C83A0BFDFF5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882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95076-430F-489B-8E56-C83A0BFDFF5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607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95076-430F-489B-8E56-C83A0BFDFF5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3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95076-430F-489B-8E56-C83A0BFDFF5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607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95076-430F-489B-8E56-C83A0BFDFF5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290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E53B5FE3-DD8E-41C6-8E84-7C76218347EF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0963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95076-430F-489B-8E56-C83A0BFDFF5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3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gif"/><Relationship Id="rId2" Type="http://schemas.openxmlformats.org/officeDocument/2006/relationships/tags" Target="../tags/tag2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65BC0F-AF43-46AB-AB7B-E521C1FA66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99FE5-9E12-46E1-B762-54FE6FFDE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5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BB30E-F11D-4ADD-B747-2C09C2F7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marL="230188" indent="0">
              <a:defRPr sz="3600" b="1" i="0">
                <a:solidFill>
                  <a:schemeClr val="bg1"/>
                </a:solidFill>
                <a:latin typeface="+mn-lt"/>
                <a:ea typeface="Museo 700" panose="02000000000000000000" pitchFamily="2" charset="0"/>
                <a:cs typeface="Museo 700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26AA8-2765-4D91-A28F-F98687409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253331"/>
            <a:ext cx="8496300" cy="4351338"/>
          </a:xfrm>
        </p:spPr>
        <p:txBody>
          <a:bodyPr/>
          <a:lstStyle>
            <a:lvl1pPr>
              <a:defRPr b="0" i="0"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1pPr>
            <a:lvl2pPr>
              <a:defRPr b="0" i="0"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2pPr>
            <a:lvl3pPr>
              <a:defRPr b="0" i="0"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3pPr>
            <a:lvl4pPr>
              <a:defRPr b="0" i="0"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4pPr>
            <a:lvl5pPr>
              <a:defRPr b="0" i="0"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5A588-8457-452B-A7FA-A58E3CCE72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99FE5-9E12-46E1-B762-54FE6FFDE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8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C89AAA3-E6D8-4580-BE95-23048C32D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marL="230188" indent="0">
              <a:defRPr sz="3600" b="1" i="0">
                <a:solidFill>
                  <a:schemeClr val="bg1"/>
                </a:solidFill>
                <a:latin typeface="+mn-lt"/>
                <a:ea typeface="Museo 700" panose="02000000000000000000" pitchFamily="2" charset="0"/>
                <a:cs typeface="Museo 700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E5662D-21DF-4897-BFDB-C21B9E8B9E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99FE5-9E12-46E1-B762-54FE6FFDE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76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A56DD-A931-4565-8CD4-EF850E72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562476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630238" indent="0">
              <a:defRPr sz="4000" b="1" i="0">
                <a:solidFill>
                  <a:schemeClr val="bg1"/>
                </a:solidFill>
                <a:latin typeface="+mn-lt"/>
                <a:ea typeface="Museo 700" panose="02000000000000000000" pitchFamily="2" charset="0"/>
                <a:cs typeface="Museo 700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44C0D-0AF6-42FD-92B0-1B37BE10B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029202"/>
            <a:ext cx="7886700" cy="1060451"/>
          </a:xfr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9C641-6B97-48A8-BE98-F336C399B6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99FE5-9E12-46E1-B762-54FE6FFDE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86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BB30E-F11D-4ADD-B747-2C09C2F7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230188" indent="0">
              <a:defRPr sz="3600" b="1" i="0">
                <a:solidFill>
                  <a:schemeClr val="bg1"/>
                </a:solidFill>
                <a:latin typeface="+mn-lt"/>
                <a:ea typeface="Museo 700" panose="02000000000000000000" pitchFamily="2" charset="0"/>
                <a:cs typeface="Museo 700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26AA8-2765-4D91-A28F-F98687409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253331"/>
            <a:ext cx="8496300" cy="4351338"/>
          </a:xfrm>
        </p:spPr>
        <p:txBody>
          <a:bodyPr/>
          <a:lstStyle>
            <a:lvl1pPr>
              <a:defRPr b="0" i="0"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1pPr>
            <a:lvl2pPr>
              <a:defRPr b="0" i="0"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2pPr>
            <a:lvl3pPr>
              <a:defRPr b="0" i="0"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3pPr>
            <a:lvl4pPr>
              <a:defRPr b="0" i="0"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4pPr>
            <a:lvl5pPr>
              <a:defRPr b="0" i="0"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2E25D-7183-425F-BB6D-AFD9025326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99FE5-9E12-46E1-B762-54FE6FFDE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52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C89AAA3-E6D8-4580-BE95-23048C32D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230188" indent="0">
              <a:defRPr sz="3600" b="1" i="0">
                <a:solidFill>
                  <a:schemeClr val="bg1"/>
                </a:solidFill>
                <a:latin typeface="+mn-lt"/>
                <a:ea typeface="Museo 700" panose="02000000000000000000" pitchFamily="2" charset="0"/>
                <a:cs typeface="Museo 700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3F76D5-42A5-42E4-9E36-673338061A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99FE5-9E12-46E1-B762-54FE6FFDE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72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9EFC64-A8E8-4B4E-ADD0-C8C87BA5C1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99FE5-9E12-46E1-B762-54FE6FFDE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95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6FF758-6401-4F7C-9530-EB95BDB28A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99FE5-9E12-46E1-B762-54FE6FFDE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91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B41B2-6E7B-488C-ABD0-F7D77633A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0B563-3A9B-4535-A2F0-30E6DB3800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24D67F-7157-4874-B10A-B1D8FFB19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22F007-E7E5-4A7E-96B6-F68BCB3C81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99FE5-9E12-46E1-B762-54FE6FFDE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78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554ED-73A4-48B1-8DD1-58DAA3770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6B338-617C-4888-A845-0786731AC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6D1B51-5926-453F-BD30-6DD8EA8E9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8A3698-E5D0-4923-838A-E38E8636C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E41947-CEB5-44FF-B64B-DF4528CDF5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25C26C-5420-46A0-B3DC-4C93308A5E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99FE5-9E12-46E1-B762-54FE6FFDE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2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32602-01E4-4355-97EC-4260EE0751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99FE5-9E12-46E1-B762-54FE6FFDE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11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5C2B5-F4F2-4A93-9148-8FDF99F6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2E2EE4-FB5D-4F73-BECD-65B497A1E2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99FE5-9E12-46E1-B762-54FE6FFDE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41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C89AAA3-E6D8-4580-BE95-23048C32D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/>
          </a:bodyPr>
          <a:lstStyle>
            <a:lvl1pPr marL="230188" indent="0">
              <a:defRPr sz="3600" b="1" i="0">
                <a:solidFill>
                  <a:schemeClr val="bg1"/>
                </a:solidFill>
                <a:latin typeface="+mn-lt"/>
                <a:ea typeface="Museo 700" panose="02000000000000000000" pitchFamily="2" charset="0"/>
                <a:cs typeface="Museo 700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992374-6D4C-4283-89AB-A27DD40462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99FE5-9E12-46E1-B762-54FE6FFDE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98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C89AAA3-E6D8-4580-BE95-23048C32D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marL="230188" indent="0">
              <a:defRPr sz="3600" b="1" i="0">
                <a:solidFill>
                  <a:schemeClr val="bg1"/>
                </a:solidFill>
                <a:latin typeface="+mn-lt"/>
                <a:ea typeface="Museo 700" panose="02000000000000000000" pitchFamily="2" charset="0"/>
                <a:cs typeface="Museo 700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F243D6-FD59-4084-9877-3893C63CAF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99FE5-9E12-46E1-B762-54FE6FFDE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70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C89AAA3-E6D8-4580-BE95-23048C32D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230188" indent="0">
              <a:defRPr sz="3600" b="1" i="0">
                <a:solidFill>
                  <a:schemeClr val="bg1"/>
                </a:solidFill>
                <a:latin typeface="+mn-lt"/>
                <a:ea typeface="Museo 700" panose="02000000000000000000" pitchFamily="2" charset="0"/>
                <a:cs typeface="Museo 700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C2D3EC-0F16-4A54-A06F-5D4ACFA13B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99FE5-9E12-46E1-B762-54FE6FFDE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81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C89AAA3-E6D8-4580-BE95-23048C32D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230188" indent="0">
              <a:defRPr sz="3600" b="1" i="0">
                <a:solidFill>
                  <a:schemeClr val="bg1"/>
                </a:solidFill>
                <a:latin typeface="+mn-lt"/>
                <a:ea typeface="Museo 700" panose="02000000000000000000" pitchFamily="2" charset="0"/>
                <a:cs typeface="Museo 700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A1DAD1-6F87-4B96-B94C-9F5A7AF498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99FE5-9E12-46E1-B762-54FE6FFDE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051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9144070" cy="6857950"/>
          </a:xfrm>
          <a:prstGeom prst="rect">
            <a:avLst/>
          </a:prstGeom>
        </p:spPr>
      </p:pic>
      <p:sp>
        <p:nvSpPr>
          <p:cNvPr id="37" name="TitleRectangle"/>
          <p:cNvSpPr>
            <a:spLocks/>
          </p:cNvSpPr>
          <p:nvPr userDrawn="1"/>
        </p:nvSpPr>
        <p:spPr bwMode="white">
          <a:xfrm>
            <a:off x="2127162" y="-1"/>
            <a:ext cx="7016838" cy="4048477"/>
          </a:xfrm>
          <a:prstGeom prst="rect">
            <a:avLst/>
          </a:prstGeom>
          <a:solidFill>
            <a:schemeClr val="bg2">
              <a:alpha val="9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77" baseline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21" y="1622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1" y="1622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c id" hidden="1"/>
          <p:cNvSpPr txBox="1">
            <a:spLocks noChangeArrowheads="1"/>
          </p:cNvSpPr>
          <p:nvPr userDrawn="1"/>
        </p:nvSpPr>
        <p:spPr bwMode="auto">
          <a:xfrm>
            <a:off x="8696930" y="37256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1">
              <a:defRPr/>
            </a:pPr>
            <a:endParaRPr lang="en-US" sz="816" baseline="0" noProof="0" dirty="0">
              <a:solidFill>
                <a:srgbClr val="482A06"/>
              </a:solidFill>
              <a:latin typeface="+mn-lt"/>
            </a:endParaRPr>
          </a:p>
        </p:txBody>
      </p:sp>
      <p:sp>
        <p:nvSpPr>
          <p:cNvPr id="4" name="Working Draft Text"/>
          <p:cNvSpPr txBox="1">
            <a:spLocks noChangeArrowheads="1"/>
          </p:cNvSpPr>
          <p:nvPr userDrawn="1"/>
        </p:nvSpPr>
        <p:spPr bwMode="black">
          <a:xfrm>
            <a:off x="6202975" y="6381112"/>
            <a:ext cx="675372" cy="9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612" b="1" baseline="0" noProof="0" dirty="0">
                <a:solidFill>
                  <a:schemeClr val="bg1"/>
                </a:solidFill>
                <a:latin typeface="+mn-lt"/>
              </a:rPr>
              <a:t>WORKING DRAFT</a:t>
            </a:r>
          </a:p>
        </p:txBody>
      </p:sp>
      <p:sp>
        <p:nvSpPr>
          <p:cNvPr id="6" name="Working Draft"/>
          <p:cNvSpPr txBox="1">
            <a:spLocks noChangeArrowheads="1"/>
          </p:cNvSpPr>
          <p:nvPr userDrawn="1"/>
        </p:nvSpPr>
        <p:spPr bwMode="black">
          <a:xfrm>
            <a:off x="6202976" y="6506724"/>
            <a:ext cx="2861839" cy="9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612" baseline="0" noProof="0">
                <a:solidFill>
                  <a:schemeClr val="bg1"/>
                </a:solidFill>
                <a:latin typeface="+mn-lt"/>
              </a:rPr>
              <a:t>Last Modified 9/16/2019 11:39 PM Eastern Standard Time</a:t>
            </a:r>
            <a:endParaRPr lang="en-US" sz="612" baseline="0" noProof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Printed"/>
          <p:cNvSpPr txBox="1">
            <a:spLocks noChangeArrowheads="1"/>
          </p:cNvSpPr>
          <p:nvPr userDrawn="1"/>
        </p:nvSpPr>
        <p:spPr bwMode="black">
          <a:xfrm>
            <a:off x="6202976" y="6632336"/>
            <a:ext cx="2714247" cy="9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612" baseline="0" noProof="0" dirty="0">
                <a:solidFill>
                  <a:schemeClr val="bg1"/>
                </a:solidFill>
                <a:latin typeface="+mn-lt"/>
              </a:rPr>
              <a:t>Printed</a:t>
            </a: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2314475" y="1463556"/>
            <a:ext cx="6358614" cy="376898"/>
          </a:xfrm>
          <a:prstGeom prst="rect">
            <a:avLst/>
          </a:prstGeom>
        </p:spPr>
        <p:txBody>
          <a:bodyPr/>
          <a:lstStyle>
            <a:lvl1pPr>
              <a:defRPr sz="2449" b="0" baseline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2314475" y="3182433"/>
            <a:ext cx="6358614" cy="16478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071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2314475" y="3708628"/>
            <a:ext cx="6358614" cy="16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1071" baseline="0" noProof="0" dirty="0">
                <a:solidFill>
                  <a:schemeClr val="accent6"/>
                </a:solidFill>
                <a:latin typeface="+mn-lt"/>
              </a:rPr>
              <a:t>Document type | Date</a:t>
            </a:r>
          </a:p>
        </p:txBody>
      </p:sp>
      <p:sp>
        <p:nvSpPr>
          <p:cNvPr id="26" name="Disclaimer-English (United States)" hidden="1"/>
          <p:cNvSpPr>
            <a:spLocks noChangeArrowheads="1"/>
          </p:cNvSpPr>
          <p:nvPr userDrawn="1"/>
        </p:nvSpPr>
        <p:spPr bwMode="black">
          <a:xfrm>
            <a:off x="2128471" y="6381112"/>
            <a:ext cx="3918450" cy="36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noAutofit/>
          </a:bodyPr>
          <a:lstStyle/>
          <a:p>
            <a:pPr defTabSz="821216" eaLnBrk="0" hangingPunct="0"/>
            <a:r>
              <a:rPr lang="en-US" sz="612" baseline="0" dirty="0">
                <a:solidFill>
                  <a:schemeClr val="bg1"/>
                </a:solidFill>
                <a:latin typeface="+mn-lt"/>
              </a:rPr>
              <a:t>CONFIDENTIAL AND PROPRIETARY</a:t>
            </a:r>
          </a:p>
          <a:p>
            <a:pPr defTabSz="821216" eaLnBrk="0" hangingPunct="0"/>
            <a:r>
              <a:rPr lang="en-US" sz="612" baseline="0" dirty="0">
                <a:solidFill>
                  <a:schemeClr val="bg1"/>
                </a:solidFill>
                <a:latin typeface="+mn-lt"/>
              </a:rPr>
              <a:t>Any use of this material without specific permission of McKinsey &amp; Company is strictly prohibited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3D5D2D4-3017-4925-A85D-5D1222C41FD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385" y="357514"/>
            <a:ext cx="859989" cy="70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863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gray">
          <a:xfrm>
            <a:off x="8739040" y="6656176"/>
            <a:ext cx="94578" cy="9419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612" smtClean="0">
                <a:solidFill>
                  <a:schemeClr val="accent6"/>
                </a:solidFill>
              </a:rPr>
              <a:pPr lvl="0"/>
              <a:t>‹#›</a:t>
            </a:fld>
            <a:endParaRPr lang="en-US" sz="612" dirty="0">
              <a:solidFill>
                <a:schemeClr val="accent6"/>
              </a:solidFill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7993502" y="51834"/>
            <a:ext cx="923672" cy="72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913542"/>
            <a:endParaRPr lang="en-US" sz="459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51825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40">
          <p15:clr>
            <a:srgbClr val="F26B43"/>
          </p15:clr>
        </p15:guide>
        <p15:guide id="2" pos="99">
          <p15:clr>
            <a:srgbClr val="F26B43"/>
          </p15:clr>
        </p15:guide>
        <p15:guide id="3" orient="horz" pos="688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C2D0DCE-CDCF-4279-9C42-4592E8D9FA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216" y="1621"/>
          <a:ext cx="121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6" name="think-cell Slide" r:id="rId5" imgW="386" imgH="386" progId="TCLayout.ActiveDocument.1">
                  <p:embed/>
                </p:oleObj>
              </mc:Choice>
              <mc:Fallback>
                <p:oleObj name="think-cell Slide" r:id="rId5" imgW="386" imgH="38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C2D0DCE-CDCF-4279-9C42-4592E8D9FA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6" y="1621"/>
                        <a:ext cx="1214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/>
          <p:cNvSpPr txBox="1">
            <a:spLocks/>
          </p:cNvSpPr>
          <p:nvPr userDrawn="1"/>
        </p:nvSpPr>
        <p:spPr bwMode="black">
          <a:xfrm>
            <a:off x="8739040" y="6656176"/>
            <a:ext cx="94578" cy="9419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612" smtClean="0">
                <a:solidFill>
                  <a:schemeClr val="bg1"/>
                </a:solidFill>
              </a:rPr>
              <a:pPr lvl="0"/>
              <a:t>‹#›</a:t>
            </a:fld>
            <a:endParaRPr lang="en-US" sz="612" dirty="0">
              <a:solidFill>
                <a:schemeClr val="bg1"/>
              </a:solidFill>
            </a:endParaRPr>
          </a:p>
        </p:txBody>
      </p:sp>
      <p:sp>
        <p:nvSpPr>
          <p:cNvPr id="10" name="SlideLogoText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7932623" y="6656176"/>
            <a:ext cx="703719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42"/>
            <a:r>
              <a:rPr lang="en-US" sz="612" baseline="0" noProof="0" dirty="0">
                <a:solidFill>
                  <a:schemeClr val="bg1"/>
                </a:solidFill>
                <a:latin typeface="+mn-lt"/>
                <a:ea typeface="+mn-ea"/>
              </a:rPr>
              <a:t>McKinsey &amp; </a:t>
            </a:r>
            <a:r>
              <a:rPr lang="en-US" sz="612" baseline="0" noProof="0" dirty="0" err="1">
                <a:solidFill>
                  <a:schemeClr val="bg1"/>
                </a:solidFill>
                <a:latin typeface="+mn-lt"/>
                <a:ea typeface="+mn-ea"/>
              </a:rPr>
              <a:t>Copany</a:t>
            </a:r>
            <a:endParaRPr lang="en-US" sz="612" baseline="0" noProof="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7993502" y="51834"/>
            <a:ext cx="923672" cy="72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913542"/>
            <a:endParaRPr lang="en-US" sz="459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64621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0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96">
          <p15:clr>
            <a:srgbClr val="00000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A56DD-A931-4565-8CD4-EF850E72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562476"/>
          </a:xfrm>
          <a:prstGeom prst="rect">
            <a:avLst/>
          </a:prstGeom>
          <a:solidFill>
            <a:schemeClr val="accent1"/>
          </a:solidFill>
        </p:spPr>
        <p:txBody>
          <a:bodyPr anchor="b">
            <a:normAutofit/>
          </a:bodyPr>
          <a:lstStyle>
            <a:lvl1pPr marL="630238" indent="0">
              <a:defRPr sz="4000" b="1" i="0">
                <a:solidFill>
                  <a:schemeClr val="bg1"/>
                </a:solidFill>
                <a:latin typeface="+mn-lt"/>
                <a:ea typeface="Museo 700" panose="02000000000000000000" pitchFamily="2" charset="0"/>
                <a:cs typeface="Museo 700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44C0D-0AF6-42FD-92B0-1B37BE10B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029202"/>
            <a:ext cx="7886700" cy="1060451"/>
          </a:xfr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4149A-D9B9-4B18-A1E5-92F03BC80D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99FE5-9E12-46E1-B762-54FE6FFDE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48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BB30E-F11D-4ADD-B747-2C09C2F7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230188" indent="0">
              <a:defRPr sz="3600" b="1" i="0">
                <a:solidFill>
                  <a:schemeClr val="bg1"/>
                </a:solidFill>
                <a:latin typeface="+mn-lt"/>
                <a:ea typeface="Museo 700" panose="02000000000000000000" pitchFamily="2" charset="0"/>
                <a:cs typeface="Museo 700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26AA8-2765-4D91-A28F-F98687409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253331"/>
            <a:ext cx="8496300" cy="4351338"/>
          </a:xfrm>
        </p:spPr>
        <p:txBody>
          <a:bodyPr/>
          <a:lstStyle>
            <a:lvl1pPr>
              <a:defRPr b="0" i="0"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1pPr>
            <a:lvl2pPr>
              <a:defRPr b="0" i="0"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2pPr>
            <a:lvl3pPr>
              <a:defRPr b="0" i="0"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3pPr>
            <a:lvl4pPr>
              <a:defRPr b="0" i="0"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4pPr>
            <a:lvl5pPr>
              <a:defRPr b="0" i="0"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0B9D3-5BB7-444C-BF7E-4E33528373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99FE5-9E12-46E1-B762-54FE6FFDE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14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C89AAA3-E6D8-4580-BE95-23048C32D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230188" indent="0">
              <a:defRPr sz="3600" b="1" i="0">
                <a:solidFill>
                  <a:schemeClr val="bg1"/>
                </a:solidFill>
                <a:latin typeface="+mn-lt"/>
                <a:ea typeface="Museo 700" panose="02000000000000000000" pitchFamily="2" charset="0"/>
                <a:cs typeface="Museo 700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73A893-55D6-4172-A455-6C3E24C8B5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99FE5-9E12-46E1-B762-54FE6FFDE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7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A56DD-A931-4565-8CD4-EF850E72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562476"/>
          </a:xfrm>
          <a:prstGeom prst="rect">
            <a:avLst/>
          </a:prstGeom>
          <a:solidFill>
            <a:schemeClr val="accent2"/>
          </a:solidFill>
        </p:spPr>
        <p:txBody>
          <a:bodyPr anchor="b">
            <a:normAutofit/>
          </a:bodyPr>
          <a:lstStyle>
            <a:lvl1pPr marL="630238" indent="0">
              <a:defRPr sz="4000" b="1" i="0">
                <a:solidFill>
                  <a:schemeClr val="bg1"/>
                </a:solidFill>
                <a:latin typeface="+mn-lt"/>
                <a:ea typeface="Museo 700" panose="02000000000000000000" pitchFamily="2" charset="0"/>
                <a:cs typeface="Museo 700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44C0D-0AF6-42FD-92B0-1B37BE10B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029202"/>
            <a:ext cx="7886700" cy="1060451"/>
          </a:xfr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CE5D4-AACB-4390-AADA-BDF98C047D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99FE5-9E12-46E1-B762-54FE6FFDE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2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BB30E-F11D-4ADD-B747-2C09C2F7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/>
          </a:bodyPr>
          <a:lstStyle>
            <a:lvl1pPr marL="230188" indent="0">
              <a:defRPr sz="3600" b="1" i="0">
                <a:solidFill>
                  <a:schemeClr val="bg1"/>
                </a:solidFill>
                <a:latin typeface="+mn-lt"/>
                <a:ea typeface="Museo 700" panose="02000000000000000000" pitchFamily="2" charset="0"/>
                <a:cs typeface="Museo 700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26AA8-2765-4D91-A28F-F98687409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253331"/>
            <a:ext cx="8496300" cy="4351338"/>
          </a:xfrm>
        </p:spPr>
        <p:txBody>
          <a:bodyPr/>
          <a:lstStyle>
            <a:lvl1pPr>
              <a:defRPr b="0" i="0"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1pPr>
            <a:lvl2pPr>
              <a:defRPr b="0" i="0"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2pPr>
            <a:lvl3pPr>
              <a:defRPr b="0" i="0"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3pPr>
            <a:lvl4pPr>
              <a:defRPr b="0" i="0"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4pPr>
            <a:lvl5pPr>
              <a:defRPr b="0" i="0"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DC76FA-812C-4460-B140-BE5E2BFFEB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99FE5-9E12-46E1-B762-54FE6FFDE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88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C89AAA3-E6D8-4580-BE95-23048C32D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/>
          </a:bodyPr>
          <a:lstStyle>
            <a:lvl1pPr marL="230188" indent="0">
              <a:defRPr sz="3600" b="1" i="0">
                <a:solidFill>
                  <a:schemeClr val="bg1"/>
                </a:solidFill>
                <a:latin typeface="+mn-lt"/>
                <a:ea typeface="Museo 700" panose="02000000000000000000" pitchFamily="2" charset="0"/>
                <a:cs typeface="Museo 700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21B5CF-0121-4DAC-A195-73734E9D8C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99FE5-9E12-46E1-B762-54FE6FFDE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66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A56DD-A931-4565-8CD4-EF850E72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562476"/>
          </a:xfrm>
          <a:prstGeom prst="rect">
            <a:avLst/>
          </a:prstGeom>
          <a:solidFill>
            <a:schemeClr val="accent3"/>
          </a:solidFill>
        </p:spPr>
        <p:txBody>
          <a:bodyPr anchor="b">
            <a:normAutofit/>
          </a:bodyPr>
          <a:lstStyle>
            <a:lvl1pPr marL="630238" indent="0">
              <a:defRPr sz="4000" b="1" i="0">
                <a:solidFill>
                  <a:schemeClr val="bg1"/>
                </a:solidFill>
                <a:latin typeface="+mn-lt"/>
                <a:ea typeface="Museo 700" panose="02000000000000000000" pitchFamily="2" charset="0"/>
                <a:cs typeface="Museo 700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44C0D-0AF6-42FD-92B0-1B37BE10B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029202"/>
            <a:ext cx="7886700" cy="1060451"/>
          </a:xfr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02F4F-97C5-483C-8770-9B62F60B79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99FE5-9E12-46E1-B762-54FE6FFDE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0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13" Type="http://schemas.openxmlformats.org/officeDocument/2006/relationships/tags" Target="../tags/tag9.xml"/><Relationship Id="rId18" Type="http://schemas.openxmlformats.org/officeDocument/2006/relationships/tags" Target="../tags/tag14.xml"/><Relationship Id="rId3" Type="http://schemas.openxmlformats.org/officeDocument/2006/relationships/slideLayout" Target="../slideLayouts/slideLayout26.xml"/><Relationship Id="rId21" Type="http://schemas.openxmlformats.org/officeDocument/2006/relationships/tags" Target="../tags/tag17.xml"/><Relationship Id="rId7" Type="http://schemas.openxmlformats.org/officeDocument/2006/relationships/tags" Target="../tags/tag3.xml"/><Relationship Id="rId12" Type="http://schemas.openxmlformats.org/officeDocument/2006/relationships/tags" Target="../tags/tag8.xml"/><Relationship Id="rId17" Type="http://schemas.openxmlformats.org/officeDocument/2006/relationships/tags" Target="../tags/tag13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5.xml"/><Relationship Id="rId16" Type="http://schemas.openxmlformats.org/officeDocument/2006/relationships/tags" Target="../tags/tag12.xml"/><Relationship Id="rId20" Type="http://schemas.openxmlformats.org/officeDocument/2006/relationships/tags" Target="../tags/tag16.xml"/><Relationship Id="rId1" Type="http://schemas.openxmlformats.org/officeDocument/2006/relationships/slideLayout" Target="../slideLayouts/slideLayout24.xml"/><Relationship Id="rId6" Type="http://schemas.openxmlformats.org/officeDocument/2006/relationships/tags" Target="../tags/tag2.xml"/><Relationship Id="rId11" Type="http://schemas.openxmlformats.org/officeDocument/2006/relationships/tags" Target="../tags/tag7.xml"/><Relationship Id="rId24" Type="http://schemas.openxmlformats.org/officeDocument/2006/relationships/oleObject" Target="../embeddings/oleObject1.bin"/><Relationship Id="rId5" Type="http://schemas.openxmlformats.org/officeDocument/2006/relationships/vmlDrawing" Target="../drawings/vmlDrawing1.vml"/><Relationship Id="rId15" Type="http://schemas.openxmlformats.org/officeDocument/2006/relationships/tags" Target="../tags/tag11.xml"/><Relationship Id="rId23" Type="http://schemas.openxmlformats.org/officeDocument/2006/relationships/tags" Target="../tags/tag19.xml"/><Relationship Id="rId10" Type="http://schemas.openxmlformats.org/officeDocument/2006/relationships/tags" Target="../tags/tag6.xml"/><Relationship Id="rId19" Type="http://schemas.openxmlformats.org/officeDocument/2006/relationships/tags" Target="../tags/tag15.xml"/><Relationship Id="rId4" Type="http://schemas.openxmlformats.org/officeDocument/2006/relationships/theme" Target="../theme/theme2.xml"/><Relationship Id="rId9" Type="http://schemas.openxmlformats.org/officeDocument/2006/relationships/tags" Target="../tags/tag5.xml"/><Relationship Id="rId14" Type="http://schemas.openxmlformats.org/officeDocument/2006/relationships/tags" Target="../tags/tag10.xml"/><Relationship Id="rId22" Type="http://schemas.openxmlformats.org/officeDocument/2006/relationships/tags" Target="../tags/tag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DD4631-9D49-4E3D-A82D-B32E26998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DB58B-533C-48BC-9DDC-EFB702DBB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85344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E06A9-81D7-4B16-8D12-19616292C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99FE5-9E12-46E1-B762-54FE6FFDE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6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3" r:id="rId17"/>
    <p:sldLayoutId id="2147483684" r:id="rId18"/>
    <p:sldLayoutId id="2147483685" r:id="rId19"/>
    <p:sldLayoutId id="2147483661" r:id="rId20"/>
    <p:sldLayoutId id="2147483662" r:id="rId21"/>
    <p:sldLayoutId id="2147483664" r:id="rId22"/>
    <p:sldLayoutId id="2147483686" r:id="rId2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"/>
            </p:custData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9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7"/>
            </p:custDataLst>
          </p:nvPr>
        </p:nvSpPr>
        <p:spPr bwMode="auto">
          <a:xfrm>
            <a:off x="0" y="0"/>
            <a:ext cx="161984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1632" b="0" i="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33" name="doc id" hidden="1"/>
          <p:cNvSpPr>
            <a:spLocks noChangeArrowheads="1"/>
          </p:cNvSpPr>
          <p:nvPr/>
        </p:nvSpPr>
        <p:spPr bwMode="gray">
          <a:xfrm flipH="1">
            <a:off x="7993502" y="51834"/>
            <a:ext cx="923672" cy="72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913542"/>
            <a:endParaRPr lang="en-US" sz="459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21490" y="234865"/>
            <a:ext cx="8794113" cy="23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en-US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121489" y="77304"/>
            <a:ext cx="375103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12" cap="all" baseline="0" noProof="0" dirty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121490" y="566136"/>
            <a:ext cx="8794113" cy="19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224" baseline="0" noProof="0">
                <a:solidFill>
                  <a:schemeClr val="accent6"/>
                </a:solidFill>
                <a:latin typeface="+mn-lt"/>
                <a:ea typeface="+mn-ea"/>
              </a:rPr>
              <a:t>CLIENT</a:t>
            </a:r>
            <a:endParaRPr lang="en-US" sz="1224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21489" y="6464264"/>
            <a:ext cx="8722840" cy="9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5597" indent="-65597">
              <a:defRPr/>
            </a:pPr>
            <a:r>
              <a:rPr lang="en-US" sz="612" baseline="0" noProof="0" dirty="0">
                <a:solidFill>
                  <a:schemeClr val="accent6"/>
                </a:solidFill>
                <a:latin typeface="+mn-lt"/>
                <a:ea typeface="+mn-ea"/>
              </a:rPr>
              <a:t>1 Footnote</a:t>
            </a:r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482155" y="1398305"/>
            <a:ext cx="4350891" cy="403317"/>
            <a:chOff x="915" y="781"/>
            <a:chExt cx="2686" cy="249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81"/>
              <a:ext cx="2686" cy="24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224" b="1" baseline="0" noProof="0" dirty="0">
                  <a:latin typeface="+mn-lt"/>
                  <a:ea typeface="+mn-ea"/>
                </a:rPr>
                <a:t>Title</a:t>
              </a:r>
            </a:p>
            <a:p>
              <a:r>
                <a:rPr lang="en-US" sz="1224" baseline="0" noProof="0" dirty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8546458" y="291556"/>
            <a:ext cx="369140" cy="121893"/>
            <a:chOff x="8379005" y="285750"/>
            <a:chExt cx="361770" cy="119466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79005" y="285750"/>
              <a:ext cx="361770" cy="1194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42">
                <a:buClr>
                  <a:schemeClr val="tx2"/>
                </a:buClr>
              </a:pPr>
              <a:r>
                <a:rPr lang="en-US" sz="612" baseline="0" dirty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79005" y="285750"/>
              <a:ext cx="0" cy="1194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79005" y="405216"/>
              <a:ext cx="361770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LegendBoxes" hidden="1"/>
          <p:cNvGrpSpPr/>
          <p:nvPr userDrawn="1"/>
        </p:nvGrpSpPr>
        <p:grpSpPr bwMode="gray">
          <a:xfrm>
            <a:off x="8331141" y="285076"/>
            <a:ext cx="588711" cy="1004243"/>
            <a:chOff x="7835905" y="279400"/>
            <a:chExt cx="769311" cy="984251"/>
          </a:xfrm>
        </p:grpSpPr>
        <p:sp>
          <p:nvSpPr>
            <p:cNvPr id="24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77" baseline="0" dirty="0">
                <a:latin typeface="+mn-lt"/>
                <a:ea typeface="+mn-ea"/>
              </a:endParaRPr>
            </a:p>
          </p:txBody>
        </p:sp>
        <p:sp>
          <p:nvSpPr>
            <p:cNvPr id="25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77" baseline="0" dirty="0">
                <a:latin typeface="+mn-lt"/>
                <a:ea typeface="+mn-ea"/>
              </a:endParaRPr>
            </a:p>
          </p:txBody>
        </p:sp>
        <p:sp>
          <p:nvSpPr>
            <p:cNvPr id="26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77" baseline="0" dirty="0">
                <a:latin typeface="+mn-lt"/>
                <a:ea typeface="+mn-ea"/>
              </a:endParaRPr>
            </a:p>
          </p:txBody>
        </p:sp>
        <p:sp>
          <p:nvSpPr>
            <p:cNvPr id="27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77" baseline="0" dirty="0">
                <a:latin typeface="+mn-lt"/>
                <a:ea typeface="+mn-ea"/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22">
                <a:buClr>
                  <a:schemeClr val="tx2"/>
                </a:buClr>
              </a:pPr>
              <a:r>
                <a:rPr lang="en-US" sz="918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22">
                <a:buClr>
                  <a:schemeClr val="tx2"/>
                </a:buClr>
              </a:pPr>
              <a:r>
                <a:rPr lang="en-US" sz="918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22">
                <a:buClr>
                  <a:schemeClr val="tx2"/>
                </a:buClr>
              </a:pPr>
              <a:r>
                <a:rPr lang="en-US" sz="918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22">
                <a:buClr>
                  <a:schemeClr val="tx2"/>
                </a:buClr>
              </a:pPr>
              <a:r>
                <a:rPr lang="en-US" sz="918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2" name="LegendLines" hidden="1"/>
          <p:cNvGrpSpPr/>
          <p:nvPr userDrawn="1"/>
        </p:nvGrpSpPr>
        <p:grpSpPr bwMode="gray">
          <a:xfrm>
            <a:off x="8095597" y="285075"/>
            <a:ext cx="824388" cy="698450"/>
            <a:chOff x="7540629" y="279400"/>
            <a:chExt cx="1077285" cy="684546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77" baseline="0" dirty="0">
                <a:latin typeface="+mn-lt"/>
                <a:ea typeface="+mn-ea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77" baseline="0" dirty="0">
                <a:latin typeface="+mn-lt"/>
                <a:ea typeface="+mn-ea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77" baseline="0" dirty="0">
                <a:latin typeface="+mn-lt"/>
                <a:ea typeface="+mn-ea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15310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22">
                <a:buClr>
                  <a:schemeClr val="tx2"/>
                </a:buClr>
              </a:pPr>
              <a:r>
                <a:rPr lang="en-US" sz="918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15310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22">
                <a:buClr>
                  <a:schemeClr val="tx2"/>
                </a:buClr>
              </a:pPr>
              <a:r>
                <a:rPr lang="en-US" sz="918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15310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22">
                <a:buClr>
                  <a:schemeClr val="tx2"/>
                </a:buClr>
              </a:pPr>
              <a:r>
                <a:rPr lang="en-US" sz="918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9" name="LegendMoons" hidden="1"/>
          <p:cNvGrpSpPr/>
          <p:nvPr userDrawn="1"/>
        </p:nvGrpSpPr>
        <p:grpSpPr bwMode="gray">
          <a:xfrm>
            <a:off x="8280118" y="255920"/>
            <a:ext cx="639734" cy="1333054"/>
            <a:chOff x="7769225" y="250825"/>
            <a:chExt cx="835986" cy="1306516"/>
          </a:xfrm>
        </p:grpSpPr>
        <p:grpSp>
          <p:nvGrpSpPr>
            <p:cNvPr id="40" name="MoonLegend1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8" name="Oval 38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7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9" name="Arc 39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77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1" name="MoonLegend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6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7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7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77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2" name="MoonLegend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7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77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3" name="MoonLegend5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2" name="Oval 50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7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3" name="Oval 5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77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4" name="MoonLegend3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0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7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1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77" baseline="0" dirty="0">
                  <a:latin typeface="+mn-lt"/>
                  <a:ea typeface="+mn-ea"/>
                </a:endParaRPr>
              </a:p>
            </p:txBody>
          </p:sp>
        </p:grpSp>
        <p:sp>
          <p:nvSpPr>
            <p:cNvPr id="45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22">
                <a:buClr>
                  <a:schemeClr val="tx2"/>
                </a:buClr>
              </a:pPr>
              <a:r>
                <a:rPr lang="en-US" sz="918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6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22">
                <a:buClr>
                  <a:schemeClr val="tx2"/>
                </a:buClr>
              </a:pPr>
              <a:r>
                <a:rPr lang="en-US" sz="918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7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22">
                <a:buClr>
                  <a:schemeClr val="tx2"/>
                </a:buClr>
              </a:pPr>
              <a:r>
                <a:rPr lang="en-US" sz="918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8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22">
                <a:buClr>
                  <a:schemeClr val="tx2"/>
                </a:buClr>
              </a:pPr>
              <a:r>
                <a:rPr lang="en-US" sz="918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9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22">
                <a:buClr>
                  <a:schemeClr val="tx2"/>
                </a:buClr>
              </a:pPr>
              <a:r>
                <a:rPr lang="en-US" sz="918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sp>
        <p:nvSpPr>
          <p:cNvPr id="60" name="SlideBottomBar" hidden="1"/>
          <p:cNvSpPr/>
          <p:nvPr userDrawn="1"/>
        </p:nvSpPr>
        <p:spPr>
          <a:xfrm>
            <a:off x="9002413" y="6639739"/>
            <a:ext cx="34986" cy="1263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77" baseline="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61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1111568" y="1991016"/>
            <a:ext cx="3292180" cy="1346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n-US"/>
              <a:t>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5. Source" hidden="1">
            <a:extLst>
              <a:ext uri="{FF2B5EF4-FFF2-40B4-BE49-F238E27FC236}">
                <a16:creationId xmlns:a16="http://schemas.microsoft.com/office/drawing/2014/main" id="{C490755C-FBA7-4A59-8662-DC7B7DBF4DF7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121489" y="6639739"/>
            <a:ext cx="7616490" cy="19031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612"/>
              <a:t>SOURCE: Source</a:t>
            </a:r>
          </a:p>
        </p:txBody>
      </p:sp>
    </p:spTree>
    <p:extLst>
      <p:ext uri="{BB962C8B-B14F-4D97-AF65-F5344CB8AC3E}">
        <p14:creationId xmlns:p14="http://schemas.microsoft.com/office/powerpoint/2010/main" val="27425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</p:sldLayoutIdLst>
  <p:hf hdr="0" ftr="0" dt="0"/>
  <p:txStyles>
    <p:titleStyle>
      <a:lvl1pPr algn="l" defTabSz="913542" rtl="0" eaLnBrk="1" fontAlgn="base" hangingPunct="1">
        <a:spcBef>
          <a:spcPct val="0"/>
        </a:spcBef>
        <a:spcAft>
          <a:spcPct val="0"/>
        </a:spcAft>
        <a:tabLst>
          <a:tab pos="275358" algn="l"/>
        </a:tabLst>
        <a:defRPr sz="1530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913542" rtl="0" eaLnBrk="1" fontAlgn="base" hangingPunct="1">
        <a:spcBef>
          <a:spcPct val="0"/>
        </a:spcBef>
        <a:spcAft>
          <a:spcPct val="0"/>
        </a:spcAft>
        <a:defRPr sz="1938" b="1">
          <a:solidFill>
            <a:schemeClr val="tx2"/>
          </a:solidFill>
          <a:latin typeface="Arial" charset="0"/>
        </a:defRPr>
      </a:lvl2pPr>
      <a:lvl3pPr algn="l" defTabSz="913542" rtl="0" eaLnBrk="1" fontAlgn="base" hangingPunct="1">
        <a:spcBef>
          <a:spcPct val="0"/>
        </a:spcBef>
        <a:spcAft>
          <a:spcPct val="0"/>
        </a:spcAft>
        <a:defRPr sz="1938" b="1">
          <a:solidFill>
            <a:schemeClr val="tx2"/>
          </a:solidFill>
          <a:latin typeface="Arial" charset="0"/>
        </a:defRPr>
      </a:lvl3pPr>
      <a:lvl4pPr algn="l" defTabSz="913542" rtl="0" eaLnBrk="1" fontAlgn="base" hangingPunct="1">
        <a:spcBef>
          <a:spcPct val="0"/>
        </a:spcBef>
        <a:spcAft>
          <a:spcPct val="0"/>
        </a:spcAft>
        <a:defRPr sz="1938" b="1">
          <a:solidFill>
            <a:schemeClr val="tx2"/>
          </a:solidFill>
          <a:latin typeface="Arial" charset="0"/>
        </a:defRPr>
      </a:lvl4pPr>
      <a:lvl5pPr algn="l" defTabSz="913542" rtl="0" eaLnBrk="1" fontAlgn="base" hangingPunct="1">
        <a:spcBef>
          <a:spcPct val="0"/>
        </a:spcBef>
        <a:spcAft>
          <a:spcPct val="0"/>
        </a:spcAft>
        <a:defRPr sz="1938" b="1">
          <a:solidFill>
            <a:schemeClr val="tx2"/>
          </a:solidFill>
          <a:latin typeface="Arial" charset="0"/>
        </a:defRPr>
      </a:lvl5pPr>
      <a:lvl6pPr marL="466489" algn="l" defTabSz="913542" rtl="0" eaLnBrk="1" fontAlgn="base" hangingPunct="1">
        <a:spcBef>
          <a:spcPct val="0"/>
        </a:spcBef>
        <a:spcAft>
          <a:spcPct val="0"/>
        </a:spcAft>
        <a:defRPr sz="1938" b="1">
          <a:solidFill>
            <a:schemeClr val="tx2"/>
          </a:solidFill>
          <a:latin typeface="Arial" charset="0"/>
        </a:defRPr>
      </a:lvl6pPr>
      <a:lvl7pPr marL="932979" algn="l" defTabSz="913542" rtl="0" eaLnBrk="1" fontAlgn="base" hangingPunct="1">
        <a:spcBef>
          <a:spcPct val="0"/>
        </a:spcBef>
        <a:spcAft>
          <a:spcPct val="0"/>
        </a:spcAft>
        <a:defRPr sz="1938" b="1">
          <a:solidFill>
            <a:schemeClr val="tx2"/>
          </a:solidFill>
          <a:latin typeface="Arial" charset="0"/>
        </a:defRPr>
      </a:lvl7pPr>
      <a:lvl8pPr marL="1399467" algn="l" defTabSz="913542" rtl="0" eaLnBrk="1" fontAlgn="base" hangingPunct="1">
        <a:spcBef>
          <a:spcPct val="0"/>
        </a:spcBef>
        <a:spcAft>
          <a:spcPct val="0"/>
        </a:spcAft>
        <a:defRPr sz="1938" b="1">
          <a:solidFill>
            <a:schemeClr val="tx2"/>
          </a:solidFill>
          <a:latin typeface="Arial" charset="0"/>
        </a:defRPr>
      </a:lvl8pPr>
      <a:lvl9pPr marL="1865957" algn="l" defTabSz="913542" rtl="0" eaLnBrk="1" fontAlgn="base" hangingPunct="1">
        <a:spcBef>
          <a:spcPct val="0"/>
        </a:spcBef>
        <a:spcAft>
          <a:spcPct val="0"/>
        </a:spcAft>
        <a:defRPr sz="1938" b="1">
          <a:solidFill>
            <a:schemeClr val="tx2"/>
          </a:solidFill>
          <a:latin typeface="Arial" charset="0"/>
        </a:defRPr>
      </a:lvl9pPr>
    </p:titleStyle>
    <p:bodyStyle>
      <a:lvl1pPr marL="0" indent="0" algn="l" defTabSz="685122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en-US" sz="1224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148755" indent="-146000" algn="l" defTabSz="685122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en-US" sz="1224" baseline="0" dirty="0">
          <a:solidFill>
            <a:schemeClr val="tx1"/>
          </a:solidFill>
          <a:latin typeface="+mn-lt"/>
          <a:ea typeface="+mn-ea"/>
          <a:cs typeface="+mn-cs"/>
        </a:defRPr>
      </a:lvl2pPr>
      <a:lvl3pPr marL="341585" indent="-190076" algn="l" defTabSz="685122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en-US" sz="1224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471057" indent="-118453" algn="l" defTabSz="685122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en-US" sz="1224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572982" indent="-99170" algn="l" defTabSz="685122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en-US" sz="1224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765042" indent="-132820" algn="l" defTabSz="91354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6pPr>
      <a:lvl7pPr marL="765042" indent="-132820" algn="l" defTabSz="91354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7pPr>
      <a:lvl8pPr marL="765042" indent="-132820" algn="l" defTabSz="91354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8pPr>
      <a:lvl9pPr marL="765042" indent="-132820" algn="l" defTabSz="91354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79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1pPr>
      <a:lvl2pPr marL="466489" algn="l" defTabSz="932979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2pPr>
      <a:lvl3pPr marL="932979" algn="l" defTabSz="932979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3pPr>
      <a:lvl4pPr marL="1399467" algn="l" defTabSz="932979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4pPr>
      <a:lvl5pPr marL="1865957" algn="l" defTabSz="932979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5pPr>
      <a:lvl6pPr marL="2332446" algn="l" defTabSz="932979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6pPr>
      <a:lvl7pPr marL="2798936" algn="l" defTabSz="932979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7pPr>
      <a:lvl8pPr marL="3265424" algn="l" defTabSz="932979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8pPr>
      <a:lvl9pPr marL="3731914" algn="l" defTabSz="932979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18" Type="http://schemas.openxmlformats.org/officeDocument/2006/relationships/image" Target="../media/image31.svg"/><Relationship Id="rId3" Type="http://schemas.openxmlformats.org/officeDocument/2006/relationships/tags" Target="../tags/tag42.xml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17" Type="http://schemas.openxmlformats.org/officeDocument/2006/relationships/image" Target="../media/image30.png"/><Relationship Id="rId2" Type="http://schemas.openxmlformats.org/officeDocument/2006/relationships/tags" Target="../tags/tag41.xml"/><Relationship Id="rId16" Type="http://schemas.openxmlformats.org/officeDocument/2006/relationships/image" Target="../media/image29.svg"/><Relationship Id="rId1" Type="http://schemas.openxmlformats.org/officeDocument/2006/relationships/tags" Target="../tags/tag40.x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24.png"/><Relationship Id="rId5" Type="http://schemas.openxmlformats.org/officeDocument/2006/relationships/tags" Target="../tags/tag44.xml"/><Relationship Id="rId15" Type="http://schemas.openxmlformats.org/officeDocument/2006/relationships/image" Target="../media/image28.png"/><Relationship Id="rId10" Type="http://schemas.openxmlformats.org/officeDocument/2006/relationships/image" Target="../media/image23.svg"/><Relationship Id="rId4" Type="http://schemas.openxmlformats.org/officeDocument/2006/relationships/tags" Target="../tags/tag43.xml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18" Type="http://schemas.openxmlformats.org/officeDocument/2006/relationships/image" Target="../media/image42.png"/><Relationship Id="rId3" Type="http://schemas.openxmlformats.org/officeDocument/2006/relationships/tags" Target="../tags/tag47.xml"/><Relationship Id="rId7" Type="http://schemas.openxmlformats.org/officeDocument/2006/relationships/slideLayout" Target="../slideLayouts/slideLayout4.xml"/><Relationship Id="rId12" Type="http://schemas.openxmlformats.org/officeDocument/2006/relationships/image" Target="../media/image36.png"/><Relationship Id="rId17" Type="http://schemas.openxmlformats.org/officeDocument/2006/relationships/image" Target="../media/image41.svg"/><Relationship Id="rId2" Type="http://schemas.openxmlformats.org/officeDocument/2006/relationships/tags" Target="../tags/tag46.xml"/><Relationship Id="rId16" Type="http://schemas.openxmlformats.org/officeDocument/2006/relationships/image" Target="../media/image40.png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image" Target="../media/image35.svg"/><Relationship Id="rId5" Type="http://schemas.openxmlformats.org/officeDocument/2006/relationships/tags" Target="../tags/tag49.xml"/><Relationship Id="rId15" Type="http://schemas.openxmlformats.org/officeDocument/2006/relationships/image" Target="../media/image39.svg"/><Relationship Id="rId10" Type="http://schemas.openxmlformats.org/officeDocument/2006/relationships/image" Target="../media/image34.png"/><Relationship Id="rId19" Type="http://schemas.openxmlformats.org/officeDocument/2006/relationships/image" Target="../media/image43.svg"/><Relationship Id="rId4" Type="http://schemas.openxmlformats.org/officeDocument/2006/relationships/tags" Target="../tags/tag48.xml"/><Relationship Id="rId9" Type="http://schemas.openxmlformats.org/officeDocument/2006/relationships/image" Target="../media/image33.svg"/><Relationship Id="rId1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53.xml"/><Relationship Id="rId7" Type="http://schemas.openxmlformats.org/officeDocument/2006/relationships/image" Target="../media/image45.sv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44.png"/><Relationship Id="rId11" Type="http://schemas.openxmlformats.org/officeDocument/2006/relationships/image" Target="../media/image49.sv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48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7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doi.org/10.1016/j.drugpo.2009.10.010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endstigma@Shatterproof.or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tags" Target="../tags/tag29.xml"/><Relationship Id="rId7" Type="http://schemas.openxmlformats.org/officeDocument/2006/relationships/image" Target="../media/image10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18.png"/><Relationship Id="rId3" Type="http://schemas.openxmlformats.org/officeDocument/2006/relationships/tags" Target="../tags/tag32.xml"/><Relationship Id="rId7" Type="http://schemas.openxmlformats.org/officeDocument/2006/relationships/slideLayout" Target="../slideLayouts/slideLayout4.xml"/><Relationship Id="rId12" Type="http://schemas.openxmlformats.org/officeDocument/2006/relationships/image" Target="../media/image17.sv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16.png"/><Relationship Id="rId5" Type="http://schemas.openxmlformats.org/officeDocument/2006/relationships/tags" Target="../tags/tag34.xml"/><Relationship Id="rId10" Type="http://schemas.openxmlformats.org/officeDocument/2006/relationships/image" Target="../media/image15.svg"/><Relationship Id="rId4" Type="http://schemas.openxmlformats.org/officeDocument/2006/relationships/tags" Target="../tags/tag33.xml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7225C8-2B66-4FB1-B68B-C2E7B388BFD3}"/>
              </a:ext>
            </a:extLst>
          </p:cNvPr>
          <p:cNvSpPr/>
          <p:nvPr/>
        </p:nvSpPr>
        <p:spPr>
          <a:xfrm>
            <a:off x="0" y="0"/>
            <a:ext cx="4843389" cy="5791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1983E50-2BC3-4018-AA53-221DC4D13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377" y="5863073"/>
            <a:ext cx="1040931" cy="8564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C4238F-40FE-4C68-850D-1B5E2A4C9DF3}"/>
              </a:ext>
            </a:extLst>
          </p:cNvPr>
          <p:cNvSpPr/>
          <p:nvPr/>
        </p:nvSpPr>
        <p:spPr>
          <a:xfrm>
            <a:off x="187542" y="2156933"/>
            <a:ext cx="44683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Creating a movement to End Addiction Stigma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93E055-7AD3-489B-BCCD-86B61CF5CB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3" r="33585" b="5000"/>
          <a:stretch/>
        </p:blipFill>
        <p:spPr>
          <a:xfrm>
            <a:off x="4843389" y="-2"/>
            <a:ext cx="4300611" cy="57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05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DC93B-6BCA-40BD-9F69-37C3ED903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 Key Success Factors in Previous Movements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30FD929-B0CB-4C1E-AF2F-3D83DB436CCB}"/>
              </a:ext>
            </a:extLst>
          </p:cNvPr>
          <p:cNvGrpSpPr/>
          <p:nvPr/>
        </p:nvGrpSpPr>
        <p:grpSpPr>
          <a:xfrm>
            <a:off x="490160" y="1371829"/>
            <a:ext cx="374729" cy="383086"/>
            <a:chOff x="5365133" y="620229"/>
            <a:chExt cx="1152000" cy="1152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EF84E86-845A-4E45-BFC2-250D66C01FDE}"/>
                </a:ext>
              </a:extLst>
            </p:cNvPr>
            <p:cNvSpPr>
              <a:spLocks/>
            </p:cNvSpPr>
            <p:nvPr/>
          </p:nvSpPr>
          <p:spPr>
            <a:xfrm>
              <a:off x="5365133" y="620229"/>
              <a:ext cx="1152000" cy="1152000"/>
            </a:xfrm>
            <a:prstGeom prst="ellipse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defRPr/>
              </a:pPr>
              <a:endParaRPr lang="en-GB" dirty="0" err="1">
                <a:solidFill>
                  <a:srgbClr val="000000"/>
                </a:solidFill>
                <a:latin typeface="+mj-lt"/>
              </a:endParaRPr>
            </a:p>
          </p:txBody>
        </p:sp>
        <p:pic>
          <p:nvPicPr>
            <p:cNvPr id="6" name="CustomIcon">
              <a:extLst>
                <a:ext uri="{FF2B5EF4-FFF2-40B4-BE49-F238E27FC236}">
                  <a16:creationId xmlns:a16="http://schemas.microsoft.com/office/drawing/2014/main" id="{6CF86384-7EC6-4CB2-9A57-686270A04F23}"/>
                </a:ext>
              </a:extLst>
            </p:cNvPr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597009" y="855515"/>
              <a:ext cx="688248" cy="681431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736802F-8C59-417A-ADAB-92B512919065}"/>
              </a:ext>
            </a:extLst>
          </p:cNvPr>
          <p:cNvGrpSpPr/>
          <p:nvPr/>
        </p:nvGrpSpPr>
        <p:grpSpPr>
          <a:xfrm>
            <a:off x="490160" y="2937499"/>
            <a:ext cx="374729" cy="383086"/>
            <a:chOff x="5365133" y="4698810"/>
            <a:chExt cx="1152000" cy="1152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E0C6520-0525-4840-8823-4C46D7FA9D1B}"/>
                </a:ext>
              </a:extLst>
            </p:cNvPr>
            <p:cNvSpPr>
              <a:spLocks/>
            </p:cNvSpPr>
            <p:nvPr/>
          </p:nvSpPr>
          <p:spPr>
            <a:xfrm>
              <a:off x="5365133" y="4698810"/>
              <a:ext cx="1152000" cy="1152000"/>
            </a:xfrm>
            <a:prstGeom prst="ellipse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defRPr/>
              </a:pPr>
              <a:endParaRPr lang="en-GB" dirty="0" err="1">
                <a:solidFill>
                  <a:srgbClr val="000000"/>
                </a:solidFill>
                <a:latin typeface="+mj-lt"/>
              </a:endParaRPr>
            </a:p>
          </p:txBody>
        </p:sp>
        <p:pic>
          <p:nvPicPr>
            <p:cNvPr id="9" name="CustomIcon">
              <a:extLst>
                <a:ext uri="{FF2B5EF4-FFF2-40B4-BE49-F238E27FC236}">
                  <a16:creationId xmlns:a16="http://schemas.microsoft.com/office/drawing/2014/main" id="{CC550597-FAD5-4DA5-BF4E-56F0CB7CCE6C}"/>
                </a:ext>
              </a:extLst>
            </p:cNvPr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597010" y="4934095"/>
              <a:ext cx="688246" cy="681431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19AB6D-D7FA-4162-AC02-D27B4586382F}"/>
              </a:ext>
            </a:extLst>
          </p:cNvPr>
          <p:cNvGrpSpPr/>
          <p:nvPr/>
        </p:nvGrpSpPr>
        <p:grpSpPr>
          <a:xfrm>
            <a:off x="490160" y="5607160"/>
            <a:ext cx="374729" cy="383086"/>
            <a:chOff x="4091197" y="3014264"/>
            <a:chExt cx="1001397" cy="99424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F141942-53EC-4AD7-A903-957D94CAC565}"/>
                </a:ext>
              </a:extLst>
            </p:cNvPr>
            <p:cNvSpPr>
              <a:spLocks/>
            </p:cNvSpPr>
            <p:nvPr/>
          </p:nvSpPr>
          <p:spPr>
            <a:xfrm>
              <a:off x="4091197" y="3014264"/>
              <a:ext cx="1001397" cy="994246"/>
            </a:xfrm>
            <a:prstGeom prst="ellipse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defRPr/>
              </a:pPr>
              <a:endParaRPr lang="en-GB" dirty="0" err="1">
                <a:solidFill>
                  <a:srgbClr val="000000"/>
                </a:solidFill>
                <a:latin typeface="+mj-lt"/>
              </a:endParaRPr>
            </a:p>
          </p:txBody>
        </p:sp>
        <p:pic>
          <p:nvPicPr>
            <p:cNvPr id="12" name="Graphic 11" descr="Highway scene">
              <a:extLst>
                <a:ext uri="{FF2B5EF4-FFF2-40B4-BE49-F238E27FC236}">
                  <a16:creationId xmlns:a16="http://schemas.microsoft.com/office/drawing/2014/main" id="{5AE807D5-EB25-46A6-8F8C-348C7EB6B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292760" y="3140560"/>
              <a:ext cx="598270" cy="59827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8E7E7B3-216F-4B6F-8FBD-F8DE8E9587E7}"/>
              </a:ext>
            </a:extLst>
          </p:cNvPr>
          <p:cNvGrpSpPr/>
          <p:nvPr/>
        </p:nvGrpSpPr>
        <p:grpSpPr>
          <a:xfrm>
            <a:off x="500196" y="4813915"/>
            <a:ext cx="374729" cy="383086"/>
            <a:chOff x="9185176" y="2627998"/>
            <a:chExt cx="1152000" cy="1152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A3ED3E9-3271-4086-9F0C-5067268FF6A6}"/>
                </a:ext>
              </a:extLst>
            </p:cNvPr>
            <p:cNvSpPr>
              <a:spLocks/>
            </p:cNvSpPr>
            <p:nvPr/>
          </p:nvSpPr>
          <p:spPr>
            <a:xfrm>
              <a:off x="9185176" y="2627998"/>
              <a:ext cx="1152000" cy="1152000"/>
            </a:xfrm>
            <a:prstGeom prst="ellipse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defRPr/>
              </a:pPr>
              <a:endParaRPr lang="en-GB" dirty="0" err="1">
                <a:solidFill>
                  <a:srgbClr val="000000"/>
                </a:solidFill>
                <a:latin typeface="+mj-lt"/>
              </a:endParaRPr>
            </a:p>
          </p:txBody>
        </p:sp>
        <p:pic>
          <p:nvPicPr>
            <p:cNvPr id="17" name="CustomIcon">
              <a:extLst>
                <a:ext uri="{FF2B5EF4-FFF2-40B4-BE49-F238E27FC236}">
                  <a16:creationId xmlns:a16="http://schemas.microsoft.com/office/drawing/2014/main" id="{281202D7-2F1B-40BC-BE22-08813F800805}"/>
                </a:ext>
              </a:extLst>
            </p:cNvPr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417053" y="2863283"/>
              <a:ext cx="688246" cy="681431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16A16D7-638C-428E-949E-E2CEF8602163}"/>
              </a:ext>
            </a:extLst>
          </p:cNvPr>
          <p:cNvGrpSpPr/>
          <p:nvPr/>
        </p:nvGrpSpPr>
        <p:grpSpPr>
          <a:xfrm>
            <a:off x="490160" y="2137849"/>
            <a:ext cx="374729" cy="383086"/>
            <a:chOff x="1357510" y="2627998"/>
            <a:chExt cx="1152000" cy="1152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A3DC9EE-DCF9-4A9C-8CCA-7D7FBA299C7B}"/>
                </a:ext>
              </a:extLst>
            </p:cNvPr>
            <p:cNvSpPr>
              <a:spLocks/>
            </p:cNvSpPr>
            <p:nvPr/>
          </p:nvSpPr>
          <p:spPr>
            <a:xfrm>
              <a:off x="1357510" y="2627998"/>
              <a:ext cx="1152000" cy="1152000"/>
            </a:xfrm>
            <a:prstGeom prst="ellipse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defRPr/>
              </a:pPr>
              <a:endParaRPr lang="en-GB" dirty="0" err="1">
                <a:solidFill>
                  <a:srgbClr val="000000"/>
                </a:solidFill>
                <a:latin typeface="+mj-lt"/>
              </a:endParaRPr>
            </a:p>
          </p:txBody>
        </p:sp>
        <p:pic>
          <p:nvPicPr>
            <p:cNvPr id="20" name="CustomIcon">
              <a:extLst>
                <a:ext uri="{FF2B5EF4-FFF2-40B4-BE49-F238E27FC236}">
                  <a16:creationId xmlns:a16="http://schemas.microsoft.com/office/drawing/2014/main" id="{DD64D33B-AF88-44DC-AB6C-96E2E321875A}"/>
                </a:ext>
              </a:extLst>
            </p:cNvPr>
            <p:cNvPicPr>
              <a:picLocks/>
            </p:cNvPicPr>
            <p:nvPr>
              <p:custDataLst>
                <p:tags r:id="rId2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589387" y="2863283"/>
              <a:ext cx="688246" cy="681431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62FC96-74C9-425C-8597-02612055913B}"/>
              </a:ext>
            </a:extLst>
          </p:cNvPr>
          <p:cNvGrpSpPr/>
          <p:nvPr/>
        </p:nvGrpSpPr>
        <p:grpSpPr>
          <a:xfrm>
            <a:off x="492133" y="4014265"/>
            <a:ext cx="374729" cy="383086"/>
            <a:chOff x="5365133" y="2388512"/>
            <a:chExt cx="1152000" cy="11520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4172613-A449-4681-BD9B-BCDFCD54D466}"/>
                </a:ext>
              </a:extLst>
            </p:cNvPr>
            <p:cNvSpPr>
              <a:spLocks/>
            </p:cNvSpPr>
            <p:nvPr/>
          </p:nvSpPr>
          <p:spPr>
            <a:xfrm>
              <a:off x="5365133" y="2388512"/>
              <a:ext cx="1152000" cy="1152000"/>
            </a:xfrm>
            <a:prstGeom prst="ellipse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defRPr/>
              </a:pPr>
              <a:endParaRPr lang="en-GB" dirty="0" err="1">
                <a:solidFill>
                  <a:srgbClr val="000000"/>
                </a:solidFill>
                <a:latin typeface="+mj-lt"/>
              </a:endParaRPr>
            </a:p>
          </p:txBody>
        </p:sp>
        <p:pic>
          <p:nvPicPr>
            <p:cNvPr id="26" name="CustomIcon">
              <a:extLst>
                <a:ext uri="{FF2B5EF4-FFF2-40B4-BE49-F238E27FC236}">
                  <a16:creationId xmlns:a16="http://schemas.microsoft.com/office/drawing/2014/main" id="{17D17070-23DC-4FC4-8107-62A0D6F2FE7E}"/>
                </a:ext>
              </a:extLst>
            </p:cNvPr>
            <p:cNvPicPr>
              <a:picLocks/>
            </p:cNvPicPr>
            <p:nvPr>
              <p:custDataLst>
                <p:tags r:id="rId1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597010" y="2623797"/>
              <a:ext cx="688246" cy="681431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AFA434B-3500-428A-9DBB-BF5C18A17BA6}"/>
              </a:ext>
            </a:extLst>
          </p:cNvPr>
          <p:cNvSpPr/>
          <p:nvPr/>
        </p:nvSpPr>
        <p:spPr>
          <a:xfrm>
            <a:off x="306279" y="1260632"/>
            <a:ext cx="8531440" cy="4951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4C3C58B-2186-4BCD-B79B-F6B824E3F557}"/>
              </a:ext>
            </a:extLst>
          </p:cNvPr>
          <p:cNvSpPr/>
          <p:nvPr/>
        </p:nvSpPr>
        <p:spPr>
          <a:xfrm>
            <a:off x="757302" y="1344604"/>
            <a:ext cx="8010676" cy="4867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65760">
              <a:spcBef>
                <a:spcPts val="140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A well-funded, central actor or set of coordinated actors benefitted the creation of rapid change</a:t>
            </a:r>
          </a:p>
          <a:p>
            <a:pPr marL="457200" indent="-365760">
              <a:spcBef>
                <a:spcPts val="140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Key actions taken in three categories: educating, altering language, and changing policies</a:t>
            </a:r>
          </a:p>
          <a:p>
            <a:pPr marL="457200" indent="-365760">
              <a:spcBef>
                <a:spcPts val="140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Educational initiatives using contact-based strategies (messaging between those with a stigmatized condition and those without it) to humanize the disease and emphasize treatment is effective</a:t>
            </a:r>
          </a:p>
          <a:p>
            <a:pPr marL="457200" indent="-365760">
              <a:spcBef>
                <a:spcPts val="140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Movements sequenced to first activate influential institutions and ultimately achieve mass adoption by the public </a:t>
            </a:r>
          </a:p>
          <a:p>
            <a:pPr marL="457200" indent="-365760">
              <a:spcBef>
                <a:spcPts val="140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Positive and negative incentives employed to change relevant stakeholder behavior</a:t>
            </a:r>
          </a:p>
          <a:p>
            <a:pPr marL="457200" indent="-365760">
              <a:spcBef>
                <a:spcPts val="140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Action was mobilized at both the “grassroots” and “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grasstops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” </a:t>
            </a:r>
          </a:p>
        </p:txBody>
      </p:sp>
      <p:sp>
        <p:nvSpPr>
          <p:cNvPr id="28" name="Slide Number Placeholder 32">
            <a:extLst>
              <a:ext uri="{FF2B5EF4-FFF2-40B4-BE49-F238E27FC236}">
                <a16:creationId xmlns:a16="http://schemas.microsoft.com/office/drawing/2014/main" id="{1D98079C-EDEF-48FB-820E-0F57CABDBD00}"/>
              </a:ext>
            </a:extLst>
          </p:cNvPr>
          <p:cNvSpPr txBox="1">
            <a:spLocks/>
          </p:cNvSpPr>
          <p:nvPr/>
        </p:nvSpPr>
        <p:spPr>
          <a:xfrm>
            <a:off x="6935932" y="6487840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F99FE5-9E12-46E1-B762-54FE6FFDE2D2}" type="slidenum">
              <a:rPr lang="en-US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816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BE84D-35F2-449B-A36F-F4B110DB8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Our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05692-79D6-4C49-B8A1-02944E368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5091346"/>
            <a:ext cx="7886700" cy="1060451"/>
          </a:xfrm>
        </p:spPr>
        <p:txBody>
          <a:bodyPr>
            <a:normAutofit fontScale="85000" lnSpcReduction="20000"/>
          </a:bodyPr>
          <a:lstStyle/>
          <a:p>
            <a:pPr lvl="0" algn="ctr" defTabSz="914400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Based National Framework to Reduce the Stigma Associated with Opioid Use Disorder</a:t>
            </a:r>
          </a:p>
          <a:p>
            <a:r>
              <a:rPr lang="en-US" b="1" dirty="0">
                <a:solidFill>
                  <a:schemeClr val="bg1"/>
                </a:solidFill>
              </a:rPr>
              <a:t>d-Based National Framework to Reduce the Stigma Associated with Opioid Use Disorder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872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DC93B-6BCA-40BD-9F69-37C3ED903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US" sz="2600" dirty="0"/>
              <a:t>Stakeholder Ecosystem </a:t>
            </a:r>
          </a:p>
        </p:txBody>
      </p:sp>
      <p:sp>
        <p:nvSpPr>
          <p:cNvPr id="45" name="Freeform 6">
            <a:extLst>
              <a:ext uri="{FF2B5EF4-FFF2-40B4-BE49-F238E27FC236}">
                <a16:creationId xmlns:a16="http://schemas.microsoft.com/office/drawing/2014/main" id="{AE3E3D20-D012-46CD-A5B3-34FE84208496}"/>
              </a:ext>
            </a:extLst>
          </p:cNvPr>
          <p:cNvSpPr>
            <a:spLocks/>
          </p:cNvSpPr>
          <p:nvPr/>
        </p:nvSpPr>
        <p:spPr bwMode="auto">
          <a:xfrm>
            <a:off x="4629157" y="2131595"/>
            <a:ext cx="1343466" cy="2675371"/>
          </a:xfrm>
          <a:custGeom>
            <a:avLst/>
            <a:gdLst>
              <a:gd name="T0" fmla="*/ 0 w 4980"/>
              <a:gd name="T1" fmla="*/ 0 h 9958"/>
              <a:gd name="T2" fmla="*/ 4980 w 4980"/>
              <a:gd name="T3" fmla="*/ 1334 h 9958"/>
              <a:gd name="T4" fmla="*/ 0 w 4980"/>
              <a:gd name="T5" fmla="*/ 9958 h 9958"/>
              <a:gd name="T6" fmla="*/ 0 w 4980"/>
              <a:gd name="T7" fmla="*/ 0 h 99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80" h="9958">
                <a:moveTo>
                  <a:pt x="0" y="0"/>
                </a:moveTo>
                <a:cubicBezTo>
                  <a:pt x="1749" y="0"/>
                  <a:pt x="3466" y="460"/>
                  <a:pt x="4980" y="1334"/>
                </a:cubicBezTo>
                <a:lnTo>
                  <a:pt x="0" y="9958"/>
                </a:lnTo>
                <a:lnTo>
                  <a:pt x="0" y="0"/>
                </a:lnTo>
                <a:close/>
              </a:path>
            </a:pathLst>
          </a:custGeom>
          <a:noFill/>
          <a:ln w="4763" cap="flat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9974" tIns="34987" rIns="69974" bIns="34987" numCol="1" anchor="t" anchorCtr="0" compatLnSpc="1">
            <a:prstTxWarp prst="textNoShape">
              <a:avLst/>
            </a:prstTxWarp>
          </a:bodyPr>
          <a:lstStyle/>
          <a:p>
            <a:pPr defTabSz="699699" fontAlgn="base">
              <a:spcBef>
                <a:spcPct val="0"/>
              </a:spcBef>
              <a:spcAft>
                <a:spcPct val="0"/>
              </a:spcAft>
            </a:pPr>
            <a:endParaRPr lang="en-US" sz="1400"/>
          </a:p>
        </p:txBody>
      </p:sp>
      <p:sp>
        <p:nvSpPr>
          <p:cNvPr id="46" name="Freeform 5">
            <a:extLst>
              <a:ext uri="{FF2B5EF4-FFF2-40B4-BE49-F238E27FC236}">
                <a16:creationId xmlns:a16="http://schemas.microsoft.com/office/drawing/2014/main" id="{DCF69F62-D1CD-4B17-826B-C1CD50569957}"/>
              </a:ext>
            </a:extLst>
          </p:cNvPr>
          <p:cNvSpPr>
            <a:spLocks/>
          </p:cNvSpPr>
          <p:nvPr/>
        </p:nvSpPr>
        <p:spPr bwMode="auto">
          <a:xfrm>
            <a:off x="4568101" y="1341010"/>
            <a:ext cx="2191297" cy="4363740"/>
          </a:xfrm>
          <a:custGeom>
            <a:avLst/>
            <a:gdLst>
              <a:gd name="T0" fmla="*/ 0 w 4980"/>
              <a:gd name="T1" fmla="*/ 0 h 9958"/>
              <a:gd name="T2" fmla="*/ 4980 w 4980"/>
              <a:gd name="T3" fmla="*/ 1334 h 9958"/>
              <a:gd name="T4" fmla="*/ 0 w 4980"/>
              <a:gd name="T5" fmla="*/ 9958 h 9958"/>
              <a:gd name="T6" fmla="*/ 0 w 4980"/>
              <a:gd name="T7" fmla="*/ 0 h 99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80" h="9958">
                <a:moveTo>
                  <a:pt x="0" y="0"/>
                </a:moveTo>
                <a:cubicBezTo>
                  <a:pt x="1749" y="0"/>
                  <a:pt x="3466" y="460"/>
                  <a:pt x="4980" y="1334"/>
                </a:cubicBezTo>
                <a:lnTo>
                  <a:pt x="0" y="9958"/>
                </a:lnTo>
                <a:lnTo>
                  <a:pt x="0" y="0"/>
                </a:lnTo>
                <a:close/>
              </a:path>
            </a:pathLst>
          </a:custGeom>
          <a:solidFill>
            <a:srgbClr val="AAB4E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9974" tIns="34987" rIns="69974" bIns="34987" numCol="1" anchor="t" anchorCtr="0" compatLnSpc="1">
            <a:prstTxWarp prst="textNoShape">
              <a:avLst/>
            </a:prstTxWarp>
          </a:bodyPr>
          <a:lstStyle/>
          <a:p>
            <a:pPr defTabSz="699699" fontAlgn="base">
              <a:spcBef>
                <a:spcPct val="0"/>
              </a:spcBef>
              <a:spcAft>
                <a:spcPct val="0"/>
              </a:spcAft>
            </a:pPr>
            <a:endParaRPr lang="en-US" sz="1400"/>
          </a:p>
        </p:txBody>
      </p:sp>
      <p:sp>
        <p:nvSpPr>
          <p:cNvPr id="47" name="Freeform 7">
            <a:extLst>
              <a:ext uri="{FF2B5EF4-FFF2-40B4-BE49-F238E27FC236}">
                <a16:creationId xmlns:a16="http://schemas.microsoft.com/office/drawing/2014/main" id="{27727F2B-EE20-4612-B27C-731EF9CC92CA}"/>
              </a:ext>
            </a:extLst>
          </p:cNvPr>
          <p:cNvSpPr>
            <a:spLocks/>
          </p:cNvSpPr>
          <p:nvPr/>
        </p:nvSpPr>
        <p:spPr bwMode="auto">
          <a:xfrm>
            <a:off x="4572001" y="1925496"/>
            <a:ext cx="3796014" cy="3779253"/>
          </a:xfrm>
          <a:custGeom>
            <a:avLst/>
            <a:gdLst>
              <a:gd name="T0" fmla="*/ 4980 w 8625"/>
              <a:gd name="T1" fmla="*/ 0 h 8624"/>
              <a:gd name="T2" fmla="*/ 8625 w 8625"/>
              <a:gd name="T3" fmla="*/ 3645 h 8624"/>
              <a:gd name="T4" fmla="*/ 0 w 8625"/>
              <a:gd name="T5" fmla="*/ 8624 h 8624"/>
              <a:gd name="T6" fmla="*/ 4980 w 8625"/>
              <a:gd name="T7" fmla="*/ 0 h 8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25" h="8624">
                <a:moveTo>
                  <a:pt x="4980" y="0"/>
                </a:moveTo>
                <a:cubicBezTo>
                  <a:pt x="6493" y="874"/>
                  <a:pt x="7751" y="2131"/>
                  <a:pt x="8625" y="3645"/>
                </a:cubicBezTo>
                <a:lnTo>
                  <a:pt x="0" y="8624"/>
                </a:lnTo>
                <a:lnTo>
                  <a:pt x="4980" y="0"/>
                </a:lnTo>
                <a:close/>
              </a:path>
            </a:pathLst>
          </a:custGeom>
          <a:solidFill>
            <a:srgbClr val="B3CED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9974" tIns="34987" rIns="69974" bIns="34987" numCol="1" anchor="t" anchorCtr="0" compatLnSpc="1">
            <a:prstTxWarp prst="textNoShape">
              <a:avLst/>
            </a:prstTxWarp>
          </a:bodyPr>
          <a:lstStyle/>
          <a:p>
            <a:pPr defTabSz="699699" fontAlgn="base">
              <a:spcBef>
                <a:spcPct val="0"/>
              </a:spcBef>
              <a:spcAft>
                <a:spcPct val="0"/>
              </a:spcAft>
            </a:pPr>
            <a:endParaRPr lang="en-US" sz="1400"/>
          </a:p>
        </p:txBody>
      </p:sp>
      <p:sp>
        <p:nvSpPr>
          <p:cNvPr id="48" name="Freeform 8">
            <a:extLst>
              <a:ext uri="{FF2B5EF4-FFF2-40B4-BE49-F238E27FC236}">
                <a16:creationId xmlns:a16="http://schemas.microsoft.com/office/drawing/2014/main" id="{C862C8C4-CC03-4DBA-B46C-B8982D0B4AF0}"/>
              </a:ext>
            </a:extLst>
          </p:cNvPr>
          <p:cNvSpPr>
            <a:spLocks/>
          </p:cNvSpPr>
          <p:nvPr/>
        </p:nvSpPr>
        <p:spPr bwMode="auto">
          <a:xfrm>
            <a:off x="4572001" y="1925496"/>
            <a:ext cx="3796014" cy="3779253"/>
          </a:xfrm>
          <a:custGeom>
            <a:avLst/>
            <a:gdLst>
              <a:gd name="T0" fmla="*/ 4980 w 8625"/>
              <a:gd name="T1" fmla="*/ 0 h 8624"/>
              <a:gd name="T2" fmla="*/ 8625 w 8625"/>
              <a:gd name="T3" fmla="*/ 3645 h 8624"/>
              <a:gd name="T4" fmla="*/ 0 w 8625"/>
              <a:gd name="T5" fmla="*/ 8624 h 8624"/>
              <a:gd name="T6" fmla="*/ 4980 w 8625"/>
              <a:gd name="T7" fmla="*/ 0 h 8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25" h="8624">
                <a:moveTo>
                  <a:pt x="4980" y="0"/>
                </a:moveTo>
                <a:cubicBezTo>
                  <a:pt x="6493" y="874"/>
                  <a:pt x="7751" y="2131"/>
                  <a:pt x="8625" y="3645"/>
                </a:cubicBezTo>
                <a:lnTo>
                  <a:pt x="0" y="8624"/>
                </a:lnTo>
                <a:lnTo>
                  <a:pt x="4980" y="0"/>
                </a:lnTo>
                <a:close/>
              </a:path>
            </a:pathLst>
          </a:custGeom>
          <a:noFill/>
          <a:ln w="4763" cap="flat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9974" tIns="34987" rIns="69974" bIns="34987" numCol="1" anchor="t" anchorCtr="0" compatLnSpc="1">
            <a:prstTxWarp prst="textNoShape">
              <a:avLst/>
            </a:prstTxWarp>
          </a:bodyPr>
          <a:lstStyle/>
          <a:p>
            <a:pPr defTabSz="699699" fontAlgn="base">
              <a:spcBef>
                <a:spcPct val="0"/>
              </a:spcBef>
              <a:spcAft>
                <a:spcPct val="0"/>
              </a:spcAft>
            </a:pPr>
            <a:endParaRPr lang="en-US" sz="1400"/>
          </a:p>
        </p:txBody>
      </p:sp>
      <p:sp>
        <p:nvSpPr>
          <p:cNvPr id="49" name="Freeform 9">
            <a:extLst>
              <a:ext uri="{FF2B5EF4-FFF2-40B4-BE49-F238E27FC236}">
                <a16:creationId xmlns:a16="http://schemas.microsoft.com/office/drawing/2014/main" id="{3595F935-A1DC-4615-9F93-B80B32FB3695}"/>
              </a:ext>
            </a:extLst>
          </p:cNvPr>
          <p:cNvSpPr>
            <a:spLocks/>
          </p:cNvSpPr>
          <p:nvPr/>
        </p:nvSpPr>
        <p:spPr bwMode="auto">
          <a:xfrm>
            <a:off x="4572000" y="3521832"/>
            <a:ext cx="4384689" cy="2182918"/>
          </a:xfrm>
          <a:custGeom>
            <a:avLst/>
            <a:gdLst>
              <a:gd name="T0" fmla="*/ 8625 w 9959"/>
              <a:gd name="T1" fmla="*/ 0 h 4979"/>
              <a:gd name="T2" fmla="*/ 9959 w 9959"/>
              <a:gd name="T3" fmla="*/ 4979 h 4979"/>
              <a:gd name="T4" fmla="*/ 0 w 9959"/>
              <a:gd name="T5" fmla="*/ 4979 h 4979"/>
              <a:gd name="T6" fmla="*/ 8625 w 9959"/>
              <a:gd name="T7" fmla="*/ 0 h 4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59" h="4979">
                <a:moveTo>
                  <a:pt x="8625" y="0"/>
                </a:moveTo>
                <a:cubicBezTo>
                  <a:pt x="9499" y="1514"/>
                  <a:pt x="9959" y="3231"/>
                  <a:pt x="9959" y="4979"/>
                </a:cubicBezTo>
                <a:lnTo>
                  <a:pt x="0" y="4979"/>
                </a:lnTo>
                <a:lnTo>
                  <a:pt x="8625" y="0"/>
                </a:lnTo>
                <a:close/>
              </a:path>
            </a:pathLst>
          </a:custGeom>
          <a:solidFill>
            <a:srgbClr val="8BA7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9974" tIns="34987" rIns="69974" bIns="34987" numCol="1" anchor="t" anchorCtr="0" compatLnSpc="1">
            <a:prstTxWarp prst="textNoShape">
              <a:avLst/>
            </a:prstTxWarp>
          </a:bodyPr>
          <a:lstStyle/>
          <a:p>
            <a:pPr defTabSz="699699" fontAlgn="base">
              <a:spcBef>
                <a:spcPct val="0"/>
              </a:spcBef>
              <a:spcAft>
                <a:spcPct val="0"/>
              </a:spcAft>
            </a:pPr>
            <a:endParaRPr lang="en-US" sz="1400"/>
          </a:p>
        </p:txBody>
      </p:sp>
      <p:sp>
        <p:nvSpPr>
          <p:cNvPr id="50" name="Freeform 10">
            <a:extLst>
              <a:ext uri="{FF2B5EF4-FFF2-40B4-BE49-F238E27FC236}">
                <a16:creationId xmlns:a16="http://schemas.microsoft.com/office/drawing/2014/main" id="{D744D1E6-A50E-4AA1-967B-49845ACE9900}"/>
              </a:ext>
            </a:extLst>
          </p:cNvPr>
          <p:cNvSpPr>
            <a:spLocks/>
          </p:cNvSpPr>
          <p:nvPr/>
        </p:nvSpPr>
        <p:spPr bwMode="auto">
          <a:xfrm>
            <a:off x="4572000" y="3521832"/>
            <a:ext cx="4384689" cy="2182918"/>
          </a:xfrm>
          <a:custGeom>
            <a:avLst/>
            <a:gdLst>
              <a:gd name="T0" fmla="*/ 8625 w 9959"/>
              <a:gd name="T1" fmla="*/ 0 h 4979"/>
              <a:gd name="T2" fmla="*/ 9959 w 9959"/>
              <a:gd name="T3" fmla="*/ 4979 h 4979"/>
              <a:gd name="T4" fmla="*/ 0 w 9959"/>
              <a:gd name="T5" fmla="*/ 4979 h 4979"/>
              <a:gd name="T6" fmla="*/ 8625 w 9959"/>
              <a:gd name="T7" fmla="*/ 0 h 4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59" h="4979">
                <a:moveTo>
                  <a:pt x="8625" y="0"/>
                </a:moveTo>
                <a:cubicBezTo>
                  <a:pt x="9499" y="1514"/>
                  <a:pt x="9959" y="3231"/>
                  <a:pt x="9959" y="4979"/>
                </a:cubicBezTo>
                <a:lnTo>
                  <a:pt x="0" y="4979"/>
                </a:lnTo>
                <a:lnTo>
                  <a:pt x="8625" y="0"/>
                </a:lnTo>
                <a:close/>
              </a:path>
            </a:pathLst>
          </a:custGeom>
          <a:noFill/>
          <a:ln w="4763" cap="flat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9974" tIns="34987" rIns="69974" bIns="34987" numCol="1" anchor="t" anchorCtr="0" compatLnSpc="1">
            <a:prstTxWarp prst="textNoShape">
              <a:avLst/>
            </a:prstTxWarp>
          </a:bodyPr>
          <a:lstStyle/>
          <a:p>
            <a:pPr defTabSz="699699" fontAlgn="base">
              <a:spcBef>
                <a:spcPct val="0"/>
              </a:spcBef>
              <a:spcAft>
                <a:spcPct val="0"/>
              </a:spcAft>
            </a:pPr>
            <a:endParaRPr lang="en-US" sz="1400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89A9816E-E54F-468E-8242-EA87A1755CAE}"/>
              </a:ext>
            </a:extLst>
          </p:cNvPr>
          <p:cNvSpPr>
            <a:spLocks/>
          </p:cNvSpPr>
          <p:nvPr/>
        </p:nvSpPr>
        <p:spPr bwMode="auto">
          <a:xfrm>
            <a:off x="187311" y="3521832"/>
            <a:ext cx="4384689" cy="2182918"/>
          </a:xfrm>
          <a:custGeom>
            <a:avLst/>
            <a:gdLst>
              <a:gd name="T0" fmla="*/ 0 w 9958"/>
              <a:gd name="T1" fmla="*/ 4979 h 4979"/>
              <a:gd name="T2" fmla="*/ 1334 w 9958"/>
              <a:gd name="T3" fmla="*/ 0 h 4979"/>
              <a:gd name="T4" fmla="*/ 9958 w 9958"/>
              <a:gd name="T5" fmla="*/ 4979 h 4979"/>
              <a:gd name="T6" fmla="*/ 0 w 9958"/>
              <a:gd name="T7" fmla="*/ 4979 h 4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58" h="4979">
                <a:moveTo>
                  <a:pt x="0" y="4979"/>
                </a:moveTo>
                <a:cubicBezTo>
                  <a:pt x="0" y="3231"/>
                  <a:pt x="460" y="1514"/>
                  <a:pt x="1334" y="0"/>
                </a:cubicBezTo>
                <a:lnTo>
                  <a:pt x="9958" y="4979"/>
                </a:lnTo>
                <a:lnTo>
                  <a:pt x="0" y="4979"/>
                </a:lnTo>
                <a:close/>
              </a:path>
            </a:pathLst>
          </a:custGeom>
          <a:solidFill>
            <a:srgbClr val="E3E3E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9974" tIns="34987" rIns="69974" bIns="34987" numCol="1" anchor="t" anchorCtr="0" compatLnSpc="1">
            <a:prstTxWarp prst="textNoShape">
              <a:avLst/>
            </a:prstTxWarp>
          </a:bodyPr>
          <a:lstStyle/>
          <a:p>
            <a:pPr defTabSz="699699" fontAlgn="base">
              <a:spcBef>
                <a:spcPct val="0"/>
              </a:spcBef>
              <a:spcAft>
                <a:spcPct val="0"/>
              </a:spcAft>
            </a:pPr>
            <a:endParaRPr lang="en-US" sz="1400"/>
          </a:p>
        </p:txBody>
      </p:sp>
      <p:sp>
        <p:nvSpPr>
          <p:cNvPr id="52" name="Freeform 24">
            <a:extLst>
              <a:ext uri="{FF2B5EF4-FFF2-40B4-BE49-F238E27FC236}">
                <a16:creationId xmlns:a16="http://schemas.microsoft.com/office/drawing/2014/main" id="{908A0F40-FD89-43A6-9B7E-24F7B368D0F0}"/>
              </a:ext>
            </a:extLst>
          </p:cNvPr>
          <p:cNvSpPr>
            <a:spLocks/>
          </p:cNvSpPr>
          <p:nvPr/>
        </p:nvSpPr>
        <p:spPr bwMode="auto">
          <a:xfrm>
            <a:off x="187311" y="3521832"/>
            <a:ext cx="4384689" cy="2182918"/>
          </a:xfrm>
          <a:custGeom>
            <a:avLst/>
            <a:gdLst>
              <a:gd name="T0" fmla="*/ 0 w 9958"/>
              <a:gd name="T1" fmla="*/ 4979 h 4979"/>
              <a:gd name="T2" fmla="*/ 1334 w 9958"/>
              <a:gd name="T3" fmla="*/ 0 h 4979"/>
              <a:gd name="T4" fmla="*/ 9958 w 9958"/>
              <a:gd name="T5" fmla="*/ 4979 h 4979"/>
              <a:gd name="T6" fmla="*/ 0 w 9958"/>
              <a:gd name="T7" fmla="*/ 4979 h 4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58" h="4979">
                <a:moveTo>
                  <a:pt x="0" y="4979"/>
                </a:moveTo>
                <a:cubicBezTo>
                  <a:pt x="0" y="3231"/>
                  <a:pt x="460" y="1514"/>
                  <a:pt x="1334" y="0"/>
                </a:cubicBezTo>
                <a:lnTo>
                  <a:pt x="9958" y="4979"/>
                </a:lnTo>
                <a:lnTo>
                  <a:pt x="0" y="4979"/>
                </a:lnTo>
                <a:close/>
              </a:path>
            </a:pathLst>
          </a:custGeom>
          <a:noFill/>
          <a:ln w="4763" cap="flat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9974" tIns="34987" rIns="69974" bIns="34987" numCol="1" anchor="t" anchorCtr="0" compatLnSpc="1">
            <a:prstTxWarp prst="textNoShape">
              <a:avLst/>
            </a:prstTxWarp>
          </a:bodyPr>
          <a:lstStyle/>
          <a:p>
            <a:pPr defTabSz="699699" fontAlgn="base">
              <a:spcBef>
                <a:spcPct val="0"/>
              </a:spcBef>
              <a:spcAft>
                <a:spcPct val="0"/>
              </a:spcAft>
            </a:pPr>
            <a:endParaRPr lang="en-US" sz="1400"/>
          </a:p>
        </p:txBody>
      </p:sp>
      <p:sp>
        <p:nvSpPr>
          <p:cNvPr id="53" name="Freeform 25">
            <a:extLst>
              <a:ext uri="{FF2B5EF4-FFF2-40B4-BE49-F238E27FC236}">
                <a16:creationId xmlns:a16="http://schemas.microsoft.com/office/drawing/2014/main" id="{EFE7B136-1FC9-4470-90AA-D05E29D5D917}"/>
              </a:ext>
            </a:extLst>
          </p:cNvPr>
          <p:cNvSpPr>
            <a:spLocks/>
          </p:cNvSpPr>
          <p:nvPr/>
        </p:nvSpPr>
        <p:spPr bwMode="auto">
          <a:xfrm>
            <a:off x="773891" y="1925496"/>
            <a:ext cx="3798109" cy="3779253"/>
          </a:xfrm>
          <a:custGeom>
            <a:avLst/>
            <a:gdLst>
              <a:gd name="T0" fmla="*/ 0 w 8624"/>
              <a:gd name="T1" fmla="*/ 3645 h 8624"/>
              <a:gd name="T2" fmla="*/ 3645 w 8624"/>
              <a:gd name="T3" fmla="*/ 0 h 8624"/>
              <a:gd name="T4" fmla="*/ 8624 w 8624"/>
              <a:gd name="T5" fmla="*/ 8624 h 8624"/>
              <a:gd name="T6" fmla="*/ 0 w 8624"/>
              <a:gd name="T7" fmla="*/ 3645 h 8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24" h="8624">
                <a:moveTo>
                  <a:pt x="0" y="3645"/>
                </a:moveTo>
                <a:cubicBezTo>
                  <a:pt x="874" y="2131"/>
                  <a:pt x="2131" y="874"/>
                  <a:pt x="3645" y="0"/>
                </a:cubicBezTo>
                <a:lnTo>
                  <a:pt x="8624" y="8624"/>
                </a:lnTo>
                <a:lnTo>
                  <a:pt x="0" y="3645"/>
                </a:lnTo>
                <a:close/>
              </a:path>
            </a:pathLst>
          </a:custGeom>
          <a:solidFill>
            <a:srgbClr val="A1D4E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9974" tIns="34987" rIns="69974" bIns="34987" numCol="1" anchor="t" anchorCtr="0" compatLnSpc="1">
            <a:prstTxWarp prst="textNoShape">
              <a:avLst/>
            </a:prstTxWarp>
          </a:bodyPr>
          <a:lstStyle/>
          <a:p>
            <a:pPr defTabSz="699699" fontAlgn="base">
              <a:spcBef>
                <a:spcPct val="0"/>
              </a:spcBef>
              <a:spcAft>
                <a:spcPct val="0"/>
              </a:spcAft>
            </a:pPr>
            <a:endParaRPr lang="en-US" sz="1400"/>
          </a:p>
        </p:txBody>
      </p:sp>
      <p:sp>
        <p:nvSpPr>
          <p:cNvPr id="54" name="Freeform 26">
            <a:extLst>
              <a:ext uri="{FF2B5EF4-FFF2-40B4-BE49-F238E27FC236}">
                <a16:creationId xmlns:a16="http://schemas.microsoft.com/office/drawing/2014/main" id="{06D20CD6-157E-4BEC-8240-D81D98848294}"/>
              </a:ext>
            </a:extLst>
          </p:cNvPr>
          <p:cNvSpPr>
            <a:spLocks/>
          </p:cNvSpPr>
          <p:nvPr/>
        </p:nvSpPr>
        <p:spPr bwMode="auto">
          <a:xfrm>
            <a:off x="773891" y="1925496"/>
            <a:ext cx="3798109" cy="3779253"/>
          </a:xfrm>
          <a:custGeom>
            <a:avLst/>
            <a:gdLst>
              <a:gd name="T0" fmla="*/ 0 w 8624"/>
              <a:gd name="T1" fmla="*/ 3645 h 8624"/>
              <a:gd name="T2" fmla="*/ 3645 w 8624"/>
              <a:gd name="T3" fmla="*/ 0 h 8624"/>
              <a:gd name="T4" fmla="*/ 8624 w 8624"/>
              <a:gd name="T5" fmla="*/ 8624 h 8624"/>
              <a:gd name="T6" fmla="*/ 0 w 8624"/>
              <a:gd name="T7" fmla="*/ 3645 h 8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24" h="8624">
                <a:moveTo>
                  <a:pt x="0" y="3645"/>
                </a:moveTo>
                <a:cubicBezTo>
                  <a:pt x="874" y="2131"/>
                  <a:pt x="2131" y="874"/>
                  <a:pt x="3645" y="0"/>
                </a:cubicBezTo>
                <a:lnTo>
                  <a:pt x="8624" y="8624"/>
                </a:lnTo>
                <a:lnTo>
                  <a:pt x="0" y="3645"/>
                </a:lnTo>
                <a:close/>
              </a:path>
            </a:pathLst>
          </a:custGeom>
          <a:noFill/>
          <a:ln w="4763" cap="flat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9974" tIns="34987" rIns="69974" bIns="34987" numCol="1" anchor="t" anchorCtr="0" compatLnSpc="1">
            <a:prstTxWarp prst="textNoShape">
              <a:avLst/>
            </a:prstTxWarp>
          </a:bodyPr>
          <a:lstStyle/>
          <a:p>
            <a:pPr defTabSz="699699" fontAlgn="base">
              <a:spcBef>
                <a:spcPct val="0"/>
              </a:spcBef>
              <a:spcAft>
                <a:spcPct val="0"/>
              </a:spcAft>
            </a:pPr>
            <a:endParaRPr lang="en-US" sz="1400"/>
          </a:p>
        </p:txBody>
      </p:sp>
      <p:sp>
        <p:nvSpPr>
          <p:cNvPr id="55" name="Freeform 27">
            <a:extLst>
              <a:ext uri="{FF2B5EF4-FFF2-40B4-BE49-F238E27FC236}">
                <a16:creationId xmlns:a16="http://schemas.microsoft.com/office/drawing/2014/main" id="{1B0A20D4-6483-434C-9759-8AD5829215FD}"/>
              </a:ext>
            </a:extLst>
          </p:cNvPr>
          <p:cNvSpPr>
            <a:spLocks/>
          </p:cNvSpPr>
          <p:nvPr/>
        </p:nvSpPr>
        <p:spPr bwMode="auto">
          <a:xfrm>
            <a:off x="2378608" y="1341010"/>
            <a:ext cx="2193392" cy="4363740"/>
          </a:xfrm>
          <a:custGeom>
            <a:avLst/>
            <a:gdLst>
              <a:gd name="T0" fmla="*/ 0 w 4979"/>
              <a:gd name="T1" fmla="*/ 1334 h 9958"/>
              <a:gd name="T2" fmla="*/ 4979 w 4979"/>
              <a:gd name="T3" fmla="*/ 0 h 9958"/>
              <a:gd name="T4" fmla="*/ 4979 w 4979"/>
              <a:gd name="T5" fmla="*/ 9958 h 9958"/>
              <a:gd name="T6" fmla="*/ 0 w 4979"/>
              <a:gd name="T7" fmla="*/ 1334 h 99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79" h="9958">
                <a:moveTo>
                  <a:pt x="0" y="1334"/>
                </a:moveTo>
                <a:cubicBezTo>
                  <a:pt x="1514" y="460"/>
                  <a:pt x="3231" y="0"/>
                  <a:pt x="4979" y="0"/>
                </a:cubicBezTo>
                <a:lnTo>
                  <a:pt x="4979" y="9958"/>
                </a:lnTo>
                <a:lnTo>
                  <a:pt x="0" y="1334"/>
                </a:lnTo>
                <a:close/>
              </a:path>
            </a:pathLst>
          </a:custGeom>
          <a:solidFill>
            <a:srgbClr val="D4E6E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9974" tIns="34987" rIns="69974" bIns="34987" numCol="1" anchor="t" anchorCtr="0" compatLnSpc="1">
            <a:prstTxWarp prst="textNoShape">
              <a:avLst/>
            </a:prstTxWarp>
          </a:bodyPr>
          <a:lstStyle/>
          <a:p>
            <a:pPr defTabSz="699699" fontAlgn="base">
              <a:spcBef>
                <a:spcPct val="0"/>
              </a:spcBef>
              <a:spcAft>
                <a:spcPct val="0"/>
              </a:spcAft>
            </a:pPr>
            <a:endParaRPr lang="en-US" sz="140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9EF3108-2AD8-446B-BFDD-CE5F838F2E6D}"/>
              </a:ext>
            </a:extLst>
          </p:cNvPr>
          <p:cNvGrpSpPr/>
          <p:nvPr/>
        </p:nvGrpSpPr>
        <p:grpSpPr>
          <a:xfrm>
            <a:off x="3223797" y="4370489"/>
            <a:ext cx="2696407" cy="1334260"/>
            <a:chOff x="15519425" y="2954054"/>
            <a:chExt cx="3523586" cy="1743572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E98E39B-09A3-422F-BAFF-7F5EA7C42E00}"/>
                </a:ext>
              </a:extLst>
            </p:cNvPr>
            <p:cNvSpPr>
              <a:spLocks/>
            </p:cNvSpPr>
            <p:nvPr/>
          </p:nvSpPr>
          <p:spPr>
            <a:xfrm>
              <a:off x="15519425" y="2954054"/>
              <a:ext cx="3523586" cy="1743572"/>
            </a:xfrm>
            <a:custGeom>
              <a:avLst/>
              <a:gdLst>
                <a:gd name="connsiteX0" fmla="*/ 1297125 w 2594250"/>
                <a:gd name="connsiteY0" fmla="*/ 0 h 1283712"/>
                <a:gd name="connsiteX1" fmla="*/ 2588225 w 2594250"/>
                <a:gd name="connsiteY1" fmla="*/ 1164452 h 1283712"/>
                <a:gd name="connsiteX2" fmla="*/ 2594250 w 2594250"/>
                <a:gd name="connsiteY2" fmla="*/ 1283712 h 1283712"/>
                <a:gd name="connsiteX3" fmla="*/ 0 w 2594250"/>
                <a:gd name="connsiteY3" fmla="*/ 1283712 h 1283712"/>
                <a:gd name="connsiteX4" fmla="*/ 6025 w 2594250"/>
                <a:gd name="connsiteY4" fmla="*/ 1164452 h 1283712"/>
                <a:gd name="connsiteX5" fmla="*/ 1297125 w 2594250"/>
                <a:gd name="connsiteY5" fmla="*/ 0 h 128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4250" h="1283712">
                  <a:moveTo>
                    <a:pt x="1297125" y="0"/>
                  </a:moveTo>
                  <a:cubicBezTo>
                    <a:pt x="1969083" y="0"/>
                    <a:pt x="2521764" y="510397"/>
                    <a:pt x="2588225" y="1164452"/>
                  </a:cubicBezTo>
                  <a:lnTo>
                    <a:pt x="2594250" y="1283712"/>
                  </a:lnTo>
                  <a:lnTo>
                    <a:pt x="0" y="1283712"/>
                  </a:lnTo>
                  <a:lnTo>
                    <a:pt x="6025" y="1164452"/>
                  </a:lnTo>
                  <a:cubicBezTo>
                    <a:pt x="72486" y="510397"/>
                    <a:pt x="625167" y="0"/>
                    <a:pt x="1297125" y="0"/>
                  </a:cubicBezTo>
                  <a:close/>
                </a:path>
              </a:pathLst>
            </a:custGeom>
            <a:solidFill>
              <a:srgbClr val="AFC3FF">
                <a:lumMod val="25000"/>
              </a:srgbClr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51433" tIns="25716" rIns="51433" bIns="2571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14279">
                <a:spcBef>
                  <a:spcPts val="169"/>
                </a:spcBef>
                <a:spcAft>
                  <a:spcPts val="169"/>
                </a:spcAft>
                <a:defRPr/>
              </a:pPr>
              <a:endParaRPr lang="en-GB" sz="1400" kern="0" dirty="0" err="1">
                <a:solidFill>
                  <a:schemeClr val="bg1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E4CC790-8A24-4B02-9772-F6884EAC9ECC}"/>
                </a:ext>
              </a:extLst>
            </p:cNvPr>
            <p:cNvSpPr txBox="1"/>
            <p:nvPr/>
          </p:nvSpPr>
          <p:spPr>
            <a:xfrm>
              <a:off x="16115397" y="3401893"/>
              <a:ext cx="2331640" cy="97867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algn="ctr" defTabSz="514279">
                <a:spcBef>
                  <a:spcPts val="169"/>
                </a:spcBef>
                <a:spcAft>
                  <a:spcPts val="169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Partners</a:t>
              </a:r>
            </a:p>
            <a:p>
              <a:pPr algn="ctr" defTabSz="514279">
                <a:spcBef>
                  <a:spcPts val="169"/>
                </a:spcBef>
                <a:spcAft>
                  <a:spcPts val="169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+</a:t>
              </a:r>
            </a:p>
            <a:p>
              <a:pPr algn="ctr" defTabSz="514279">
                <a:spcBef>
                  <a:spcPts val="169"/>
                </a:spcBef>
                <a:spcAft>
                  <a:spcPts val="169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Shatterproof</a:t>
              </a:r>
            </a:p>
          </p:txBody>
        </p:sp>
      </p:grpSp>
      <p:sp>
        <p:nvSpPr>
          <p:cNvPr id="59" name="Arc 58">
            <a:extLst>
              <a:ext uri="{FF2B5EF4-FFF2-40B4-BE49-F238E27FC236}">
                <a16:creationId xmlns:a16="http://schemas.microsoft.com/office/drawing/2014/main" id="{FE3752F8-AD75-4C80-B668-9F0F827C8E7E}"/>
              </a:ext>
            </a:extLst>
          </p:cNvPr>
          <p:cNvSpPr>
            <a:spLocks/>
          </p:cNvSpPr>
          <p:nvPr/>
        </p:nvSpPr>
        <p:spPr>
          <a:xfrm>
            <a:off x="2833215" y="3803253"/>
            <a:ext cx="3537692" cy="3495788"/>
          </a:xfrm>
          <a:prstGeom prst="arc">
            <a:avLst>
              <a:gd name="adj1" fmla="val 10557162"/>
              <a:gd name="adj2" fmla="val 246103"/>
            </a:avLst>
          </a:prstGeom>
          <a:ln w="53975" cap="sq">
            <a:solidFill>
              <a:srgbClr val="1F40E6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 defTabSz="514279">
              <a:defRPr/>
            </a:pPr>
            <a:endParaRPr lang="en-US" sz="1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58833C3-85F4-4BF0-93F8-513E3078CF28}"/>
              </a:ext>
            </a:extLst>
          </p:cNvPr>
          <p:cNvSpPr>
            <a:spLocks/>
          </p:cNvSpPr>
          <p:nvPr/>
        </p:nvSpPr>
        <p:spPr>
          <a:xfrm>
            <a:off x="3990591" y="3443721"/>
            <a:ext cx="1189271" cy="739361"/>
          </a:xfrm>
          <a:prstGeom prst="ellipse">
            <a:avLst/>
          </a:prstGeom>
          <a:solidFill>
            <a:srgbClr val="1F40E6"/>
          </a:solidFill>
          <a:ln w="12700" cap="sq">
            <a:solidFill>
              <a:srgbClr val="1F40E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3" tIns="25716" rIns="51433" bIns="2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279">
              <a:spcBef>
                <a:spcPts val="169"/>
              </a:spcBef>
              <a:spcAft>
                <a:spcPts val="169"/>
              </a:spcAft>
              <a:defRPr/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646D9AB-7CBD-4392-9939-01CA603B7F4F}"/>
              </a:ext>
            </a:extLst>
          </p:cNvPr>
          <p:cNvSpPr>
            <a:spLocks/>
          </p:cNvSpPr>
          <p:nvPr/>
        </p:nvSpPr>
        <p:spPr>
          <a:xfrm>
            <a:off x="3990591" y="2631483"/>
            <a:ext cx="1189271" cy="739361"/>
          </a:xfrm>
          <a:prstGeom prst="ellipse">
            <a:avLst/>
          </a:prstGeom>
          <a:solidFill>
            <a:srgbClr val="00A9F4"/>
          </a:solidFill>
          <a:ln w="12700" cap="sq">
            <a:solidFill>
              <a:srgbClr val="00A9F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3" tIns="25716" rIns="51433" bIns="2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279">
              <a:spcBef>
                <a:spcPts val="169"/>
              </a:spcBef>
              <a:spcAft>
                <a:spcPts val="169"/>
              </a:spcAft>
              <a:defRPr/>
            </a:pP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30BC8FB-4BBD-44A2-BB95-56B7865C318D}"/>
              </a:ext>
            </a:extLst>
          </p:cNvPr>
          <p:cNvSpPr txBox="1">
            <a:spLocks/>
          </p:cNvSpPr>
          <p:nvPr/>
        </p:nvSpPr>
        <p:spPr>
          <a:xfrm rot="19139243">
            <a:off x="1206459" y="2643521"/>
            <a:ext cx="1547729" cy="200526"/>
          </a:xfrm>
          <a:prstGeom prst="rect">
            <a:avLst/>
          </a:prstGeom>
        </p:spPr>
        <p:txBody>
          <a:bodyPr spcFirstLastPara="1" vert="horz" wrap="square" lIns="0" tIns="0" rIns="0" bIns="0" numCol="1" rtlCol="0">
            <a:prstTxWarp prst="textArchUp">
              <a:avLst>
                <a:gd name="adj" fmla="val 7989516"/>
              </a:avLst>
            </a:prstTxWarp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Tx/>
              <a:buFont typeface="Segoe UI" panose="020B0502040204020203" pitchFamily="34" charset="0"/>
              <a:buChar char="​"/>
              <a:tabLst/>
              <a:defRPr kumimoji="0" sz="2000" b="1" i="0" u="none" strike="noStrike" normalizeH="0" baseline="0">
                <a:solidFill>
                  <a:schemeClr val="bg1"/>
                </a:solidFill>
                <a:uLnTx/>
                <a:uFillTx/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514279">
              <a:spcBef>
                <a:spcPts val="169"/>
              </a:spcBef>
              <a:spcAft>
                <a:spcPts val="169"/>
              </a:spcAft>
              <a:buClr>
                <a:srgbClr val="051C2C"/>
              </a:buClr>
              <a:defRPr/>
            </a:pPr>
            <a:r>
              <a:rPr lang="en-US" sz="1400" dirty="0">
                <a:solidFill>
                  <a:schemeClr val="tx1"/>
                </a:solidFill>
              </a:rPr>
              <a:t>Healthcare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FCFB614-E753-400C-9B35-BEE950C59DF8}"/>
              </a:ext>
            </a:extLst>
          </p:cNvPr>
          <p:cNvSpPr txBox="1">
            <a:spLocks/>
          </p:cNvSpPr>
          <p:nvPr/>
        </p:nvSpPr>
        <p:spPr>
          <a:xfrm rot="17366127">
            <a:off x="6696" y="4413654"/>
            <a:ext cx="1634062" cy="298932"/>
          </a:xfrm>
          <a:prstGeom prst="rect">
            <a:avLst/>
          </a:prstGeom>
        </p:spPr>
        <p:txBody>
          <a:bodyPr spcFirstLastPara="1" vert="horz" wrap="square" lIns="0" tIns="0" rIns="0" bIns="0" numCol="1" rtlCol="0">
            <a:prstTxWarp prst="textArchUp">
              <a:avLst>
                <a:gd name="adj" fmla="val 12047482"/>
              </a:avLst>
            </a:prstTxWarp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Tx/>
              <a:buFont typeface="Segoe UI" panose="020B0502040204020203" pitchFamily="34" charset="0"/>
              <a:buChar char="​"/>
              <a:tabLst/>
              <a:defRPr kumimoji="0" sz="2000" b="1" i="0" u="none" strike="noStrike" normalizeH="0" baseline="0">
                <a:solidFill>
                  <a:schemeClr val="bg1"/>
                </a:solidFill>
                <a:uLnTx/>
                <a:uFillTx/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514279">
              <a:spcBef>
                <a:spcPts val="169"/>
              </a:spcBef>
              <a:spcAft>
                <a:spcPts val="169"/>
              </a:spcAft>
              <a:buClr>
                <a:srgbClr val="051C2C"/>
              </a:buClr>
              <a:defRPr/>
            </a:pPr>
            <a:r>
              <a:rPr lang="en-US" sz="1400" dirty="0">
                <a:solidFill>
                  <a:schemeClr val="tx1"/>
                </a:solidFill>
              </a:rPr>
              <a:t>Employment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7FF54EE-0E78-4DB7-B9F7-83C2B0E6EC32}"/>
              </a:ext>
            </a:extLst>
          </p:cNvPr>
          <p:cNvSpPr txBox="1">
            <a:spLocks/>
          </p:cNvSpPr>
          <p:nvPr/>
        </p:nvSpPr>
        <p:spPr>
          <a:xfrm rot="1048028">
            <a:off x="5000952" y="1811689"/>
            <a:ext cx="1634062" cy="272198"/>
          </a:xfrm>
          <a:prstGeom prst="rect">
            <a:avLst/>
          </a:prstGeom>
        </p:spPr>
        <p:txBody>
          <a:bodyPr spcFirstLastPara="1" vert="horz" wrap="square" lIns="0" tIns="0" rIns="0" bIns="0" numCol="1" rtlCol="0">
            <a:prstTxWarp prst="textArchUp">
              <a:avLst>
                <a:gd name="adj" fmla="val 10747672"/>
              </a:avLst>
            </a:prstTxWarp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Tx/>
              <a:buFont typeface="Segoe UI" panose="020B0502040204020203" pitchFamily="34" charset="0"/>
              <a:buChar char="​"/>
              <a:tabLst/>
              <a:defRPr kumimoji="0" sz="2000" b="1" i="0" u="none" strike="noStrike" normalizeH="0" baseline="0">
                <a:solidFill>
                  <a:schemeClr val="bg1"/>
                </a:solidFill>
                <a:uLnTx/>
                <a:uFillTx/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514279">
              <a:spcBef>
                <a:spcPts val="169"/>
              </a:spcBef>
              <a:spcAft>
                <a:spcPts val="169"/>
              </a:spcAft>
              <a:buClr>
                <a:srgbClr val="051C2C"/>
              </a:buClr>
              <a:defRPr/>
            </a:pPr>
            <a:r>
              <a:rPr lang="en-US" sz="1400" dirty="0">
                <a:solidFill>
                  <a:schemeClr val="tx1"/>
                </a:solidFill>
              </a:rPr>
              <a:t>Criminal justice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2B0003C-F911-47EA-A4EB-90AB05512FBC}"/>
              </a:ext>
            </a:extLst>
          </p:cNvPr>
          <p:cNvSpPr txBox="1">
            <a:spLocks/>
          </p:cNvSpPr>
          <p:nvPr/>
        </p:nvSpPr>
        <p:spPr>
          <a:xfrm rot="20700000">
            <a:off x="2839792" y="1771539"/>
            <a:ext cx="1681521" cy="272198"/>
          </a:xfrm>
          <a:prstGeom prst="rect">
            <a:avLst/>
          </a:prstGeom>
        </p:spPr>
        <p:txBody>
          <a:bodyPr spcFirstLastPara="1" vert="horz" wrap="square" lIns="0" tIns="0" rIns="0" bIns="0" numCol="1" rtlCol="0">
            <a:prstTxWarp prst="textArchUp">
              <a:avLst>
                <a:gd name="adj" fmla="val 10747672"/>
              </a:avLst>
            </a:prstTxWarp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Tx/>
              <a:buFont typeface="Segoe UI" panose="020B0502040204020203" pitchFamily="34" charset="0"/>
              <a:buChar char="​"/>
              <a:tabLst/>
              <a:defRPr kumimoji="0" sz="2000" b="1" i="0" u="none" strike="noStrike" normalizeH="0" baseline="0">
                <a:solidFill>
                  <a:schemeClr val="bg1"/>
                </a:solidFill>
                <a:uLnTx/>
                <a:uFillTx/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514279">
              <a:spcBef>
                <a:spcPts val="169"/>
              </a:spcBef>
              <a:spcAft>
                <a:spcPts val="169"/>
              </a:spcAft>
              <a:buClr>
                <a:srgbClr val="051C2C"/>
              </a:buClr>
              <a:buNone/>
              <a:defRPr/>
            </a:pPr>
            <a:r>
              <a:rPr lang="en-US" sz="1400" dirty="0">
                <a:solidFill>
                  <a:schemeClr val="tx1"/>
                </a:solidFill>
              </a:rPr>
              <a:t>Communities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5B73CA4-C16A-436B-B2D0-49B7BCB421D2}"/>
              </a:ext>
            </a:extLst>
          </p:cNvPr>
          <p:cNvSpPr txBox="1">
            <a:spLocks/>
          </p:cNvSpPr>
          <p:nvPr/>
        </p:nvSpPr>
        <p:spPr>
          <a:xfrm rot="4500000">
            <a:off x="7356972" y="4755314"/>
            <a:ext cx="1711216" cy="272198"/>
          </a:xfrm>
          <a:prstGeom prst="rect">
            <a:avLst/>
          </a:prstGeom>
        </p:spPr>
        <p:txBody>
          <a:bodyPr spcFirstLastPara="1" vert="horz" wrap="square" lIns="0" tIns="0" rIns="0" bIns="0" numCol="1" rtlCol="0">
            <a:prstTxWarp prst="textArchUp">
              <a:avLst>
                <a:gd name="adj" fmla="val 12487022"/>
              </a:avLst>
            </a:prstTxWarp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Tx/>
              <a:buFont typeface="Segoe UI" panose="020B0502040204020203" pitchFamily="34" charset="0"/>
              <a:buChar char="​"/>
              <a:tabLst/>
              <a:defRPr kumimoji="0" sz="2000" b="1" i="0" u="none" strike="noStrike" normalizeH="0" baseline="0">
                <a:solidFill>
                  <a:schemeClr val="bg1"/>
                </a:solidFill>
                <a:uLnTx/>
                <a:uFillTx/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514279">
              <a:spcBef>
                <a:spcPts val="169"/>
              </a:spcBef>
              <a:spcAft>
                <a:spcPts val="169"/>
              </a:spcAft>
              <a:buClr>
                <a:srgbClr val="051C2C"/>
              </a:buClr>
              <a:defRPr/>
            </a:pPr>
            <a:r>
              <a:rPr lang="en-US" sz="1400" dirty="0">
                <a:solidFill>
                  <a:schemeClr val="tx1"/>
                </a:solidFill>
              </a:rPr>
              <a:t>Media &amp; </a:t>
            </a:r>
          </a:p>
          <a:p>
            <a:pPr defTabSz="514279">
              <a:spcBef>
                <a:spcPts val="169"/>
              </a:spcBef>
              <a:spcAft>
                <a:spcPts val="169"/>
              </a:spcAft>
              <a:buClr>
                <a:srgbClr val="051C2C"/>
              </a:buClr>
              <a:defRPr/>
            </a:pPr>
            <a:r>
              <a:rPr lang="en-US" sz="1400" dirty="0">
                <a:solidFill>
                  <a:schemeClr val="tx1"/>
                </a:solidFill>
              </a:rPr>
              <a:t>entertainment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204EFA9-7CD9-4144-8293-B57C7BF3ECEA}"/>
              </a:ext>
            </a:extLst>
          </p:cNvPr>
          <p:cNvSpPr txBox="1">
            <a:spLocks/>
          </p:cNvSpPr>
          <p:nvPr/>
        </p:nvSpPr>
        <p:spPr>
          <a:xfrm rot="2797501">
            <a:off x="6633346" y="2916505"/>
            <a:ext cx="1681521" cy="272198"/>
          </a:xfrm>
          <a:prstGeom prst="rect">
            <a:avLst/>
          </a:prstGeom>
        </p:spPr>
        <p:txBody>
          <a:bodyPr spcFirstLastPara="1" vert="horz" wrap="square" lIns="0" tIns="0" rIns="0" bIns="0" numCol="1" rtlCol="0">
            <a:prstTxWarp prst="textArchUp">
              <a:avLst>
                <a:gd name="adj" fmla="val 10747672"/>
              </a:avLst>
            </a:prstTxWarp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Tx/>
              <a:buFont typeface="Segoe UI" panose="020B0502040204020203" pitchFamily="34" charset="0"/>
              <a:buChar char="​"/>
              <a:tabLst/>
              <a:defRPr kumimoji="0" sz="2000" b="1" i="0" u="none" strike="noStrike" normalizeH="0" baseline="0">
                <a:solidFill>
                  <a:schemeClr val="bg1"/>
                </a:solidFill>
                <a:uLnTx/>
                <a:uFillTx/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514279">
              <a:spcBef>
                <a:spcPts val="169"/>
              </a:spcBef>
              <a:spcAft>
                <a:spcPts val="169"/>
              </a:spcAft>
              <a:buClr>
                <a:srgbClr val="051C2C"/>
              </a:buClr>
              <a:buNone/>
              <a:defRPr/>
            </a:pPr>
            <a:r>
              <a:rPr lang="en-US" sz="1400" dirty="0">
                <a:solidFill>
                  <a:schemeClr val="tx1"/>
                </a:solidFill>
              </a:rPr>
              <a:t>Government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80D14F8-B61A-48E5-BAA2-ABE122375D11}"/>
              </a:ext>
            </a:extLst>
          </p:cNvPr>
          <p:cNvSpPr txBox="1">
            <a:spLocks/>
          </p:cNvSpPr>
          <p:nvPr/>
        </p:nvSpPr>
        <p:spPr>
          <a:xfrm>
            <a:off x="4205042" y="3719192"/>
            <a:ext cx="733917" cy="21544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 defTabSz="514279">
              <a:spcBef>
                <a:spcPts val="169"/>
              </a:spcBef>
              <a:spcAft>
                <a:spcPts val="169"/>
              </a:spcAft>
              <a:defRPr/>
            </a:pPr>
            <a:r>
              <a:rPr lang="en-US" sz="1400" b="1" dirty="0">
                <a:solidFill>
                  <a:schemeClr val="bg1"/>
                </a:solidFill>
              </a:rPr>
              <a:t>Principals</a:t>
            </a:r>
          </a:p>
        </p:txBody>
      </p:sp>
      <p:pic>
        <p:nvPicPr>
          <p:cNvPr id="76" name="CustomIcon">
            <a:extLst>
              <a:ext uri="{FF2B5EF4-FFF2-40B4-BE49-F238E27FC236}">
                <a16:creationId xmlns:a16="http://schemas.microsoft.com/office/drawing/2014/main" id="{B98B6793-3E9B-4D4E-9C67-358C2B33591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8737536">
            <a:off x="1233403" y="2981305"/>
            <a:ext cx="247638" cy="241697"/>
          </a:xfrm>
          <a:prstGeom prst="rect">
            <a:avLst/>
          </a:prstGeom>
        </p:spPr>
      </p:pic>
      <p:pic>
        <p:nvPicPr>
          <p:cNvPr id="77" name="CustomIcon">
            <a:extLst>
              <a:ext uri="{FF2B5EF4-FFF2-40B4-BE49-F238E27FC236}">
                <a16:creationId xmlns:a16="http://schemas.microsoft.com/office/drawing/2014/main" id="{B09B701E-B432-4D39-8200-67E9920DE82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8295585">
            <a:off x="326775" y="5081778"/>
            <a:ext cx="247639" cy="241697"/>
          </a:xfrm>
          <a:prstGeom prst="rect">
            <a:avLst/>
          </a:prstGeom>
        </p:spPr>
      </p:pic>
      <p:pic>
        <p:nvPicPr>
          <p:cNvPr id="78" name="CustomIcon">
            <a:extLst>
              <a:ext uri="{FF2B5EF4-FFF2-40B4-BE49-F238E27FC236}">
                <a16:creationId xmlns:a16="http://schemas.microsoft.com/office/drawing/2014/main" id="{3C7D7370-4494-4F23-BEB7-C3B5F3F33E9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488745">
            <a:off x="4992249" y="1500749"/>
            <a:ext cx="247639" cy="241697"/>
          </a:xfrm>
          <a:prstGeom prst="rect">
            <a:avLst/>
          </a:prstGeom>
        </p:spPr>
      </p:pic>
      <p:pic>
        <p:nvPicPr>
          <p:cNvPr id="79" name="CustomIcon">
            <a:extLst>
              <a:ext uri="{FF2B5EF4-FFF2-40B4-BE49-F238E27FC236}">
                <a16:creationId xmlns:a16="http://schemas.microsoft.com/office/drawing/2014/main" id="{384D6995-3DFA-478D-8964-1A9E87B7B3F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0505129">
            <a:off x="2807753" y="1894723"/>
            <a:ext cx="247639" cy="241697"/>
          </a:xfrm>
          <a:prstGeom prst="rect">
            <a:avLst/>
          </a:prstGeom>
        </p:spPr>
      </p:pic>
      <p:pic>
        <p:nvPicPr>
          <p:cNvPr id="80" name="CustomIcon">
            <a:extLst>
              <a:ext uri="{FF2B5EF4-FFF2-40B4-BE49-F238E27FC236}">
                <a16:creationId xmlns:a16="http://schemas.microsoft.com/office/drawing/2014/main" id="{952F1695-0460-4B11-992B-3953FA7218F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17364">
            <a:off x="6924045" y="2283233"/>
            <a:ext cx="252338" cy="252338"/>
          </a:xfrm>
          <a:prstGeom prst="rect">
            <a:avLst/>
          </a:prstGeom>
        </p:spPr>
      </p:pic>
      <p:pic>
        <p:nvPicPr>
          <p:cNvPr id="81" name="CustomIcon">
            <a:extLst>
              <a:ext uri="{FF2B5EF4-FFF2-40B4-BE49-F238E27FC236}">
                <a16:creationId xmlns:a16="http://schemas.microsoft.com/office/drawing/2014/main" id="{D055D961-8AA2-4545-B9C0-7797273B47B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158278">
            <a:off x="8114838" y="3793832"/>
            <a:ext cx="267862" cy="267862"/>
          </a:xfrm>
          <a:prstGeom prst="rect">
            <a:avLst/>
          </a:prstGeom>
        </p:spPr>
      </p:pic>
      <p:sp>
        <p:nvSpPr>
          <p:cNvPr id="83" name="Arc 82">
            <a:extLst>
              <a:ext uri="{FF2B5EF4-FFF2-40B4-BE49-F238E27FC236}">
                <a16:creationId xmlns:a16="http://schemas.microsoft.com/office/drawing/2014/main" id="{95EC8E1D-85AE-43B6-ABB1-1D03CF055436}"/>
              </a:ext>
            </a:extLst>
          </p:cNvPr>
          <p:cNvSpPr>
            <a:spLocks/>
          </p:cNvSpPr>
          <p:nvPr/>
        </p:nvSpPr>
        <p:spPr>
          <a:xfrm>
            <a:off x="2155689" y="2976288"/>
            <a:ext cx="4936631" cy="5237889"/>
          </a:xfrm>
          <a:prstGeom prst="arc">
            <a:avLst>
              <a:gd name="adj1" fmla="val 10688334"/>
              <a:gd name="adj2" fmla="val 114402"/>
            </a:avLst>
          </a:prstGeom>
          <a:ln w="57150" cap="sq">
            <a:solidFill>
              <a:srgbClr val="00A9F4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 defTabSz="514279">
              <a:defRPr/>
            </a:pPr>
            <a:endParaRPr lang="en-US" sz="1224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913CB7A-780F-45FB-B981-187B74E038AF}"/>
              </a:ext>
            </a:extLst>
          </p:cNvPr>
          <p:cNvSpPr txBox="1">
            <a:spLocks/>
          </p:cNvSpPr>
          <p:nvPr/>
        </p:nvSpPr>
        <p:spPr>
          <a:xfrm>
            <a:off x="4294254" y="2906954"/>
            <a:ext cx="555493" cy="215444"/>
          </a:xfrm>
          <a:prstGeom prst="rect">
            <a:avLst/>
          </a:prstGeom>
          <a:solidFill>
            <a:srgbClr val="00A9F4"/>
          </a:solidFill>
          <a:ln>
            <a:solidFill>
              <a:srgbClr val="00A9F4"/>
            </a:solidFill>
          </a:ln>
        </p:spPr>
        <p:txBody>
          <a:bodyPr vert="horz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 defTabSz="514279">
              <a:spcBef>
                <a:spcPts val="169"/>
              </a:spcBef>
              <a:spcAft>
                <a:spcPts val="169"/>
              </a:spcAft>
              <a:defRPr/>
            </a:pPr>
            <a:r>
              <a:rPr lang="en-US" sz="1400" b="1" dirty="0">
                <a:solidFill>
                  <a:schemeClr val="bg1"/>
                </a:solidFill>
              </a:rPr>
              <a:t>Allies </a:t>
            </a: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9239A4CF-3E86-4851-AE91-3488AEAACED8}"/>
              </a:ext>
            </a:extLst>
          </p:cNvPr>
          <p:cNvSpPr>
            <a:spLocks/>
          </p:cNvSpPr>
          <p:nvPr/>
        </p:nvSpPr>
        <p:spPr>
          <a:xfrm>
            <a:off x="1235766" y="2169114"/>
            <a:ext cx="6616107" cy="6767067"/>
          </a:xfrm>
          <a:prstGeom prst="arc">
            <a:avLst>
              <a:gd name="adj1" fmla="val 10688334"/>
              <a:gd name="adj2" fmla="val 114402"/>
            </a:avLst>
          </a:prstGeom>
          <a:ln w="57150" cap="sq">
            <a:solidFill>
              <a:schemeClr val="tx2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 defTabSz="514279">
              <a:defRPr/>
            </a:pPr>
            <a:endParaRPr lang="en-US" sz="1224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8E6E303B-BF55-4E17-9A12-C02E942B0EFD}"/>
              </a:ext>
            </a:extLst>
          </p:cNvPr>
          <p:cNvSpPr>
            <a:spLocks/>
          </p:cNvSpPr>
          <p:nvPr/>
        </p:nvSpPr>
        <p:spPr>
          <a:xfrm>
            <a:off x="3990592" y="1809842"/>
            <a:ext cx="1189271" cy="739361"/>
          </a:xfrm>
          <a:prstGeom prst="ellipse">
            <a:avLst/>
          </a:prstGeom>
          <a:solidFill>
            <a:schemeClr val="tx2"/>
          </a:solidFill>
          <a:ln w="127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3" tIns="25716" rIns="51433" bIns="2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279">
              <a:spcBef>
                <a:spcPts val="169"/>
              </a:spcBef>
              <a:spcAft>
                <a:spcPts val="169"/>
              </a:spcAft>
              <a:defRPr/>
            </a:pPr>
            <a:r>
              <a:rPr lang="en-US" sz="1400" b="1" dirty="0">
                <a:solidFill>
                  <a:schemeClr val="bg1"/>
                </a:solidFill>
              </a:rPr>
              <a:t>Coalition Members</a:t>
            </a:r>
          </a:p>
        </p:txBody>
      </p:sp>
      <p:sp>
        <p:nvSpPr>
          <p:cNvPr id="38" name="Slide Number Placeholder 32">
            <a:extLst>
              <a:ext uri="{FF2B5EF4-FFF2-40B4-BE49-F238E27FC236}">
                <a16:creationId xmlns:a16="http://schemas.microsoft.com/office/drawing/2014/main" id="{2AC828A3-575F-4F44-BA60-B66AD365000E}"/>
              </a:ext>
            </a:extLst>
          </p:cNvPr>
          <p:cNvSpPr txBox="1">
            <a:spLocks/>
          </p:cNvSpPr>
          <p:nvPr/>
        </p:nvSpPr>
        <p:spPr>
          <a:xfrm>
            <a:off x="6935932" y="6487840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F99FE5-9E12-46E1-B762-54FE6FFDE2D2}" type="slidenum">
              <a:rPr lang="en-US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03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A3DD096-17DE-4E2A-92F6-F7CC798C0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US" sz="2600" dirty="0"/>
              <a:t>Sample Action Items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96C059E-8E56-4728-97FE-F0F98C884FC9}"/>
              </a:ext>
            </a:extLst>
          </p:cNvPr>
          <p:cNvGrpSpPr/>
          <p:nvPr/>
        </p:nvGrpSpPr>
        <p:grpSpPr>
          <a:xfrm>
            <a:off x="297646" y="1308604"/>
            <a:ext cx="365760" cy="365760"/>
            <a:chOff x="297646" y="1565083"/>
            <a:chExt cx="365760" cy="403355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AFAEFE6-730B-4CFA-8FD5-A5BCA1457E24}"/>
                </a:ext>
              </a:extLst>
            </p:cNvPr>
            <p:cNvSpPr>
              <a:spLocks/>
            </p:cNvSpPr>
            <p:nvPr/>
          </p:nvSpPr>
          <p:spPr>
            <a:xfrm>
              <a:off x="297646" y="1565083"/>
              <a:ext cx="365760" cy="403355"/>
            </a:xfrm>
            <a:prstGeom prst="ellipse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69969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dirty="0" err="1">
                <a:solidFill>
                  <a:srgbClr val="000000"/>
                </a:solidFill>
                <a:cs typeface="Calibri Light" panose="020F0302020204030204" pitchFamily="34" charset="0"/>
              </a:endParaRPr>
            </a:p>
          </p:txBody>
        </p:sp>
        <p:pic>
          <p:nvPicPr>
            <p:cNvPr id="46" name="CustomIcon">
              <a:extLst>
                <a:ext uri="{FF2B5EF4-FFF2-40B4-BE49-F238E27FC236}">
                  <a16:creationId xmlns:a16="http://schemas.microsoft.com/office/drawing/2014/main" id="{40C341D4-AE13-452D-9E24-ACBFD315376F}"/>
                </a:ext>
              </a:extLst>
            </p:cNvPr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56394" y="1632216"/>
              <a:ext cx="248264" cy="269089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2AEDC19-3357-4B6B-B7D3-3454F7F1506C}"/>
              </a:ext>
            </a:extLst>
          </p:cNvPr>
          <p:cNvGrpSpPr/>
          <p:nvPr/>
        </p:nvGrpSpPr>
        <p:grpSpPr>
          <a:xfrm>
            <a:off x="297646" y="2725359"/>
            <a:ext cx="365760" cy="365760"/>
            <a:chOff x="297646" y="3313503"/>
            <a:chExt cx="365760" cy="403355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F386E46-B585-4BCF-9CF0-F9BD45E49438}"/>
                </a:ext>
              </a:extLst>
            </p:cNvPr>
            <p:cNvSpPr>
              <a:spLocks/>
            </p:cNvSpPr>
            <p:nvPr/>
          </p:nvSpPr>
          <p:spPr>
            <a:xfrm>
              <a:off x="297646" y="3313503"/>
              <a:ext cx="365760" cy="403355"/>
            </a:xfrm>
            <a:prstGeom prst="ellipse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69969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dirty="0" err="1">
                <a:solidFill>
                  <a:srgbClr val="000000"/>
                </a:solidFill>
                <a:cs typeface="Calibri Light" panose="020F0302020204030204" pitchFamily="34" charset="0"/>
              </a:endParaRPr>
            </a:p>
          </p:txBody>
        </p:sp>
        <p:pic>
          <p:nvPicPr>
            <p:cNvPr id="49" name="CustomIcon">
              <a:extLst>
                <a:ext uri="{FF2B5EF4-FFF2-40B4-BE49-F238E27FC236}">
                  <a16:creationId xmlns:a16="http://schemas.microsoft.com/office/drawing/2014/main" id="{FB4861A1-5A59-4AB0-944F-D16E52DA0DB4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54230" y="3375903"/>
              <a:ext cx="252593" cy="278556"/>
            </a:xfrm>
            <a:prstGeom prst="rect">
              <a:avLst/>
            </a:prstGeom>
          </p:spPr>
        </p:pic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67CD2614-0EB6-491A-A8B5-2C33BE756375}"/>
              </a:ext>
            </a:extLst>
          </p:cNvPr>
          <p:cNvSpPr>
            <a:spLocks/>
          </p:cNvSpPr>
          <p:nvPr/>
        </p:nvSpPr>
        <p:spPr>
          <a:xfrm>
            <a:off x="297646" y="3927836"/>
            <a:ext cx="365760" cy="365760"/>
          </a:xfrm>
          <a:prstGeom prst="ellipse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99699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200" dirty="0" err="1">
              <a:solidFill>
                <a:srgbClr val="000000"/>
              </a:solidFill>
              <a:cs typeface="Calibri Light" panose="020F0302020204030204" pitchFamily="34" charset="0"/>
            </a:endParaRPr>
          </a:p>
        </p:txBody>
      </p:sp>
      <p:pic>
        <p:nvPicPr>
          <p:cNvPr id="52" name="CustomIcon">
            <a:extLst>
              <a:ext uri="{FF2B5EF4-FFF2-40B4-BE49-F238E27FC236}">
                <a16:creationId xmlns:a16="http://schemas.microsoft.com/office/drawing/2014/main" id="{D64F088D-BE83-4ACC-A088-9704556E668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1363" y="3982496"/>
            <a:ext cx="218327" cy="24076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799FC3-1CEF-4C6D-AB8E-92A90F624591}"/>
              </a:ext>
            </a:extLst>
          </p:cNvPr>
          <p:cNvCxnSpPr>
            <a:cxnSpLocks/>
          </p:cNvCxnSpPr>
          <p:nvPr/>
        </p:nvCxnSpPr>
        <p:spPr>
          <a:xfrm>
            <a:off x="297646" y="3859697"/>
            <a:ext cx="8596794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409772-7286-447E-839F-61054688C30D}"/>
              </a:ext>
            </a:extLst>
          </p:cNvPr>
          <p:cNvCxnSpPr>
            <a:cxnSpLocks/>
          </p:cNvCxnSpPr>
          <p:nvPr/>
        </p:nvCxnSpPr>
        <p:spPr>
          <a:xfrm>
            <a:off x="297646" y="2621518"/>
            <a:ext cx="8596794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9DC9E31-0906-4F3B-97DB-238B4370A818}"/>
              </a:ext>
            </a:extLst>
          </p:cNvPr>
          <p:cNvSpPr txBox="1">
            <a:spLocks/>
          </p:cNvSpPr>
          <p:nvPr/>
        </p:nvSpPr>
        <p:spPr>
          <a:xfrm>
            <a:off x="824202" y="3927836"/>
            <a:ext cx="128315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defTabSz="685122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r>
              <a:rPr lang="en-US" sz="1600" b="1" dirty="0">
                <a:solidFill>
                  <a:srgbClr val="0065BD"/>
                </a:solidFill>
                <a:cs typeface="Calibri Light" panose="020F0302020204030204" pitchFamily="34" charset="0"/>
              </a:rPr>
              <a:t>Support through policy</a:t>
            </a:r>
            <a:endParaRPr lang="en-US" sz="1600" dirty="0">
              <a:solidFill>
                <a:srgbClr val="000000"/>
              </a:solidFill>
              <a:cs typeface="Calibri Light" panose="020F03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9B99F2-E6A2-41D8-A872-489F656EA012}"/>
              </a:ext>
            </a:extLst>
          </p:cNvPr>
          <p:cNvSpPr txBox="1">
            <a:spLocks/>
          </p:cNvSpPr>
          <p:nvPr/>
        </p:nvSpPr>
        <p:spPr>
          <a:xfrm>
            <a:off x="824202" y="2723329"/>
            <a:ext cx="1283159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defTabSz="685122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r>
              <a:rPr lang="en-US" sz="1600" b="1" dirty="0">
                <a:solidFill>
                  <a:srgbClr val="0065BD"/>
                </a:solidFill>
                <a:cs typeface="Calibri Light" panose="020F0302020204030204" pitchFamily="34" charset="0"/>
              </a:rPr>
              <a:t>Affirm through cultural change and norm-setting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7A2124C-91A4-475D-A0E3-5A143BE5D870}"/>
              </a:ext>
            </a:extLst>
          </p:cNvPr>
          <p:cNvSpPr txBox="1">
            <a:spLocks/>
          </p:cNvSpPr>
          <p:nvPr/>
        </p:nvSpPr>
        <p:spPr>
          <a:xfrm>
            <a:off x="824203" y="1308604"/>
            <a:ext cx="1283159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defTabSz="685122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r>
              <a:rPr lang="en-US" sz="1600" b="1" dirty="0">
                <a:solidFill>
                  <a:srgbClr val="0065BD"/>
                </a:solidFill>
                <a:cs typeface="Calibri Light" panose="020F0302020204030204" pitchFamily="34" charset="0"/>
              </a:rPr>
              <a:t>Educate through empowerment</a:t>
            </a:r>
            <a:endParaRPr lang="en-US" sz="1600" dirty="0">
              <a:solidFill>
                <a:srgbClr val="000000"/>
              </a:solidFill>
              <a:cs typeface="Calibri Light" panose="020F03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15C95C-DA4F-48D1-8041-6D84F7D57E5E}"/>
              </a:ext>
            </a:extLst>
          </p:cNvPr>
          <p:cNvSpPr txBox="1">
            <a:spLocks/>
          </p:cNvSpPr>
          <p:nvPr/>
        </p:nvSpPr>
        <p:spPr>
          <a:xfrm>
            <a:off x="2205276" y="829453"/>
            <a:ext cx="4175815" cy="364591"/>
          </a:xfrm>
          <a:prstGeom prst="rect">
            <a:avLst/>
          </a:prstGeom>
        </p:spPr>
        <p:txBody>
          <a:bodyPr vert="horz" wrap="square" lIns="0" tIns="0" rIns="0" bIns="13995" rtlCol="0" anchor="b" anchorCtr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  <a:sym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  <a:sym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  <a:sym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  <a:sym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defTabSz="685122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r>
              <a:rPr lang="en-US" sz="1600" b="1" dirty="0">
                <a:solidFill>
                  <a:srgbClr val="0065BD"/>
                </a:solidFill>
                <a:cs typeface="Calibri Light" panose="020F0302020204030204" pitchFamily="34" charset="0"/>
              </a:rPr>
              <a:t>Draft Action Items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008C0D2-8D5C-4F69-BA89-4B1CE83B0C0E}"/>
              </a:ext>
            </a:extLst>
          </p:cNvPr>
          <p:cNvSpPr txBox="1"/>
          <p:nvPr/>
        </p:nvSpPr>
        <p:spPr>
          <a:xfrm>
            <a:off x="2210503" y="1308731"/>
            <a:ext cx="663624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217442" lvl="1" indent="-216226" defTabSz="685122" fontAlgn="base">
              <a:spcBef>
                <a:spcPct val="0"/>
              </a:spcBef>
              <a:spcAft>
                <a:spcPts val="459"/>
              </a:spcAft>
              <a:buClr>
                <a:srgbClr val="002960"/>
              </a:buClr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cs typeface="Calibri Light" panose="020F0302020204030204" pitchFamily="34" charset="0"/>
              </a:rPr>
              <a:t>Sharing Stories: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cs typeface="Calibri Light" panose="020F0302020204030204" pitchFamily="34" charset="0"/>
              </a:rPr>
              <a:t> Implement campaigns sharing stories using contact-based strategies connecting those with OUD and those without OUD </a:t>
            </a:r>
            <a:endParaRPr lang="en-US" sz="1600" dirty="0">
              <a:solidFill>
                <a:schemeClr val="tx2"/>
              </a:solidFill>
              <a:cs typeface="Calibri Light" panose="020F03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49E6C53-8703-4F51-8C4F-BF3A02B1E66D}"/>
              </a:ext>
            </a:extLst>
          </p:cNvPr>
          <p:cNvSpPr txBox="1"/>
          <p:nvPr/>
        </p:nvSpPr>
        <p:spPr>
          <a:xfrm>
            <a:off x="2210503" y="3929491"/>
            <a:ext cx="663624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217442" lvl="1" indent="-216226" defTabSz="685122" fontAlgn="base">
              <a:spcBef>
                <a:spcPct val="0"/>
              </a:spcBef>
              <a:spcAft>
                <a:spcPts val="459"/>
              </a:spcAft>
              <a:buClr>
                <a:srgbClr val="002960"/>
              </a:buClr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cs typeface="Calibri Light" panose="020F0302020204030204" pitchFamily="34" charset="0"/>
              </a:rPr>
              <a:t>Sponsorship: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cs typeface="Calibri Light" panose="020F0302020204030204" pitchFamily="34" charset="0"/>
              </a:rPr>
              <a:t>Establish an executive level sponsor accountable for advocating for employees with OUD and improving their workplace environment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F079DED-2251-4D14-BD8E-072CC40D6508}"/>
              </a:ext>
            </a:extLst>
          </p:cNvPr>
          <p:cNvSpPr txBox="1"/>
          <p:nvPr/>
        </p:nvSpPr>
        <p:spPr>
          <a:xfrm>
            <a:off x="2210503" y="2023140"/>
            <a:ext cx="663624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217442" lvl="1" indent="-216226" defTabSz="685122" fontAlgn="base">
              <a:spcBef>
                <a:spcPct val="0"/>
              </a:spcBef>
              <a:spcAft>
                <a:spcPts val="459"/>
              </a:spcAft>
              <a:buClr>
                <a:srgbClr val="002960"/>
              </a:buClr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cs typeface="Calibri Light" panose="020F0302020204030204" pitchFamily="34" charset="0"/>
              </a:rPr>
              <a:t>Education: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cs typeface="Calibri Light" panose="020F0302020204030204" pitchFamily="34" charset="0"/>
              </a:rPr>
              <a:t>Implement education program (i.e., Just Five©) to educate on six specific topics related to addiction</a:t>
            </a:r>
            <a:endParaRPr lang="en-US" sz="1600" dirty="0">
              <a:solidFill>
                <a:schemeClr val="tx2"/>
              </a:solidFill>
              <a:cs typeface="Calibri Light" panose="020F0302020204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751616F-A6C3-4F6E-A1BD-D88DEF3CC43D}"/>
              </a:ext>
            </a:extLst>
          </p:cNvPr>
          <p:cNvSpPr txBox="1"/>
          <p:nvPr/>
        </p:nvSpPr>
        <p:spPr>
          <a:xfrm>
            <a:off x="2200059" y="4804174"/>
            <a:ext cx="663624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217442" lvl="1" indent="-216226" defTabSz="685122" fontAlgn="base">
              <a:spcBef>
                <a:spcPct val="0"/>
              </a:spcBef>
              <a:spcAft>
                <a:spcPts val="459"/>
              </a:spcAft>
              <a:buClr>
                <a:srgbClr val="002960"/>
              </a:buClr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cs typeface="Calibri Light" panose="020F0302020204030204" pitchFamily="34" charset="0"/>
              </a:rPr>
              <a:t>Benefits: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cs typeface="Calibri Light" panose="020F0302020204030204" pitchFamily="34" charset="0"/>
              </a:rPr>
              <a:t>Align organization health benefits and guidelines to better support those with OUD</a:t>
            </a:r>
            <a:endParaRPr lang="en-US" sz="1600" dirty="0">
              <a:solidFill>
                <a:schemeClr val="tx2"/>
              </a:solidFill>
              <a:cs typeface="Calibri Light" panose="020F03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99C5F08-57BD-4914-A230-0C834218995B}"/>
              </a:ext>
            </a:extLst>
          </p:cNvPr>
          <p:cNvSpPr txBox="1"/>
          <p:nvPr/>
        </p:nvSpPr>
        <p:spPr>
          <a:xfrm>
            <a:off x="2210503" y="2673556"/>
            <a:ext cx="660849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217442" lvl="1" indent="-216226" defTabSz="685122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cs typeface="Calibri Light" panose="020F0302020204030204" pitchFamily="34" charset="0"/>
              </a:rPr>
              <a:t>Language: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cs typeface="Calibri Light" panose="020F0302020204030204" pitchFamily="34" charset="0"/>
              </a:rPr>
              <a:t>Initiate standards to remove stigmatizing language across all communications</a:t>
            </a:r>
            <a:endParaRPr lang="en-US" sz="1600" dirty="0">
              <a:solidFill>
                <a:schemeClr val="tx2"/>
              </a:solidFill>
              <a:cs typeface="Calibri Light" panose="020F030202020403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5F9C4EB-ACF8-4B12-AAE3-F87011CB8EC3}"/>
              </a:ext>
            </a:extLst>
          </p:cNvPr>
          <p:cNvSpPr txBox="1"/>
          <p:nvPr/>
        </p:nvSpPr>
        <p:spPr>
          <a:xfrm>
            <a:off x="2210503" y="3377215"/>
            <a:ext cx="660849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217442" lvl="1" indent="-216226" defTabSz="685122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cs typeface="Calibri Light" panose="020F0302020204030204" pitchFamily="34" charset="0"/>
              </a:rPr>
              <a:t>Events: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cs typeface="Calibri Light" panose="020F0302020204030204" pitchFamily="34" charset="0"/>
              </a:rPr>
              <a:t>Participate in recovery-focused community events</a:t>
            </a:r>
            <a:endParaRPr lang="en-US" sz="1600" dirty="0">
              <a:solidFill>
                <a:schemeClr val="tx2"/>
              </a:solidFill>
              <a:cs typeface="Calibri Light" panose="020F030202020403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D242593-6489-415C-92EE-BB27E517328E}"/>
              </a:ext>
            </a:extLst>
          </p:cNvPr>
          <p:cNvCxnSpPr>
            <a:cxnSpLocks/>
          </p:cNvCxnSpPr>
          <p:nvPr/>
        </p:nvCxnSpPr>
        <p:spPr>
          <a:xfrm>
            <a:off x="2210693" y="1966428"/>
            <a:ext cx="6608498" cy="0"/>
          </a:xfrm>
          <a:prstGeom prst="line">
            <a:avLst/>
          </a:prstGeom>
          <a:ln w="9525">
            <a:solidFill>
              <a:schemeClr val="accent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3B9015A-57F4-46A8-A97B-B494B5B36E8B}"/>
              </a:ext>
            </a:extLst>
          </p:cNvPr>
          <p:cNvCxnSpPr>
            <a:cxnSpLocks/>
          </p:cNvCxnSpPr>
          <p:nvPr/>
        </p:nvCxnSpPr>
        <p:spPr>
          <a:xfrm>
            <a:off x="2210693" y="4737948"/>
            <a:ext cx="6608498" cy="0"/>
          </a:xfrm>
          <a:prstGeom prst="line">
            <a:avLst/>
          </a:prstGeom>
          <a:ln w="9525">
            <a:solidFill>
              <a:schemeClr val="accent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560740E-2125-42A7-A1AC-34C0C6D37AD9}"/>
              </a:ext>
            </a:extLst>
          </p:cNvPr>
          <p:cNvCxnSpPr>
            <a:cxnSpLocks/>
          </p:cNvCxnSpPr>
          <p:nvPr/>
        </p:nvCxnSpPr>
        <p:spPr>
          <a:xfrm>
            <a:off x="2200059" y="3261502"/>
            <a:ext cx="6608498" cy="0"/>
          </a:xfrm>
          <a:prstGeom prst="line">
            <a:avLst/>
          </a:prstGeom>
          <a:ln w="9525">
            <a:solidFill>
              <a:schemeClr val="accent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8D1E00B2-C5CA-4780-90AF-3F512760F640}"/>
              </a:ext>
            </a:extLst>
          </p:cNvPr>
          <p:cNvCxnSpPr>
            <a:cxnSpLocks/>
          </p:cNvCxnSpPr>
          <p:nvPr/>
        </p:nvCxnSpPr>
        <p:spPr>
          <a:xfrm>
            <a:off x="297646" y="1237236"/>
            <a:ext cx="8596794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lide Number Placeholder 32">
            <a:extLst>
              <a:ext uri="{FF2B5EF4-FFF2-40B4-BE49-F238E27FC236}">
                <a16:creationId xmlns:a16="http://schemas.microsoft.com/office/drawing/2014/main" id="{AA80F9E7-57C0-4BAB-8558-53EB16A1594C}"/>
              </a:ext>
            </a:extLst>
          </p:cNvPr>
          <p:cNvSpPr txBox="1">
            <a:spLocks/>
          </p:cNvSpPr>
          <p:nvPr/>
        </p:nvSpPr>
        <p:spPr>
          <a:xfrm>
            <a:off x="6935932" y="6487840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F99FE5-9E12-46E1-B762-54FE6FFDE2D2}" type="slidenum">
              <a:rPr lang="en-US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80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2E3B6-1A93-414B-913A-A6A0CD381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US" sz="2600" dirty="0"/>
              <a:t>Coordinated Coalition to Catalyze Change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6221B10-2405-477D-B4CF-73598DD5ED03}"/>
              </a:ext>
            </a:extLst>
          </p:cNvPr>
          <p:cNvSpPr/>
          <p:nvPr/>
        </p:nvSpPr>
        <p:spPr>
          <a:xfrm>
            <a:off x="403589" y="4203615"/>
            <a:ext cx="1302961" cy="61491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Allies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4C2DD71-995B-4ABB-A70C-2E3428A2DF45}"/>
              </a:ext>
            </a:extLst>
          </p:cNvPr>
          <p:cNvSpPr/>
          <p:nvPr/>
        </p:nvSpPr>
        <p:spPr>
          <a:xfrm>
            <a:off x="403589" y="3409693"/>
            <a:ext cx="1302961" cy="60948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Partners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210608C-05BF-4231-A4A4-81EF6280D45A}"/>
              </a:ext>
            </a:extLst>
          </p:cNvPr>
          <p:cNvSpPr/>
          <p:nvPr/>
        </p:nvSpPr>
        <p:spPr>
          <a:xfrm>
            <a:off x="403589" y="5783040"/>
            <a:ext cx="1302961" cy="51493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Principals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5392FE3-988E-4449-89B7-5A10168FD01F}"/>
              </a:ext>
            </a:extLst>
          </p:cNvPr>
          <p:cNvSpPr/>
          <p:nvPr/>
        </p:nvSpPr>
        <p:spPr>
          <a:xfrm>
            <a:off x="403589" y="957938"/>
            <a:ext cx="1302962" cy="230559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Shatterproof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514A663E-6D05-4821-AE20-4527D4F6531D}"/>
              </a:ext>
            </a:extLst>
          </p:cNvPr>
          <p:cNvSpPr txBox="1">
            <a:spLocks/>
          </p:cNvSpPr>
          <p:nvPr/>
        </p:nvSpPr>
        <p:spPr>
          <a:xfrm>
            <a:off x="1701225" y="3400219"/>
            <a:ext cx="6941719" cy="6260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Implement evidence-informed Action Items</a:t>
            </a:r>
          </a:p>
          <a:p>
            <a:pPr>
              <a:spcBef>
                <a:spcPct val="50000"/>
              </a:spcBef>
            </a:pP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Support with funding 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6AED94E9-EF00-42ED-8E39-56E391467AAE}"/>
              </a:ext>
            </a:extLst>
          </p:cNvPr>
          <p:cNvSpPr txBox="1">
            <a:spLocks/>
          </p:cNvSpPr>
          <p:nvPr/>
        </p:nvSpPr>
        <p:spPr>
          <a:xfrm>
            <a:off x="1701226" y="966448"/>
            <a:ext cx="7030257" cy="2305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Develop and continually improve evidence-informed Action Plans tailored to each segment</a:t>
            </a:r>
          </a:p>
          <a:p>
            <a:pPr>
              <a:spcBef>
                <a:spcPct val="50000"/>
              </a:spcBef>
            </a:pP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Recruit a core group of Principals and Partners, build momentum, and reach a “tipping point” of Action Plan adoption</a:t>
            </a:r>
          </a:p>
          <a:p>
            <a:pPr>
              <a:spcBef>
                <a:spcPct val="50000"/>
              </a:spcBef>
            </a:pP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Implement certification for the adoption of Action Plans</a:t>
            </a:r>
          </a:p>
          <a:p>
            <a:pPr>
              <a:spcBef>
                <a:spcPct val="50000"/>
              </a:spcBef>
            </a:pP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Ensure continuous improvement through research and measuring progress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B83D9D0C-3240-4585-97F1-C4406A7C8A18}"/>
              </a:ext>
            </a:extLst>
          </p:cNvPr>
          <p:cNvSpPr txBox="1">
            <a:spLocks/>
          </p:cNvSpPr>
          <p:nvPr/>
        </p:nvSpPr>
        <p:spPr>
          <a:xfrm>
            <a:off x="1701224" y="5783038"/>
            <a:ext cx="6846069" cy="514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Support with funding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FD57627-BBD2-4F2B-B1A3-683F9298E949}"/>
              </a:ext>
            </a:extLst>
          </p:cNvPr>
          <p:cNvCxnSpPr>
            <a:cxnSpLocks/>
          </p:cNvCxnSpPr>
          <p:nvPr/>
        </p:nvCxnSpPr>
        <p:spPr>
          <a:xfrm>
            <a:off x="403589" y="4891712"/>
            <a:ext cx="83422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18520E7-0AFF-4A4B-840A-6BFBC4BFF758}"/>
              </a:ext>
            </a:extLst>
          </p:cNvPr>
          <p:cNvCxnSpPr>
            <a:cxnSpLocks/>
          </p:cNvCxnSpPr>
          <p:nvPr/>
        </p:nvCxnSpPr>
        <p:spPr>
          <a:xfrm>
            <a:off x="403589" y="5711558"/>
            <a:ext cx="83422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ECD3357-8D00-498E-A232-D57EDA59AC6C}"/>
              </a:ext>
            </a:extLst>
          </p:cNvPr>
          <p:cNvCxnSpPr>
            <a:cxnSpLocks/>
          </p:cNvCxnSpPr>
          <p:nvPr/>
        </p:nvCxnSpPr>
        <p:spPr>
          <a:xfrm>
            <a:off x="403589" y="4107518"/>
            <a:ext cx="83422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354CA6F-C720-4B20-BB16-1807B0067ABF}"/>
              </a:ext>
            </a:extLst>
          </p:cNvPr>
          <p:cNvCxnSpPr>
            <a:cxnSpLocks/>
          </p:cNvCxnSpPr>
          <p:nvPr/>
        </p:nvCxnSpPr>
        <p:spPr>
          <a:xfrm>
            <a:off x="389279" y="3338210"/>
            <a:ext cx="83422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176D36EC-A4AE-480F-932D-498FE554E62C}"/>
              </a:ext>
            </a:extLst>
          </p:cNvPr>
          <p:cNvSpPr txBox="1">
            <a:spLocks/>
          </p:cNvSpPr>
          <p:nvPr/>
        </p:nvSpPr>
        <p:spPr>
          <a:xfrm>
            <a:off x="1701224" y="4980054"/>
            <a:ext cx="6941720" cy="660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28588" indent="-128588" defTabSz="51435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50000"/>
                  </a:schemeClr>
                </a:solidFill>
                <a:ea typeface="Museo Sans 300" panose="02000000000000000000" pitchFamily="50" charset="0"/>
                <a:cs typeface="Museo Sans 300" panose="02000000000000000000" pitchFamily="50" charset="0"/>
              </a:defRPr>
            </a:lvl1pPr>
            <a:lvl2pPr marL="385763" indent="-128588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b="0" i="0"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2pPr>
            <a:lvl3pPr marL="642938" indent="-128588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b="0" i="0"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3pPr>
            <a:lvl4pPr marL="900113" indent="-128588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b="0" i="0"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4pPr>
            <a:lvl5pPr marL="1157288" indent="-128588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b="0" i="0"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5pPr>
            <a:lvl6pPr marL="1414463" indent="-128588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6pPr>
            <a:lvl7pPr marL="1671638" indent="-128588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7pPr>
            <a:lvl8pPr marL="1928813" indent="-128588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8pPr>
            <a:lvl9pPr marL="2185988" indent="-128588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9pPr>
          </a:lstStyle>
          <a:p>
            <a:r>
              <a:rPr lang="en-US" sz="1500" dirty="0"/>
              <a:t> Recruit Partners / Allies to help establish critical mass adoption of Action Items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639B2CB-D948-4934-8A13-9FC45F0016D4}"/>
              </a:ext>
            </a:extLst>
          </p:cNvPr>
          <p:cNvSpPr/>
          <p:nvPr/>
        </p:nvSpPr>
        <p:spPr>
          <a:xfrm>
            <a:off x="403589" y="4963195"/>
            <a:ext cx="1302961" cy="67688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Coalition Members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D4216154-E87F-4608-B8CC-90B595C71B30}"/>
              </a:ext>
            </a:extLst>
          </p:cNvPr>
          <p:cNvSpPr txBox="1">
            <a:spLocks/>
          </p:cNvSpPr>
          <p:nvPr/>
        </p:nvSpPr>
        <p:spPr>
          <a:xfrm>
            <a:off x="1701225" y="4195105"/>
            <a:ext cx="6941719" cy="630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Implement evidence-informed Action Items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2D22DE8-7FE5-40B3-BC90-D83D378B7756}"/>
              </a:ext>
            </a:extLst>
          </p:cNvPr>
          <p:cNvSpPr/>
          <p:nvPr/>
        </p:nvSpPr>
        <p:spPr>
          <a:xfrm>
            <a:off x="315806" y="872514"/>
            <a:ext cx="8512387" cy="557770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9" name="Slide Number Placeholder 32">
            <a:extLst>
              <a:ext uri="{FF2B5EF4-FFF2-40B4-BE49-F238E27FC236}">
                <a16:creationId xmlns:a16="http://schemas.microsoft.com/office/drawing/2014/main" id="{26E211B9-9815-4B9F-8BC9-B896D926A8A4}"/>
              </a:ext>
            </a:extLst>
          </p:cNvPr>
          <p:cNvSpPr txBox="1">
            <a:spLocks/>
          </p:cNvSpPr>
          <p:nvPr/>
        </p:nvSpPr>
        <p:spPr>
          <a:xfrm>
            <a:off x="6935932" y="6487840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F99FE5-9E12-46E1-B762-54FE6FFDE2D2}" type="slidenum">
              <a:rPr lang="en-US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44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2E3B6-1A93-414B-913A-A6A0CD381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US" sz="2600" dirty="0"/>
              <a:t>Plan for Mass Adoption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16BE8B8-4D7C-4F8F-BE6A-DF31D91BA66B}"/>
              </a:ext>
            </a:extLst>
          </p:cNvPr>
          <p:cNvGrpSpPr/>
          <p:nvPr/>
        </p:nvGrpSpPr>
        <p:grpSpPr>
          <a:xfrm>
            <a:off x="308472" y="1416839"/>
            <a:ext cx="9298236" cy="4570825"/>
            <a:chOff x="549084" y="1107999"/>
            <a:chExt cx="8457827" cy="457082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69AE61A-B524-470C-B2C5-BEAF9AFA769D}"/>
                </a:ext>
              </a:extLst>
            </p:cNvPr>
            <p:cNvGrpSpPr/>
            <p:nvPr/>
          </p:nvGrpSpPr>
          <p:grpSpPr>
            <a:xfrm>
              <a:off x="549084" y="1848041"/>
              <a:ext cx="8457827" cy="3830783"/>
              <a:chOff x="717527" y="1697888"/>
              <a:chExt cx="10408312" cy="5005955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E7383B32-D6F9-416B-8B57-211FAFF4A7D8}"/>
                  </a:ext>
                </a:extLst>
              </p:cNvPr>
              <p:cNvGrpSpPr/>
              <p:nvPr/>
            </p:nvGrpSpPr>
            <p:grpSpPr>
              <a:xfrm>
                <a:off x="717527" y="1697888"/>
                <a:ext cx="10408312" cy="5005955"/>
                <a:chOff x="717527" y="1697888"/>
                <a:chExt cx="10408312" cy="5005955"/>
              </a:xfrm>
            </p:grpSpPr>
            <p:sp>
              <p:nvSpPr>
                <p:cNvPr id="8" name="Arc 7">
                  <a:extLst>
                    <a:ext uri="{FF2B5EF4-FFF2-40B4-BE49-F238E27FC236}">
                      <a16:creationId xmlns:a16="http://schemas.microsoft.com/office/drawing/2014/main" id="{7F2A18A4-D8BC-4CCD-AC85-C6E5BA6556E9}"/>
                    </a:ext>
                  </a:extLst>
                </p:cNvPr>
                <p:cNvSpPr/>
                <p:nvPr/>
              </p:nvSpPr>
              <p:spPr>
                <a:xfrm>
                  <a:off x="717527" y="3575513"/>
                  <a:ext cx="4335574" cy="3128330"/>
                </a:xfrm>
                <a:prstGeom prst="arc">
                  <a:avLst>
                    <a:gd name="adj1" fmla="val 11789701"/>
                    <a:gd name="adj2" fmla="val 18157743"/>
                  </a:avLst>
                </a:prstGeom>
                <a:ln w="6350" cap="sq">
                  <a:solidFill>
                    <a:schemeClr val="tx2"/>
                  </a:solidFill>
                  <a:miter lim="800000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Overflow="overflow" horzOverflow="overflow" vert="horz" wrap="square" lIns="69974" tIns="34987" rIns="69974" bIns="349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99664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>
                    <a:solidFill>
                      <a:srgbClr val="000000"/>
                    </a:solidFill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" name="Arc 8">
                  <a:extLst>
                    <a:ext uri="{FF2B5EF4-FFF2-40B4-BE49-F238E27FC236}">
                      <a16:creationId xmlns:a16="http://schemas.microsoft.com/office/drawing/2014/main" id="{39356179-BF93-4176-8F60-5324E9E101FC}"/>
                    </a:ext>
                  </a:extLst>
                </p:cNvPr>
                <p:cNvSpPr/>
                <p:nvPr/>
              </p:nvSpPr>
              <p:spPr>
                <a:xfrm>
                  <a:off x="3717583" y="2636701"/>
                  <a:ext cx="4335574" cy="3128330"/>
                </a:xfrm>
                <a:prstGeom prst="arc">
                  <a:avLst>
                    <a:gd name="adj1" fmla="val 11531963"/>
                    <a:gd name="adj2" fmla="val 18302892"/>
                  </a:avLst>
                </a:prstGeom>
                <a:ln w="6350" cap="sq">
                  <a:solidFill>
                    <a:schemeClr val="tx2"/>
                  </a:solidFill>
                  <a:miter lim="800000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Overflow="overflow" horzOverflow="overflow" vert="horz" wrap="square" lIns="69974" tIns="34987" rIns="69974" bIns="349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99664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>
                    <a:solidFill>
                      <a:srgbClr val="000000"/>
                    </a:solidFill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" name="Arc 9">
                  <a:extLst>
                    <a:ext uri="{FF2B5EF4-FFF2-40B4-BE49-F238E27FC236}">
                      <a16:creationId xmlns:a16="http://schemas.microsoft.com/office/drawing/2014/main" id="{D52B6A89-A00A-4949-9003-30B56E90B9D9}"/>
                    </a:ext>
                  </a:extLst>
                </p:cNvPr>
                <p:cNvSpPr/>
                <p:nvPr/>
              </p:nvSpPr>
              <p:spPr>
                <a:xfrm>
                  <a:off x="6790265" y="1697888"/>
                  <a:ext cx="4335574" cy="3128330"/>
                </a:xfrm>
                <a:prstGeom prst="arc">
                  <a:avLst>
                    <a:gd name="adj1" fmla="val 11569226"/>
                    <a:gd name="adj2" fmla="val 17771522"/>
                  </a:avLst>
                </a:prstGeom>
                <a:ln w="6350" cap="sq">
                  <a:solidFill>
                    <a:schemeClr val="tx2"/>
                  </a:solidFill>
                  <a:miter lim="800000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Overflow="overflow" horzOverflow="overflow" vert="horz" wrap="square" lIns="69974" tIns="34987" rIns="69974" bIns="349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99664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>
                    <a:solidFill>
                      <a:srgbClr val="000000"/>
                    </a:solidFill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1141090-17E2-408F-A609-1E5F0D17765C}"/>
                  </a:ext>
                </a:extLst>
              </p:cNvPr>
              <p:cNvSpPr/>
              <p:nvPr/>
            </p:nvSpPr>
            <p:spPr>
              <a:xfrm>
                <a:off x="3756690" y="3693863"/>
                <a:ext cx="139699" cy="139699"/>
              </a:xfrm>
              <a:prstGeom prst="ellipse">
                <a:avLst/>
              </a:prstGeom>
              <a:solidFill>
                <a:schemeClr val="accent2"/>
              </a:solidFill>
              <a:ln w="25400" cap="sq">
                <a:solidFill>
                  <a:schemeClr val="bg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9974" tIns="34987" rIns="69974" bIns="349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99664" fontAlgn="base">
                  <a:spcBef>
                    <a:spcPts val="230"/>
                  </a:spcBef>
                  <a:spcAft>
                    <a:spcPts val="230"/>
                  </a:spcAft>
                  <a:defRPr/>
                </a:pPr>
                <a:endParaRPr lang="en-US" sz="1600" dirty="0" err="1">
                  <a:solidFill>
                    <a:srgbClr val="FFFFFF"/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BEE241C-7CD4-4B96-ABB3-D6C21746D6DD}"/>
                  </a:ext>
                </a:extLst>
              </p:cNvPr>
              <p:cNvSpPr/>
              <p:nvPr/>
            </p:nvSpPr>
            <p:spPr>
              <a:xfrm>
                <a:off x="6826619" y="2748200"/>
                <a:ext cx="139699" cy="139699"/>
              </a:xfrm>
              <a:prstGeom prst="ellipse">
                <a:avLst/>
              </a:prstGeom>
              <a:solidFill>
                <a:schemeClr val="accent2"/>
              </a:solidFill>
              <a:ln w="25400" cap="sq">
                <a:solidFill>
                  <a:schemeClr val="bg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9974" tIns="34987" rIns="69974" bIns="349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99664" fontAlgn="base">
                  <a:spcBef>
                    <a:spcPts val="230"/>
                  </a:spcBef>
                  <a:spcAft>
                    <a:spcPts val="230"/>
                  </a:spcAft>
                  <a:defRPr/>
                </a:pPr>
                <a:endParaRPr lang="en-US" sz="1600" dirty="0" err="1">
                  <a:solidFill>
                    <a:srgbClr val="FFFFFF"/>
                  </a:solidFill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2ABF76E-08C9-4E2A-A6B4-7ED669F1EC25}"/>
                </a:ext>
              </a:extLst>
            </p:cNvPr>
            <p:cNvSpPr txBox="1">
              <a:spLocks/>
            </p:cNvSpPr>
            <p:nvPr/>
          </p:nvSpPr>
          <p:spPr>
            <a:xfrm>
              <a:off x="831315" y="3999028"/>
              <a:ext cx="2150378" cy="156623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2430" lvl="1" indent="0" defTabSz="699699">
                <a:spcAft>
                  <a:spcPts val="230"/>
                </a:spcAft>
                <a:buNone/>
                <a:defRPr/>
              </a:pPr>
              <a:r>
                <a:rPr lang="en-US" b="1" dirty="0">
                  <a:solidFill>
                    <a:srgbClr val="000000"/>
                  </a:solidFill>
                  <a:cs typeface="Calibri" panose="020F0502020204030204" pitchFamily="34" charset="0"/>
                </a:rPr>
                <a:t>Convening event publicizing leadership of founding Partners and Principals </a:t>
              </a:r>
              <a:r>
                <a:rPr lang="en-US" dirty="0">
                  <a:solidFill>
                    <a:srgbClr val="000000"/>
                  </a:solidFill>
                  <a:cs typeface="Calibri" panose="020F0502020204030204" pitchFamily="34" charset="0"/>
                </a:rPr>
                <a:t>who have committed to the start of a movement to end the stigma of addiction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DE152EF-B078-48E0-A6B8-2D687EF007C7}"/>
                </a:ext>
              </a:extLst>
            </p:cNvPr>
            <p:cNvSpPr txBox="1">
              <a:spLocks/>
            </p:cNvSpPr>
            <p:nvPr/>
          </p:nvSpPr>
          <p:spPr>
            <a:xfrm>
              <a:off x="3317395" y="3289393"/>
              <a:ext cx="2150378" cy="169577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defTabSz="699699">
                <a:spcBef>
                  <a:spcPts val="230"/>
                </a:spcBef>
                <a:spcAft>
                  <a:spcPts val="230"/>
                </a:spcAft>
                <a:defRPr/>
              </a:pPr>
              <a:r>
                <a:rPr lang="en-US" b="1" dirty="0">
                  <a:solidFill>
                    <a:srgbClr val="000000"/>
                  </a:solidFill>
                  <a:cs typeface="Calibri" panose="020F0502020204030204" pitchFamily="34" charset="0"/>
                </a:rPr>
                <a:t>Broaden outreach to a wider group of Partners and Allies </a:t>
              </a:r>
              <a:r>
                <a:rPr lang="en-US" dirty="0">
                  <a:solidFill>
                    <a:srgbClr val="000000"/>
                  </a:solidFill>
                  <a:cs typeface="Calibri" panose="020F0502020204030204" pitchFamily="34" charset="0"/>
                </a:rPr>
                <a:t>who will implement our Action Plans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70ADD4-CF91-4631-8CD3-0B4FD1E2BCBD}"/>
                </a:ext>
              </a:extLst>
            </p:cNvPr>
            <p:cNvSpPr txBox="1"/>
            <p:nvPr/>
          </p:nvSpPr>
          <p:spPr>
            <a:xfrm>
              <a:off x="3506479" y="1277033"/>
              <a:ext cx="1457792" cy="1107996"/>
            </a:xfrm>
            <a:prstGeom prst="rect">
              <a:avLst/>
            </a:prstGeom>
          </p:spPr>
          <p:txBody>
            <a:bodyPr vert="horz" wrap="square" lIns="0" tIns="0" rIns="0" bIns="0" rtlCol="0" anchor="b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algn="ctr" defTabSz="699699" fontAlgn="base">
                <a:spcBef>
                  <a:spcPts val="230"/>
                </a:spcBef>
                <a:spcAft>
                  <a:spcPts val="230"/>
                </a:spcAft>
              </a:pPr>
              <a:r>
                <a:rPr lang="en-US" sz="1800" b="1" dirty="0">
                  <a:solidFill>
                    <a:srgbClr val="000000"/>
                  </a:solidFill>
                  <a:cs typeface="Calibri" panose="020F0502020204030204" pitchFamily="34" charset="0"/>
                </a:rPr>
                <a:t>2. Broader coalition of Partners and Allies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6C72ED0-6322-41D7-B49D-E57CC7C13950}"/>
                </a:ext>
              </a:extLst>
            </p:cNvPr>
            <p:cNvSpPr txBox="1"/>
            <p:nvPr/>
          </p:nvSpPr>
          <p:spPr>
            <a:xfrm>
              <a:off x="5683540" y="1107999"/>
              <a:ext cx="1812148" cy="553998"/>
            </a:xfrm>
            <a:prstGeom prst="rect">
              <a:avLst/>
            </a:prstGeom>
          </p:spPr>
          <p:txBody>
            <a:bodyPr vert="horz" wrap="square" lIns="0" tIns="0" rIns="0" bIns="0" rtlCol="0" anchor="b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algn="ctr" defTabSz="699699" fontAlgn="base">
                <a:spcBef>
                  <a:spcPts val="230"/>
                </a:spcBef>
                <a:spcAft>
                  <a:spcPts val="230"/>
                </a:spcAft>
              </a:pPr>
              <a:r>
                <a:rPr lang="en-US" sz="1800" b="1" dirty="0">
                  <a:solidFill>
                    <a:srgbClr val="000000"/>
                  </a:solidFill>
                  <a:cs typeface="Calibri" panose="020F0502020204030204" pitchFamily="34" charset="0"/>
                </a:rPr>
                <a:t>3. Tipping point for mass adoption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64503DD-6598-4863-A041-77A0DC613700}"/>
                </a:ext>
              </a:extLst>
            </p:cNvPr>
            <p:cNvSpPr txBox="1"/>
            <p:nvPr/>
          </p:nvSpPr>
          <p:spPr>
            <a:xfrm>
              <a:off x="1199451" y="2281860"/>
              <a:ext cx="1134689" cy="830997"/>
            </a:xfrm>
            <a:prstGeom prst="rect">
              <a:avLst/>
            </a:prstGeom>
          </p:spPr>
          <p:txBody>
            <a:bodyPr vert="horz" wrap="square" lIns="0" tIns="0" rIns="0" bIns="0" rtlCol="0" anchor="b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algn="ctr" defTabSz="699699" fontAlgn="base">
                <a:spcBef>
                  <a:spcPts val="230"/>
                </a:spcBef>
                <a:spcAft>
                  <a:spcPts val="230"/>
                </a:spcAft>
              </a:pPr>
              <a:r>
                <a:rPr lang="en-US" sz="1800" b="1" dirty="0">
                  <a:solidFill>
                    <a:srgbClr val="000000"/>
                  </a:solidFill>
                  <a:cs typeface="Calibri" panose="020F0502020204030204" pitchFamily="34" charset="0"/>
                </a:rPr>
                <a:t>1. Publicly launch movement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37AE217-BF20-40AC-9EF9-6B9C143F7C98}"/>
                </a:ext>
              </a:extLst>
            </p:cNvPr>
            <p:cNvSpPr txBox="1">
              <a:spLocks/>
            </p:cNvSpPr>
            <p:nvPr/>
          </p:nvSpPr>
          <p:spPr>
            <a:xfrm>
              <a:off x="5797780" y="2632915"/>
              <a:ext cx="2166863" cy="113051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defTabSz="514279">
                <a:spcBef>
                  <a:spcPts val="169"/>
                </a:spcBef>
                <a:spcAft>
                  <a:spcPts val="169"/>
                </a:spcAft>
                <a:defRPr/>
              </a:pPr>
              <a:r>
                <a:rPr lang="en-AU" b="1" dirty="0">
                  <a:solidFill>
                    <a:srgbClr val="000000"/>
                  </a:solidFill>
                  <a:cs typeface="Calibri" panose="020F0502020204030204" pitchFamily="34" charset="0"/>
                </a:rPr>
                <a:t>Reach a tipping point</a:t>
              </a:r>
              <a:r>
                <a:rPr lang="en-AU" dirty="0">
                  <a:solidFill>
                    <a:srgbClr val="000000"/>
                  </a:solidFill>
                  <a:cs typeface="Calibri" panose="020F0502020204030204" pitchFamily="34" charset="0"/>
                </a:rPr>
                <a:t>, whereby a majority of stakeholders in each of the six systems implement our Action Plans</a:t>
              </a:r>
              <a:endParaRPr lang="en-US" dirty="0">
                <a:solidFill>
                  <a:srgbClr val="000000"/>
                </a:solidFill>
                <a:cs typeface="Calibri" panose="020F0502020204030204" pitchFamily="34" charset="0"/>
              </a:endParaRPr>
            </a:p>
          </p:txBody>
        </p:sp>
      </p:grpSp>
      <p:sp>
        <p:nvSpPr>
          <p:cNvPr id="19" name="Slide Number Placeholder 32">
            <a:extLst>
              <a:ext uri="{FF2B5EF4-FFF2-40B4-BE49-F238E27FC236}">
                <a16:creationId xmlns:a16="http://schemas.microsoft.com/office/drawing/2014/main" id="{99EB50F3-F8DB-436A-8545-491C9A3B37EE}"/>
              </a:ext>
            </a:extLst>
          </p:cNvPr>
          <p:cNvSpPr txBox="1">
            <a:spLocks/>
          </p:cNvSpPr>
          <p:nvPr/>
        </p:nvSpPr>
        <p:spPr>
          <a:xfrm>
            <a:off x="6935932" y="6487840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F99FE5-9E12-46E1-B762-54FE6FFDE2D2}" type="slidenum">
              <a:rPr lang="en-US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796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BE84D-35F2-449B-A36F-F4B110DB8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Language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05692-79D6-4C49-B8A1-02944E368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5091346"/>
            <a:ext cx="7886700" cy="1060451"/>
          </a:xfrm>
        </p:spPr>
        <p:txBody>
          <a:bodyPr>
            <a:normAutofit fontScale="85000" lnSpcReduction="20000"/>
          </a:bodyPr>
          <a:lstStyle/>
          <a:p>
            <a:pPr lvl="0" algn="ctr" defTabSz="914400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Based National Framework to Reduce the Stigma Associated with Opioid Use Disorder</a:t>
            </a:r>
          </a:p>
          <a:p>
            <a:r>
              <a:rPr lang="en-US" b="1" dirty="0">
                <a:solidFill>
                  <a:schemeClr val="bg1"/>
                </a:solidFill>
              </a:rPr>
              <a:t>d-Based National Framework to Reduce the Stigma Associated with Opioid Use Disorder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610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2E3B6-1A93-414B-913A-A6A0CD381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US" sz="2600" dirty="0"/>
              <a:t>Why Language Matters</a:t>
            </a:r>
          </a:p>
        </p:txBody>
      </p:sp>
      <p:sp>
        <p:nvSpPr>
          <p:cNvPr id="19" name="Slide Number Placeholder 32">
            <a:extLst>
              <a:ext uri="{FF2B5EF4-FFF2-40B4-BE49-F238E27FC236}">
                <a16:creationId xmlns:a16="http://schemas.microsoft.com/office/drawing/2014/main" id="{99EB50F3-F8DB-436A-8545-491C9A3B37EE}"/>
              </a:ext>
            </a:extLst>
          </p:cNvPr>
          <p:cNvSpPr txBox="1">
            <a:spLocks/>
          </p:cNvSpPr>
          <p:nvPr/>
        </p:nvSpPr>
        <p:spPr>
          <a:xfrm>
            <a:off x="6935932" y="6487840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F99FE5-9E12-46E1-B762-54FE6FFDE2D2}" type="slidenum">
              <a:rPr lang="en-US"/>
              <a:pPr/>
              <a:t>17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5E5579-395A-4478-85AB-352D501932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07" t="30163" r="16463" b="13903"/>
          <a:stretch/>
        </p:blipFill>
        <p:spPr>
          <a:xfrm>
            <a:off x="250641" y="1115567"/>
            <a:ext cx="8642718" cy="439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50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2E3B6-1A93-414B-913A-A6A0CD381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US" sz="2600" dirty="0"/>
              <a:t>Words Matter for Professionals – Research &amp; Studies</a:t>
            </a:r>
          </a:p>
        </p:txBody>
      </p:sp>
      <p:sp>
        <p:nvSpPr>
          <p:cNvPr id="19" name="Slide Number Placeholder 32">
            <a:extLst>
              <a:ext uri="{FF2B5EF4-FFF2-40B4-BE49-F238E27FC236}">
                <a16:creationId xmlns:a16="http://schemas.microsoft.com/office/drawing/2014/main" id="{99EB50F3-F8DB-436A-8545-491C9A3B37EE}"/>
              </a:ext>
            </a:extLst>
          </p:cNvPr>
          <p:cNvSpPr txBox="1">
            <a:spLocks/>
          </p:cNvSpPr>
          <p:nvPr/>
        </p:nvSpPr>
        <p:spPr>
          <a:xfrm>
            <a:off x="6935932" y="6487840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F99FE5-9E12-46E1-B762-54FE6FFDE2D2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31D6FF9-FD2A-4AB0-98E6-D04B04FD2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810" y="876807"/>
            <a:ext cx="283241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Here are two scenarios from a research study in which a hypothetical patient was described to two groups of mental health clinicians.  Notice their different reactions based on how substance use is mentioned.</a:t>
            </a: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74728AB-74F4-4535-AC46-ECEEEC3756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8869805"/>
              </p:ext>
            </p:extLst>
          </p:nvPr>
        </p:nvGraphicFramePr>
        <p:xfrm>
          <a:off x="0" y="1055685"/>
          <a:ext cx="12143677" cy="4925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AD0A2CDB-8BF3-4AD6-9D42-100991EE0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810" y="6392352"/>
            <a:ext cx="85083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John F. Kelly and Cassandra M. “Does it matter how we refer to individuals with substance-related conditions? A randomized study of two commonly used terms.” </a:t>
            </a:r>
            <a:r>
              <a:rPr kumimoji="0" lang="en-US" altLang="en-US" sz="9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International Journal of Drug Policy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21, no. 3 (May 2010): 202-207.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 tooltip="Persistent link using digital object identifier"/>
              </a:rPr>
              <a:t>https://doi.org/10.1016/j.drugpo.2009.10.010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294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2E3B6-1A93-414B-913A-A6A0CD381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US" sz="2600" dirty="0"/>
              <a:t>Recommended Language Change – Simplified </a:t>
            </a:r>
          </a:p>
        </p:txBody>
      </p:sp>
      <p:sp>
        <p:nvSpPr>
          <p:cNvPr id="19" name="Slide Number Placeholder 32">
            <a:extLst>
              <a:ext uri="{FF2B5EF4-FFF2-40B4-BE49-F238E27FC236}">
                <a16:creationId xmlns:a16="http://schemas.microsoft.com/office/drawing/2014/main" id="{99EB50F3-F8DB-436A-8545-491C9A3B37EE}"/>
              </a:ext>
            </a:extLst>
          </p:cNvPr>
          <p:cNvSpPr txBox="1">
            <a:spLocks/>
          </p:cNvSpPr>
          <p:nvPr/>
        </p:nvSpPr>
        <p:spPr>
          <a:xfrm>
            <a:off x="6935932" y="6487840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F99FE5-9E12-46E1-B762-54FE6FFDE2D2}" type="slidenum">
              <a:rPr lang="en-US"/>
              <a:pPr/>
              <a:t>19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DD8930-4A41-4CC1-B852-91776330B2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61" t="35149" r="23179" b="12385"/>
          <a:stretch/>
        </p:blipFill>
        <p:spPr>
          <a:xfrm>
            <a:off x="88777" y="874286"/>
            <a:ext cx="9055223" cy="5425068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FB7C587D-6A59-414B-A179-788D5125A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810" y="6461602"/>
            <a:ext cx="850838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Shatterproof’s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Comprehensive Language Guide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594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4A8F4-F5DB-400A-88D7-3C829E389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2600" dirty="0"/>
              <a:t>COVID-19 Will Exacerbate the Impact of the Opioid Epidemic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BAF09C-07AD-4CA0-9475-F3F5A817DDA5}"/>
              </a:ext>
            </a:extLst>
          </p:cNvPr>
          <p:cNvSpPr/>
          <p:nvPr/>
        </p:nvSpPr>
        <p:spPr>
          <a:xfrm>
            <a:off x="192505" y="5714677"/>
            <a:ext cx="8800827" cy="7775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Despite the understandable amount of attention being paid to COVID-19 response, </a:t>
            </a:r>
            <a:r>
              <a:rPr lang="en-US" sz="1400" b="1" dirty="0"/>
              <a:t>the addiction crisis – which was actively raging pre-COVID-19 – continues to attack communities, </a:t>
            </a:r>
            <a:r>
              <a:rPr lang="en-US" sz="1400" dirty="0"/>
              <a:t>many of which will be hit even harder due to the collision of these crises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86E62A8-9FD3-420B-A459-F6FAFAC61F1E}"/>
              </a:ext>
            </a:extLst>
          </p:cNvPr>
          <p:cNvGrpSpPr/>
          <p:nvPr/>
        </p:nvGrpSpPr>
        <p:grpSpPr>
          <a:xfrm>
            <a:off x="192505" y="833193"/>
            <a:ext cx="8800827" cy="4805968"/>
            <a:chOff x="192505" y="833193"/>
            <a:chExt cx="8800827" cy="502897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4DAB1E5-FDE3-4E0D-B201-A3A64C1829D7}"/>
                </a:ext>
              </a:extLst>
            </p:cNvPr>
            <p:cNvSpPr/>
            <p:nvPr/>
          </p:nvSpPr>
          <p:spPr>
            <a:xfrm>
              <a:off x="192505" y="833193"/>
              <a:ext cx="8800827" cy="502897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AD5B0AF-5F5B-48A0-BCB3-A0C0F9A0A891}"/>
                </a:ext>
              </a:extLst>
            </p:cNvPr>
            <p:cNvSpPr/>
            <p:nvPr/>
          </p:nvSpPr>
          <p:spPr>
            <a:xfrm>
              <a:off x="251463" y="3374619"/>
              <a:ext cx="1727237" cy="119251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People with OUD are highly vulnerable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6A4C55-B7D1-4CB3-9910-F8B10C73A564}"/>
                </a:ext>
              </a:extLst>
            </p:cNvPr>
            <p:cNvSpPr/>
            <p:nvPr/>
          </p:nvSpPr>
          <p:spPr>
            <a:xfrm>
              <a:off x="251463" y="891260"/>
              <a:ext cx="1727237" cy="123230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Current impact in lives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21ADB77-5D19-47D6-86BD-54C0A35F456C}"/>
                </a:ext>
              </a:extLst>
            </p:cNvPr>
            <p:cNvSpPr/>
            <p:nvPr/>
          </p:nvSpPr>
          <p:spPr>
            <a:xfrm>
              <a:off x="251463" y="2205733"/>
              <a:ext cx="1727237" cy="108672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Current impact in cost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D3B4BB0-FDB9-4D8C-8610-24B6448B1112}"/>
                </a:ext>
              </a:extLst>
            </p:cNvPr>
            <p:cNvSpPr/>
            <p:nvPr/>
          </p:nvSpPr>
          <p:spPr>
            <a:xfrm>
              <a:off x="251463" y="4649301"/>
              <a:ext cx="1727237" cy="11590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Substance use and “deaths of despair” will increase due to COVID-19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DF6A807-72A8-4819-8DE5-F83A6EF9F2B0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3" y="4603711"/>
              <a:ext cx="864107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2694809-D435-4498-B766-9C657C882C34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3" y="2166464"/>
              <a:ext cx="864107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D7E5A0C-CC24-42DA-9920-49B2AE43A025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3" y="3326961"/>
              <a:ext cx="864107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088E7E-3603-4CCF-BE80-5F51477CEEBE}"/>
                </a:ext>
              </a:extLst>
            </p:cNvPr>
            <p:cNvSpPr txBox="1"/>
            <p:nvPr/>
          </p:nvSpPr>
          <p:spPr>
            <a:xfrm>
              <a:off x="2119745" y="991906"/>
              <a:ext cx="6732542" cy="964367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lang="en-US" baseline="0" dirty="0">
                  <a:latin typeface="+mn-lt"/>
                </a:defRPr>
              </a:lvl1pPr>
              <a:lvl2pPr marL="194400" lvl="1" indent="-190800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en-US" baseline="0" dirty="0">
                  <a:latin typeface="+mn-lt"/>
                </a:defRPr>
              </a:lvl2pPr>
              <a:lvl3pPr marL="446400" lvl="2" indent="-2484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en-US" baseline="0" dirty="0">
                  <a:latin typeface="+mn-lt"/>
                </a:defRPr>
              </a:lvl3pPr>
              <a:lvl4pPr marL="615600" lvl="3" indent="-1548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en-US" baseline="0" dirty="0">
                  <a:latin typeface="+mn-lt"/>
                </a:defRPr>
              </a:lvl4pPr>
              <a:lvl5pPr marL="748800" lvl="4" indent="-129600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en-US" baseline="0" dirty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pPr marL="214313" lvl="1" indent="-214313">
                <a:spcBef>
                  <a:spcPts val="400"/>
                </a:spcBef>
                <a:buSzPct val="100000"/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tx1">
                      <a:lumMod val="50000"/>
                    </a:schemeClr>
                  </a:solidFill>
                </a:rPr>
                <a:t>4M individuals with opioid use disorder, </a:t>
              </a:r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</a:rPr>
                <a:t>according to a report by Milliman </a:t>
              </a:r>
            </a:p>
            <a:p>
              <a:pPr marL="214313" lvl="1" indent="-214313">
                <a:spcBef>
                  <a:spcPts val="400"/>
                </a:spcBef>
                <a:buSzPct val="10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</a:rPr>
                <a:t>In 2018, </a:t>
              </a:r>
              <a:r>
                <a:rPr lang="en-US" sz="1400" b="1" dirty="0">
                  <a:solidFill>
                    <a:schemeClr val="tx1">
                      <a:lumMod val="50000"/>
                    </a:schemeClr>
                  </a:solidFill>
                </a:rPr>
                <a:t>there were ~47,000 opioid overdose fatalities, a 490% increase since 1999</a:t>
              </a:r>
            </a:p>
            <a:p>
              <a:pPr marL="214313" lvl="1" indent="-214313">
                <a:spcBef>
                  <a:spcPts val="400"/>
                </a:spcBef>
                <a:buSzPct val="10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</a:rPr>
                <a:t>Approximately 400,000 lives have been lost to drug overdose since 1999, 7x the number of US military deaths in the Vietnam War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FE303FD-340E-400B-8D57-765B35B51903}"/>
                </a:ext>
              </a:extLst>
            </p:cNvPr>
            <p:cNvSpPr txBox="1"/>
            <p:nvPr/>
          </p:nvSpPr>
          <p:spPr>
            <a:xfrm>
              <a:off x="2119745" y="3373378"/>
              <a:ext cx="6732542" cy="1128514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lang="en-US" baseline="0" dirty="0">
                  <a:latin typeface="+mn-lt"/>
                </a:defRPr>
              </a:lvl1pPr>
              <a:lvl2pPr marL="194400" lvl="1" indent="-190800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en-US" baseline="0" dirty="0">
                  <a:latin typeface="+mn-lt"/>
                </a:defRPr>
              </a:lvl2pPr>
              <a:lvl3pPr marL="446400" lvl="2" indent="-2484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en-US" baseline="0" dirty="0">
                  <a:latin typeface="+mn-lt"/>
                </a:defRPr>
              </a:lvl3pPr>
              <a:lvl4pPr marL="615600" lvl="3" indent="-1548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en-US" baseline="0" dirty="0">
                  <a:latin typeface="+mn-lt"/>
                </a:defRPr>
              </a:lvl4pPr>
              <a:lvl5pPr marL="748800" lvl="4" indent="-129600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en-US" baseline="0" dirty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pPr marL="214313" lvl="1" indent="-214313">
                <a:spcBef>
                  <a:spcPts val="400"/>
                </a:spcBef>
                <a:buSzPct val="100000"/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tx1">
                      <a:lumMod val="50000"/>
                    </a:schemeClr>
                  </a:solidFill>
                </a:rPr>
                <a:t>OUD is correlated with greater rates of infectious disease, homelessness, and unemployment</a:t>
              </a:r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</a:rPr>
                <a:t>—all of which will certainly be exacerbated by the COVID-19 crisis</a:t>
              </a:r>
            </a:p>
            <a:p>
              <a:pPr marL="214313" lvl="1" indent="-214313">
                <a:spcBef>
                  <a:spcPts val="400"/>
                </a:spcBef>
                <a:buSzPct val="100000"/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tx1">
                      <a:lumMod val="50000"/>
                    </a:schemeClr>
                  </a:solidFill>
                </a:rPr>
                <a:t>Compromised lung function from COVID-19 will put those who use opioids at greater risk for fatal overdose</a:t>
              </a:r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</a:rPr>
                <a:t>; those with chronic respiratory diseases have increased risk of overdose when using opioids therapeutically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C48B70F-3F69-46EA-B4D5-3E0893A00A41}"/>
                </a:ext>
              </a:extLst>
            </p:cNvPr>
            <p:cNvSpPr txBox="1"/>
            <p:nvPr/>
          </p:nvSpPr>
          <p:spPr>
            <a:xfrm>
              <a:off x="2119745" y="2272813"/>
              <a:ext cx="6732542" cy="913070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lang="en-US" baseline="0" dirty="0">
                  <a:latin typeface="+mn-lt"/>
                </a:defRPr>
              </a:lvl1pPr>
              <a:lvl2pPr marL="194400" lvl="1" indent="-190800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en-US" baseline="0" dirty="0">
                  <a:latin typeface="+mn-lt"/>
                </a:defRPr>
              </a:lvl2pPr>
              <a:lvl3pPr marL="446400" lvl="2" indent="-2484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en-US" baseline="0" dirty="0">
                  <a:latin typeface="+mn-lt"/>
                </a:defRPr>
              </a:lvl3pPr>
              <a:lvl4pPr marL="615600" lvl="3" indent="-1548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en-US" baseline="0" dirty="0">
                  <a:latin typeface="+mn-lt"/>
                </a:defRPr>
              </a:lvl4pPr>
              <a:lvl5pPr marL="748800" lvl="4" indent="-129600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en-US" baseline="0" dirty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pPr marL="214313" lvl="1" indent="-214313">
                <a:spcBef>
                  <a:spcPts val="400"/>
                </a:spcBef>
                <a:buSzPct val="10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</a:rPr>
                <a:t>Every segment of society is impacted; in 2018, </a:t>
              </a:r>
              <a:r>
                <a:rPr lang="en-US" sz="1400" b="1" dirty="0">
                  <a:solidFill>
                    <a:schemeClr val="tx1">
                      <a:lumMod val="50000"/>
                    </a:schemeClr>
                  </a:solidFill>
                </a:rPr>
                <a:t>healthcare </a:t>
              </a:r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</a:rPr>
                <a:t>($65B), </a:t>
              </a:r>
              <a:r>
                <a:rPr lang="en-US" sz="1400" b="1" dirty="0">
                  <a:solidFill>
                    <a:schemeClr val="tx1">
                      <a:lumMod val="50000"/>
                    </a:schemeClr>
                  </a:solidFill>
                </a:rPr>
                <a:t>economic productivity </a:t>
              </a:r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</a:rPr>
                <a:t>($28B), </a:t>
              </a:r>
              <a:r>
                <a:rPr lang="en-US" sz="1400" b="1" dirty="0">
                  <a:solidFill>
                    <a:schemeClr val="tx1">
                      <a:lumMod val="50000"/>
                    </a:schemeClr>
                  </a:solidFill>
                </a:rPr>
                <a:t>and the criminal justice system </a:t>
              </a:r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</a:rPr>
                <a:t>($12B) absorbed most costs</a:t>
              </a:r>
            </a:p>
            <a:p>
              <a:pPr marL="214313" lvl="1" indent="-214313">
                <a:spcBef>
                  <a:spcPts val="400"/>
                </a:spcBef>
                <a:buSzPct val="10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</a:rPr>
                <a:t>Other estimates suggest the total cost is even higher: </a:t>
              </a:r>
              <a:r>
                <a:rPr lang="en-US" sz="1400" b="1" dirty="0">
                  <a:solidFill>
                    <a:schemeClr val="tx1">
                      <a:lumMod val="50000"/>
                    </a:schemeClr>
                  </a:solidFill>
                </a:rPr>
                <a:t>The Council of Economic Advisors estimate a cost of $696B in 2018</a:t>
              </a:r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</a:rPr>
                <a:t>, 3.4% of United States GDP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668BFC-815D-4736-A7A9-F56603BEEA4D}"/>
                </a:ext>
              </a:extLst>
            </p:cNvPr>
            <p:cNvSpPr txBox="1"/>
            <p:nvPr/>
          </p:nvSpPr>
          <p:spPr>
            <a:xfrm>
              <a:off x="2119745" y="4736498"/>
              <a:ext cx="6732542" cy="94384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lang="en-US" baseline="0" dirty="0">
                  <a:latin typeface="+mn-lt"/>
                </a:defRPr>
              </a:lvl1pPr>
              <a:lvl2pPr marL="194400" lvl="1" indent="-190800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en-US" baseline="0" dirty="0">
                  <a:latin typeface="+mn-lt"/>
                </a:defRPr>
              </a:lvl2pPr>
              <a:lvl3pPr marL="446400" lvl="2" indent="-2484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en-US" baseline="0" dirty="0">
                  <a:latin typeface="+mn-lt"/>
                </a:defRPr>
              </a:lvl3pPr>
              <a:lvl4pPr marL="615600" lvl="3" indent="-1548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en-US" baseline="0" dirty="0">
                  <a:latin typeface="+mn-lt"/>
                </a:defRPr>
              </a:lvl4pPr>
              <a:lvl5pPr marL="748800" lvl="4" indent="-129600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en-US" baseline="0" dirty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pPr marL="214313" lvl="1" indent="-214313">
                <a:spcBef>
                  <a:spcPts val="400"/>
                </a:spcBef>
                <a:buSzPct val="10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</a:rPr>
                <a:t>The Well Being Trust estimates that – due to COVID-19 </a:t>
              </a:r>
              <a:r>
                <a:rPr lang="en-US" sz="1400" b="1" dirty="0">
                  <a:solidFill>
                    <a:schemeClr val="tx1">
                      <a:lumMod val="50000"/>
                    </a:schemeClr>
                  </a:solidFill>
                </a:rPr>
                <a:t>– “deaths of despair,” which include overdose and suicide, will increase by ~75,000 people in the coming years </a:t>
              </a:r>
            </a:p>
            <a:p>
              <a:pPr marL="214313" lvl="1" indent="-214313">
                <a:spcBef>
                  <a:spcPts val="400"/>
                </a:spcBef>
                <a:buSzPct val="10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</a:rPr>
                <a:t>Traumatic life events including sudden job loss, loss of family and friends, etc. will increase due to COVID-19 – these are all well known to increase substance use</a:t>
              </a:r>
            </a:p>
          </p:txBody>
        </p:sp>
      </p:grpSp>
      <p:sp>
        <p:nvSpPr>
          <p:cNvPr id="20" name="Slide Number Placeholder 32">
            <a:extLst>
              <a:ext uri="{FF2B5EF4-FFF2-40B4-BE49-F238E27FC236}">
                <a16:creationId xmlns:a16="http://schemas.microsoft.com/office/drawing/2014/main" id="{41CC7DB0-0CCA-4491-9DDE-851668269DEB}"/>
              </a:ext>
            </a:extLst>
          </p:cNvPr>
          <p:cNvSpPr txBox="1">
            <a:spLocks/>
          </p:cNvSpPr>
          <p:nvPr/>
        </p:nvSpPr>
        <p:spPr>
          <a:xfrm>
            <a:off x="6935932" y="6487840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F99FE5-9E12-46E1-B762-54FE6FFDE2D2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969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7225C8-2B66-4FB1-B68B-C2E7B388BFD3}"/>
              </a:ext>
            </a:extLst>
          </p:cNvPr>
          <p:cNvSpPr/>
          <p:nvPr/>
        </p:nvSpPr>
        <p:spPr>
          <a:xfrm>
            <a:off x="0" y="0"/>
            <a:ext cx="9144000" cy="5791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1983E50-2BC3-4018-AA53-221DC4D13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377" y="5863073"/>
            <a:ext cx="1040931" cy="8564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C4238F-40FE-4C68-850D-1B5E2A4C9DF3}"/>
              </a:ext>
            </a:extLst>
          </p:cNvPr>
          <p:cNvSpPr/>
          <p:nvPr/>
        </p:nvSpPr>
        <p:spPr>
          <a:xfrm>
            <a:off x="187542" y="2156933"/>
            <a:ext cx="86634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Thank you – </a:t>
            </a:r>
            <a:r>
              <a:rPr lang="en-US" sz="3000" dirty="0">
                <a:solidFill>
                  <a:schemeClr val="bg1"/>
                </a:solidFill>
              </a:rPr>
              <a:t>contact us for additional resources</a:t>
            </a:r>
          </a:p>
          <a:p>
            <a:pPr algn="ctr"/>
            <a:endParaRPr lang="en-US" sz="3000" dirty="0">
              <a:solidFill>
                <a:schemeClr val="bg1"/>
              </a:solidFill>
            </a:endParaRPr>
          </a:p>
          <a:p>
            <a:pPr algn="ctr"/>
            <a:r>
              <a:rPr lang="en-US" sz="3000" dirty="0">
                <a:solidFill>
                  <a:schemeClr val="bg1"/>
                </a:solidFill>
                <a:hlinkClick r:id="rId3"/>
              </a:rPr>
              <a:t>endstigma@Shatterproof.org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449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BE84D-35F2-449B-A36F-F4B110DB8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The Issue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05692-79D6-4C49-B8A1-02944E368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5091346"/>
            <a:ext cx="7886700" cy="1060451"/>
          </a:xfrm>
        </p:spPr>
        <p:txBody>
          <a:bodyPr>
            <a:normAutofit fontScale="85000" lnSpcReduction="20000"/>
          </a:bodyPr>
          <a:lstStyle/>
          <a:p>
            <a:pPr lvl="0" algn="ctr" defTabSz="914400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Based National Framework to Reduce the Stigma Associated with Opioid Use Disorder</a:t>
            </a:r>
          </a:p>
          <a:p>
            <a:r>
              <a:rPr lang="en-US" b="1" dirty="0">
                <a:solidFill>
                  <a:schemeClr val="bg1"/>
                </a:solidFill>
              </a:rPr>
              <a:t>d-Based National Framework to Reduce the Stigma Associated with Opioid Use Disorder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979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DAEF8-DF76-4AD4-A9E3-87FAB9B87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US" sz="2600" dirty="0"/>
              <a:t>Key Drivers of the Epidemic</a:t>
            </a:r>
            <a:endParaRPr lang="en-US" sz="2600" dirty="0">
              <a:solidFill>
                <a:schemeClr val="accent5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C57E6DE-9A1F-49B0-8E82-1032D23F6312}"/>
              </a:ext>
            </a:extLst>
          </p:cNvPr>
          <p:cNvGrpSpPr/>
          <p:nvPr/>
        </p:nvGrpSpPr>
        <p:grpSpPr>
          <a:xfrm>
            <a:off x="292962" y="754602"/>
            <a:ext cx="7509886" cy="5672051"/>
            <a:chOff x="292963" y="1074916"/>
            <a:chExt cx="6940822" cy="535173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D002BF9-77BD-44D3-B2D9-39C2698635CE}"/>
                </a:ext>
              </a:extLst>
            </p:cNvPr>
            <p:cNvSpPr/>
            <p:nvPr/>
          </p:nvSpPr>
          <p:spPr>
            <a:xfrm>
              <a:off x="353590" y="1804306"/>
              <a:ext cx="6801811" cy="4590288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9699" fontAlgn="base">
                <a:spcBef>
                  <a:spcPct val="0"/>
                </a:spcBef>
                <a:spcAft>
                  <a:spcPct val="0"/>
                </a:spcAft>
              </a:pPr>
              <a:endParaRPr lang="en-US" sz="1450" dirty="0">
                <a:solidFill>
                  <a:srgbClr val="000000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CF0D472-CAA9-472B-A41D-F5B11B585992}"/>
                </a:ext>
              </a:extLst>
            </p:cNvPr>
            <p:cNvGrpSpPr/>
            <p:nvPr/>
          </p:nvGrpSpPr>
          <p:grpSpPr>
            <a:xfrm>
              <a:off x="292963" y="1074916"/>
              <a:ext cx="6906828" cy="5351737"/>
              <a:chOff x="294296" y="1162585"/>
              <a:chExt cx="6592881" cy="4193074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F9A512-E94F-418F-8789-40288767D3EF}"/>
                  </a:ext>
                </a:extLst>
              </p:cNvPr>
              <p:cNvSpPr txBox="1">
                <a:spLocks/>
              </p:cNvSpPr>
              <p:nvPr>
                <p:custDataLst>
                  <p:tags r:id="rId2"/>
                </p:custDataLst>
              </p:nvPr>
            </p:nvSpPr>
            <p:spPr>
              <a:xfrm>
                <a:off x="369117" y="1262392"/>
                <a:ext cx="6365526" cy="3993460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noAutofit/>
              </a:bodyPr>
              <a:lstStyle>
                <a:lvl1pPr marL="0" lvl="0" indent="0" defTabSz="895350" eaLnBrk="1" latinLnBrk="0" hangingPunct="1">
                  <a:buClr>
                    <a:schemeClr val="tx2"/>
                  </a:buClr>
                  <a:buSzPct val="100000"/>
                  <a:defRPr lang="en-US" baseline="0" dirty="0">
                    <a:latin typeface="+mn-lt"/>
                  </a:defRPr>
                </a:lvl1pPr>
                <a:lvl2pPr marL="194400" lvl="1" indent="-190800" defTabSz="895350" eaLnBrk="1" latinLnBrk="0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lang="en-US" baseline="0" dirty="0">
                    <a:latin typeface="+mn-lt"/>
                  </a:defRPr>
                </a:lvl2pPr>
                <a:lvl3pPr marL="446400" lvl="2" indent="-248400" defTabSz="895350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lang="en-US" baseline="0" dirty="0">
                    <a:latin typeface="+mn-lt"/>
                  </a:defRPr>
                </a:lvl3pPr>
                <a:lvl4pPr marL="615600" lvl="3" indent="-154800" defTabSz="895350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lang="en-US" baseline="0" dirty="0">
                    <a:latin typeface="+mn-lt"/>
                  </a:defRPr>
                </a:lvl4pPr>
                <a:lvl5pPr marL="748800" lvl="4" indent="-129600" defTabSz="895350" eaLnBrk="1" latinLnBrk="0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lang="en-US" baseline="0" dirty="0">
                    <a:latin typeface="+mn-lt"/>
                  </a:defRPr>
                </a:lvl5pPr>
                <a:lvl6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6pPr>
                <a:lvl7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7pPr>
                <a:lvl8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8pPr>
                <a:lvl9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9pPr>
              </a:lstStyle>
              <a:p>
                <a:pPr marL="182880" lvl="1" indent="-182880" defTabSz="685122" fontAlgn="base">
                  <a:spcBef>
                    <a:spcPct val="5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1450" dirty="0">
                    <a:solidFill>
                      <a:srgbClr val="000000"/>
                    </a:solidFill>
                  </a:rPr>
                  <a:t>Marketing of prescription opioids as non-addictive and overprescribing of opioids </a:t>
                </a:r>
              </a:p>
              <a:p>
                <a:pPr marL="182880" lvl="1" indent="-182880" defTabSz="685122" fontAlgn="base">
                  <a:spcBef>
                    <a:spcPct val="5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1450" dirty="0">
                    <a:solidFill>
                      <a:srgbClr val="000000"/>
                    </a:solidFill>
                  </a:rPr>
                  <a:t>Increasing access to heroin and fentanyl </a:t>
                </a:r>
              </a:p>
              <a:p>
                <a:pPr marL="182880" lvl="1" indent="-182880" defTabSz="685122" fontAlgn="base">
                  <a:spcBef>
                    <a:spcPct val="5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1450" b="1" dirty="0">
                    <a:solidFill>
                      <a:srgbClr val="000000"/>
                    </a:solidFill>
                  </a:rPr>
                  <a:t>Shame and social isolation</a:t>
                </a:r>
                <a:r>
                  <a:rPr lang="en-US" sz="1450" dirty="0">
                    <a:solidFill>
                      <a:srgbClr val="000000"/>
                    </a:solidFill>
                  </a:rPr>
                  <a:t>; for those addicted, reduces a “whole” person to someone who is “</a:t>
                </a:r>
                <a:r>
                  <a:rPr lang="en-US" sz="1450" b="1" dirty="0">
                    <a:solidFill>
                      <a:srgbClr val="000000"/>
                    </a:solidFill>
                  </a:rPr>
                  <a:t>broken,” with little or no self-esteem; </a:t>
                </a:r>
                <a:r>
                  <a:rPr lang="en-US" sz="1450" dirty="0">
                    <a:solidFill>
                      <a:srgbClr val="000000"/>
                    </a:solidFill>
                  </a:rPr>
                  <a:t>less than 20% of Americans are willing to associate closely with someone who is addicted to prescription drugs as a friend, colleague, or neighbor</a:t>
                </a:r>
                <a:endParaRPr lang="en-US" sz="1450" b="1" dirty="0">
                  <a:solidFill>
                    <a:srgbClr val="000000"/>
                  </a:solidFill>
                </a:endParaRPr>
              </a:p>
              <a:p>
                <a:pPr marL="182880" lvl="1" indent="-182880" defTabSz="685122" fontAlgn="base">
                  <a:spcBef>
                    <a:spcPct val="5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1450" b="1" dirty="0">
                    <a:solidFill>
                      <a:srgbClr val="000000"/>
                    </a:solidFill>
                  </a:rPr>
                  <a:t>Individuals not seeking help for their addiction – </a:t>
                </a:r>
                <a:r>
                  <a:rPr lang="en-US" sz="1450" dirty="0">
                    <a:solidFill>
                      <a:srgbClr val="000000"/>
                    </a:solidFill>
                  </a:rPr>
                  <a:t>around 20% of those addicted cite stigma as a reason for not seeking treatment</a:t>
                </a:r>
              </a:p>
              <a:p>
                <a:pPr marL="182880" lvl="1" indent="-182880" defTabSz="685122" fontAlgn="base">
                  <a:spcBef>
                    <a:spcPct val="5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1450" b="1" dirty="0">
                    <a:solidFill>
                      <a:srgbClr val="000000"/>
                    </a:solidFill>
                  </a:rPr>
                  <a:t>Insufficient treatment capacity - </a:t>
                </a:r>
                <a:r>
                  <a:rPr lang="en-US" sz="1450" dirty="0">
                    <a:solidFill>
                      <a:srgbClr val="000000"/>
                    </a:solidFill>
                  </a:rPr>
                  <a:t>less than 50% of Emergency, Family, &amp; Internal Medicine providers believe opioid addiction is treatable; 24% of EM and FM/IM doctors report “</a:t>
                </a:r>
                <a:r>
                  <a:rPr lang="en-US" sz="1450" i="1" dirty="0">
                    <a:solidFill>
                      <a:srgbClr val="000000"/>
                    </a:solidFill>
                  </a:rPr>
                  <a:t>if my practice treats for OUD, it will attract undesirable patients</a:t>
                </a:r>
                <a:r>
                  <a:rPr lang="en-US" sz="1450" dirty="0">
                    <a:solidFill>
                      <a:srgbClr val="000000"/>
                    </a:solidFill>
                  </a:rPr>
                  <a:t>”; ~40% of US counties do not have a physician licensed to prescribe buprenorphine.   </a:t>
                </a:r>
              </a:p>
              <a:p>
                <a:pPr marL="182880" lvl="1" indent="-182880" defTabSz="685122" fontAlgn="base">
                  <a:spcBef>
                    <a:spcPct val="5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1450" b="1" dirty="0">
                    <a:solidFill>
                      <a:srgbClr val="000000"/>
                    </a:solidFill>
                  </a:rPr>
                  <a:t>Health care coverage and reimbursement disparities </a:t>
                </a:r>
                <a:r>
                  <a:rPr lang="en-US" sz="1450" dirty="0">
                    <a:solidFill>
                      <a:srgbClr val="000000"/>
                    </a:solidFill>
                  </a:rPr>
                  <a:t>relative to other chronic conditions making payment for the disease cost prohibitive to many</a:t>
                </a:r>
              </a:p>
              <a:p>
                <a:pPr marL="182880" lvl="1" indent="-182880" defTabSz="685122" fontAlgn="base">
                  <a:spcBef>
                    <a:spcPct val="5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1450" b="1" dirty="0">
                    <a:solidFill>
                      <a:srgbClr val="000000"/>
                    </a:solidFill>
                  </a:rPr>
                  <a:t>Non-evidenced based treatment - </a:t>
                </a:r>
                <a:r>
                  <a:rPr lang="en-US" sz="1450" dirty="0">
                    <a:solidFill>
                      <a:srgbClr val="000000"/>
                    </a:solidFill>
                  </a:rPr>
                  <a:t>less than 20% of doctors use an evidenced based tool to screen for OUD; less than 40% of treatment programs offer even one of the three FDA approved medications and only 2% of programs offer all three</a:t>
                </a:r>
              </a:p>
              <a:p>
                <a:pPr marL="182880" lvl="1" indent="-182880" defTabSz="685122" fontAlgn="base">
                  <a:spcBef>
                    <a:spcPct val="5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1450" b="1" dirty="0">
                    <a:solidFill>
                      <a:srgbClr val="000000"/>
                    </a:solidFill>
                  </a:rPr>
                  <a:t>Criminalization of people with SUD - </a:t>
                </a:r>
                <a:r>
                  <a:rPr lang="en-US" sz="1450" dirty="0">
                    <a:solidFill>
                      <a:srgbClr val="000000"/>
                    </a:solidFill>
                  </a:rPr>
                  <a:t>instead of compassionate evidence-based treatment; less than 1% of prisons offer medications for OUD</a:t>
                </a:r>
              </a:p>
              <a:p>
                <a:pPr marL="182880" lvl="1" indent="-182880" defTabSz="685122" fontAlgn="base">
                  <a:spcBef>
                    <a:spcPct val="5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1450" b="1" dirty="0">
                    <a:solidFill>
                      <a:srgbClr val="000000"/>
                    </a:solidFill>
                  </a:rPr>
                  <a:t>Social and structural barriers to recovery – </a:t>
                </a:r>
                <a:r>
                  <a:rPr lang="en-US" sz="1450" dirty="0">
                    <a:solidFill>
                      <a:srgbClr val="000000"/>
                    </a:solidFill>
                  </a:rPr>
                  <a:t>loss of housing, employment, and social isolation; only ~60 of employer’s cover medications for OUD</a:t>
                </a:r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0B7E15F-C59E-40FF-A741-4EF87ADF9018}"/>
                  </a:ext>
                </a:extLst>
              </p:cNvPr>
              <p:cNvSpPr/>
              <p:nvPr/>
            </p:nvSpPr>
            <p:spPr>
              <a:xfrm>
                <a:off x="294296" y="1162585"/>
                <a:ext cx="6592881" cy="419307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50"/>
              </a:p>
            </p:txBody>
          </p:sp>
        </p:grpSp>
        <p:sp>
          <p:nvSpPr>
            <p:cNvPr id="14" name="DirArrow 53">
              <a:extLst>
                <a:ext uri="{FF2B5EF4-FFF2-40B4-BE49-F238E27FC236}">
                  <a16:creationId xmlns:a16="http://schemas.microsoft.com/office/drawing/2014/main" id="{BD331BF2-DEDB-4C29-A9C4-85C04E296CB9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 rot="16200000">
              <a:off x="6553557" y="3612782"/>
              <a:ext cx="1154756" cy="205701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9699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endParaRPr lang="en-GB" sz="145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59379AFD-9C28-4A70-8727-6EC04180A8E4}"/>
              </a:ext>
            </a:extLst>
          </p:cNvPr>
          <p:cNvSpPr/>
          <p:nvPr/>
        </p:nvSpPr>
        <p:spPr>
          <a:xfrm>
            <a:off x="7662933" y="2583813"/>
            <a:ext cx="1188105" cy="1882434"/>
          </a:xfrm>
          <a:prstGeom prst="wedgeRectCallout">
            <a:avLst>
              <a:gd name="adj1" fmla="val -25371"/>
              <a:gd name="adj2" fmla="val 3914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50" b="1" dirty="0">
                <a:solidFill>
                  <a:schemeClr val="bg1"/>
                </a:solidFill>
              </a:rPr>
              <a:t>Seven of the nine key drivers of the epidemic  are driven by pervasive stigma</a:t>
            </a:r>
          </a:p>
        </p:txBody>
      </p:sp>
      <p:sp>
        <p:nvSpPr>
          <p:cNvPr id="13" name="Slide Number Placeholder 32">
            <a:extLst>
              <a:ext uri="{FF2B5EF4-FFF2-40B4-BE49-F238E27FC236}">
                <a16:creationId xmlns:a16="http://schemas.microsoft.com/office/drawing/2014/main" id="{B0D4906E-7B23-4FC6-A689-C280A75F4DE2}"/>
              </a:ext>
            </a:extLst>
          </p:cNvPr>
          <p:cNvSpPr txBox="1">
            <a:spLocks/>
          </p:cNvSpPr>
          <p:nvPr/>
        </p:nvSpPr>
        <p:spPr>
          <a:xfrm>
            <a:off x="6935932" y="6487840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F99FE5-9E12-46E1-B762-54FE6FFDE2D2}" type="slidenum">
              <a:rPr lang="en-US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08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DAEF8-DF76-4AD4-A9E3-87FAB9B87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US" sz="2600" dirty="0"/>
              <a:t>Our Nation’s Response</a:t>
            </a:r>
            <a:endParaRPr lang="en-US" sz="2600" dirty="0">
              <a:solidFill>
                <a:schemeClr val="accent5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C579CF-057F-49E5-BBB7-1BD5CB5627F0}"/>
              </a:ext>
            </a:extLst>
          </p:cNvPr>
          <p:cNvGrpSpPr/>
          <p:nvPr/>
        </p:nvGrpSpPr>
        <p:grpSpPr>
          <a:xfrm>
            <a:off x="292962" y="949912"/>
            <a:ext cx="8611411" cy="5549870"/>
            <a:chOff x="292962" y="1082646"/>
            <a:chExt cx="8611411" cy="537274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CF0D472-CAA9-472B-A41D-F5B11B585992}"/>
                </a:ext>
              </a:extLst>
            </p:cNvPr>
            <p:cNvGrpSpPr/>
            <p:nvPr/>
          </p:nvGrpSpPr>
          <p:grpSpPr>
            <a:xfrm>
              <a:off x="292962" y="1082646"/>
              <a:ext cx="6974476" cy="5372746"/>
              <a:chOff x="294294" y="1085346"/>
              <a:chExt cx="7323199" cy="4575161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F9A512-E94F-418F-8789-40288767D3EF}"/>
                  </a:ext>
                </a:extLst>
              </p:cNvPr>
              <p:cNvSpPr txBox="1">
                <a:spLocks/>
              </p:cNvSpPr>
              <p:nvPr>
                <p:custDataLst>
                  <p:tags r:id="rId2"/>
                </p:custDataLst>
              </p:nvPr>
            </p:nvSpPr>
            <p:spPr>
              <a:xfrm>
                <a:off x="403014" y="1185155"/>
                <a:ext cx="7090457" cy="4475352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noAutofit/>
              </a:bodyPr>
              <a:lstStyle>
                <a:lvl1pPr marL="0" lvl="0" indent="0" defTabSz="895350" eaLnBrk="1" latinLnBrk="0" hangingPunct="1">
                  <a:buClr>
                    <a:schemeClr val="tx2"/>
                  </a:buClr>
                  <a:buSzPct val="100000"/>
                  <a:defRPr lang="en-US" baseline="0" dirty="0">
                    <a:latin typeface="+mn-lt"/>
                  </a:defRPr>
                </a:lvl1pPr>
                <a:lvl2pPr marL="194400" lvl="1" indent="-190800" defTabSz="895350" eaLnBrk="1" latinLnBrk="0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lang="en-US" baseline="0" dirty="0">
                    <a:latin typeface="+mn-lt"/>
                  </a:defRPr>
                </a:lvl2pPr>
                <a:lvl3pPr marL="446400" lvl="2" indent="-248400" defTabSz="895350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lang="en-US" baseline="0" dirty="0">
                    <a:latin typeface="+mn-lt"/>
                  </a:defRPr>
                </a:lvl3pPr>
                <a:lvl4pPr marL="615600" lvl="3" indent="-154800" defTabSz="895350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lang="en-US" baseline="0" dirty="0">
                    <a:latin typeface="+mn-lt"/>
                  </a:defRPr>
                </a:lvl4pPr>
                <a:lvl5pPr marL="748800" lvl="4" indent="-129600" defTabSz="895350" eaLnBrk="1" latinLnBrk="0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lang="en-US" baseline="0" dirty="0">
                    <a:latin typeface="+mn-lt"/>
                  </a:defRPr>
                </a:lvl5pPr>
                <a:lvl6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6pPr>
                <a:lvl7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7pPr>
                <a:lvl8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8pPr>
                <a:lvl9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9pPr>
              </a:lstStyle>
              <a:p>
                <a:pPr marL="221037" lvl="1" indent="-218656" defTabSz="685775" fontAlgn="base">
                  <a:spcBef>
                    <a:spcPts val="800"/>
                  </a:spcBef>
                  <a:buSzPct val="100000"/>
                  <a:buFont typeface="Wingdings" panose="05000000000000000000" pitchFamily="2" charset="2"/>
                  <a:buChar char="§"/>
                  <a:defRPr/>
                </a:pPr>
                <a:r>
                  <a:rPr lang="en-US" dirty="0">
                    <a:solidFill>
                      <a:srgbClr val="051C2C"/>
                    </a:solidFill>
                    <a:cs typeface="Arial" panose="020B0604020202020204" pitchFamily="34" charset="0"/>
                  </a:rPr>
                  <a:t>Improved </a:t>
                </a:r>
                <a:r>
                  <a:rPr lang="en-US" b="1" dirty="0">
                    <a:solidFill>
                      <a:srgbClr val="051C2C"/>
                    </a:solidFill>
                    <a:cs typeface="Arial" panose="020B0604020202020204" pitchFamily="34" charset="0"/>
                  </a:rPr>
                  <a:t>public</a:t>
                </a:r>
                <a:r>
                  <a:rPr lang="en-US" dirty="0">
                    <a:solidFill>
                      <a:srgbClr val="051C2C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b="1" dirty="0">
                    <a:solidFill>
                      <a:srgbClr val="051C2C"/>
                    </a:solidFill>
                    <a:cs typeface="Arial" panose="020B0604020202020204" pitchFamily="34" charset="0"/>
                  </a:rPr>
                  <a:t>health surveillance of the epidemic </a:t>
                </a:r>
              </a:p>
              <a:p>
                <a:pPr marL="221037" lvl="1" indent="-218656" defTabSz="685775" fontAlgn="base">
                  <a:spcBef>
                    <a:spcPts val="800"/>
                  </a:spcBef>
                  <a:buSzPct val="100000"/>
                  <a:buFont typeface="Wingdings" panose="05000000000000000000" pitchFamily="2" charset="2"/>
                  <a:buChar char="§"/>
                  <a:defRPr/>
                </a:pPr>
                <a:r>
                  <a:rPr lang="en-US" dirty="0">
                    <a:solidFill>
                      <a:srgbClr val="051C2C"/>
                    </a:solidFill>
                    <a:cs typeface="Arial" panose="020B0604020202020204" pitchFamily="34" charset="0"/>
                  </a:rPr>
                  <a:t>Increased funding for </a:t>
                </a:r>
                <a:r>
                  <a:rPr lang="en-US" b="1" dirty="0">
                    <a:solidFill>
                      <a:srgbClr val="051C2C"/>
                    </a:solidFill>
                    <a:cs typeface="Arial" panose="020B0604020202020204" pitchFamily="34" charset="0"/>
                  </a:rPr>
                  <a:t>addiction research</a:t>
                </a:r>
              </a:p>
              <a:p>
                <a:pPr marL="221037" lvl="1" indent="-218656" defTabSz="685775" fontAlgn="base">
                  <a:spcBef>
                    <a:spcPts val="800"/>
                  </a:spcBef>
                  <a:buSzPct val="100000"/>
                  <a:buFont typeface="Wingdings" panose="05000000000000000000" pitchFamily="2" charset="2"/>
                  <a:buChar char="§"/>
                  <a:defRPr/>
                </a:pPr>
                <a:r>
                  <a:rPr lang="en-US" dirty="0">
                    <a:solidFill>
                      <a:srgbClr val="051C2C"/>
                    </a:solidFill>
                    <a:cs typeface="Arial" panose="020B0604020202020204" pitchFamily="34" charset="0"/>
                  </a:rPr>
                  <a:t>Increased </a:t>
                </a:r>
                <a:r>
                  <a:rPr lang="en-US" b="1" dirty="0">
                    <a:solidFill>
                      <a:srgbClr val="051C2C"/>
                    </a:solidFill>
                    <a:cs typeface="Arial" panose="020B0604020202020204" pitchFamily="34" charset="0"/>
                  </a:rPr>
                  <a:t>efforts to reduce the importation of illicit drugs </a:t>
                </a:r>
                <a:r>
                  <a:rPr lang="en-US" dirty="0">
                    <a:solidFill>
                      <a:srgbClr val="051C2C"/>
                    </a:solidFill>
                    <a:cs typeface="Arial" panose="020B0604020202020204" pitchFamily="34" charset="0"/>
                  </a:rPr>
                  <a:t>to the U.S. </a:t>
                </a:r>
              </a:p>
              <a:p>
                <a:pPr marL="221037" lvl="1" indent="-218656" defTabSz="685775" fontAlgn="base">
                  <a:lnSpc>
                    <a:spcPct val="100000"/>
                  </a:lnSpc>
                  <a:spcBef>
                    <a:spcPts val="800"/>
                  </a:spcBef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/>
                </a:pPr>
                <a:r>
                  <a:rPr lang="en-US" b="1" dirty="0">
                    <a:solidFill>
                      <a:srgbClr val="051C2C"/>
                    </a:solidFill>
                    <a:cs typeface="Arial" panose="020B0604020202020204" pitchFamily="34" charset="0"/>
                  </a:rPr>
                  <a:t>Improved pain management practices </a:t>
                </a:r>
                <a:r>
                  <a:rPr lang="en-US" dirty="0">
                    <a:solidFill>
                      <a:srgbClr val="051C2C"/>
                    </a:solidFill>
                    <a:cs typeface="Arial" panose="020B0604020202020204" pitchFamily="34" charset="0"/>
                  </a:rPr>
                  <a:t>and use of prescribing guidelines </a:t>
                </a:r>
              </a:p>
              <a:p>
                <a:pPr marL="221037" lvl="1" indent="-218656" defTabSz="685775" fontAlgn="base">
                  <a:lnSpc>
                    <a:spcPct val="100000"/>
                  </a:lnSpc>
                  <a:spcBef>
                    <a:spcPts val="800"/>
                  </a:spcBef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/>
                </a:pPr>
                <a:r>
                  <a:rPr lang="en-US" b="1" dirty="0">
                    <a:solidFill>
                      <a:srgbClr val="051C2C"/>
                    </a:solidFill>
                    <a:cs typeface="Arial" panose="020B0604020202020204" pitchFamily="34" charset="0"/>
                  </a:rPr>
                  <a:t>Increased availability of non-opioid alternatives </a:t>
                </a:r>
                <a:r>
                  <a:rPr lang="en-US" dirty="0">
                    <a:solidFill>
                      <a:srgbClr val="051C2C"/>
                    </a:solidFill>
                    <a:cs typeface="Arial" panose="020B0604020202020204" pitchFamily="34" charset="0"/>
                  </a:rPr>
                  <a:t>to treat chronic pain</a:t>
                </a:r>
              </a:p>
              <a:p>
                <a:pPr marL="221037" lvl="1" indent="-218656" defTabSz="685775" fontAlgn="base">
                  <a:spcBef>
                    <a:spcPts val="800"/>
                  </a:spcBef>
                  <a:buSzPct val="100000"/>
                  <a:buFont typeface="Wingdings" panose="05000000000000000000" pitchFamily="2" charset="2"/>
                  <a:buChar char="§"/>
                  <a:defRPr/>
                </a:pPr>
                <a:r>
                  <a:rPr lang="en-US" dirty="0">
                    <a:solidFill>
                      <a:srgbClr val="051C2C"/>
                    </a:solidFill>
                    <a:cs typeface="Arial" panose="020B0604020202020204" pitchFamily="34" charset="0"/>
                  </a:rPr>
                  <a:t>Increased prescribing and </a:t>
                </a:r>
                <a:r>
                  <a:rPr lang="en-US" b="1" dirty="0">
                    <a:solidFill>
                      <a:srgbClr val="051C2C"/>
                    </a:solidFill>
                    <a:cs typeface="Arial" panose="020B0604020202020204" pitchFamily="34" charset="0"/>
                  </a:rPr>
                  <a:t>distribution of naloxone</a:t>
                </a:r>
              </a:p>
              <a:p>
                <a:pPr marL="221037" lvl="1" indent="-218656" defTabSz="685775" fontAlgn="base">
                  <a:lnSpc>
                    <a:spcPct val="100000"/>
                  </a:lnSpc>
                  <a:spcBef>
                    <a:spcPts val="800"/>
                  </a:spcBef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/>
                </a:pPr>
                <a:r>
                  <a:rPr lang="en-US" b="1" dirty="0">
                    <a:solidFill>
                      <a:srgbClr val="051C2C"/>
                    </a:solidFill>
                    <a:cs typeface="Arial" panose="020B0604020202020204" pitchFamily="34" charset="0"/>
                  </a:rPr>
                  <a:t>Increased investment in </a:t>
                </a:r>
                <a:r>
                  <a:rPr lang="en-US" dirty="0">
                    <a:solidFill>
                      <a:srgbClr val="051C2C"/>
                    </a:solidFill>
                    <a:cs typeface="Arial" panose="020B0604020202020204" pitchFamily="34" charset="0"/>
                  </a:rPr>
                  <a:t>broad efforts and targeted initiatives – including in </a:t>
                </a:r>
                <a:r>
                  <a:rPr lang="en-US" b="1" dirty="0">
                    <a:solidFill>
                      <a:srgbClr val="051C2C"/>
                    </a:solidFill>
                    <a:cs typeface="Arial" panose="020B0604020202020204" pitchFamily="34" charset="0"/>
                  </a:rPr>
                  <a:t>evidence-based treatment</a:t>
                </a:r>
              </a:p>
              <a:p>
                <a:pPr marL="221037" lvl="1" indent="-218656" defTabSz="685775" fontAlgn="base">
                  <a:lnSpc>
                    <a:spcPct val="100000"/>
                  </a:lnSpc>
                  <a:spcBef>
                    <a:spcPts val="800"/>
                  </a:spcBef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/>
                </a:pPr>
                <a:r>
                  <a:rPr lang="en-US" dirty="0">
                    <a:solidFill>
                      <a:srgbClr val="051C2C"/>
                    </a:solidFill>
                    <a:cs typeface="Arial" panose="020B0604020202020204" pitchFamily="34" charset="0"/>
                  </a:rPr>
                  <a:t>Increased efforts to </a:t>
                </a:r>
                <a:r>
                  <a:rPr lang="en-US" b="1" dirty="0">
                    <a:solidFill>
                      <a:srgbClr val="051C2C"/>
                    </a:solidFill>
                    <a:cs typeface="Arial" panose="020B0604020202020204" pitchFamily="34" charset="0"/>
                  </a:rPr>
                  <a:t>eliminate “step therapies,” “prior authorization,” and other “utilization management techniques” </a:t>
                </a:r>
                <a:r>
                  <a:rPr lang="en-US" dirty="0">
                    <a:solidFill>
                      <a:srgbClr val="051C2C"/>
                    </a:solidFill>
                    <a:cs typeface="Arial" panose="020B0604020202020204" pitchFamily="34" charset="0"/>
                  </a:rPr>
                  <a:t>for MOUD</a:t>
                </a:r>
              </a:p>
              <a:p>
                <a:pPr marL="221037" lvl="1" indent="-218656" defTabSz="685775" fontAlgn="base">
                  <a:lnSpc>
                    <a:spcPct val="100000"/>
                  </a:lnSpc>
                  <a:spcBef>
                    <a:spcPts val="800"/>
                  </a:spcBef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/>
                </a:pPr>
                <a:r>
                  <a:rPr lang="en-US" dirty="0">
                    <a:solidFill>
                      <a:srgbClr val="051C2C"/>
                    </a:solidFill>
                    <a:cs typeface="Arial" panose="020B0604020202020204" pitchFamily="34" charset="0"/>
                  </a:rPr>
                  <a:t>Increased </a:t>
                </a:r>
                <a:r>
                  <a:rPr lang="en-US" b="1" dirty="0">
                    <a:solidFill>
                      <a:srgbClr val="051C2C"/>
                    </a:solidFill>
                    <a:cs typeface="Arial" panose="020B0604020202020204" pitchFamily="34" charset="0"/>
                  </a:rPr>
                  <a:t>investment in recovery and wrap-around services for those with an OUD</a:t>
                </a:r>
                <a:endParaRPr lang="en-US" dirty="0">
                  <a:solidFill>
                    <a:srgbClr val="051C2C"/>
                  </a:solidFill>
                  <a:cs typeface="Arial" panose="020B0604020202020204" pitchFamily="34" charset="0"/>
                </a:endParaRPr>
              </a:p>
              <a:p>
                <a:pPr marL="221037" lvl="1" indent="-218656" defTabSz="685775" fontAlgn="base">
                  <a:spcBef>
                    <a:spcPts val="800"/>
                  </a:spcBef>
                  <a:buSzPct val="100000"/>
                  <a:buFont typeface="Wingdings" panose="05000000000000000000" pitchFamily="2" charset="2"/>
                  <a:buChar char="§"/>
                  <a:defRPr/>
                </a:pPr>
                <a:r>
                  <a:rPr lang="en-US" b="1" dirty="0">
                    <a:solidFill>
                      <a:srgbClr val="051C2C"/>
                    </a:solidFill>
                    <a:cs typeface="Arial" panose="020B0604020202020204" pitchFamily="34" charset="0"/>
                  </a:rPr>
                  <a:t>Less federal funding than other chronic diseases and public health issues </a:t>
                </a:r>
                <a:r>
                  <a:rPr lang="en-US" dirty="0">
                    <a:solidFill>
                      <a:srgbClr val="051C2C"/>
                    </a:solidFill>
                    <a:cs typeface="Arial" panose="020B0604020202020204" pitchFamily="34" charset="0"/>
                  </a:rPr>
                  <a:t>(~$7 billion in 2018), with no guarantee it will be sustained</a:t>
                </a:r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0B7E15F-C59E-40FF-A741-4EF87ADF9018}"/>
                  </a:ext>
                </a:extLst>
              </p:cNvPr>
              <p:cNvSpPr/>
              <p:nvPr/>
            </p:nvSpPr>
            <p:spPr>
              <a:xfrm>
                <a:off x="294294" y="1085346"/>
                <a:ext cx="7323199" cy="449082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DirArrow 53">
              <a:extLst>
                <a:ext uri="{FF2B5EF4-FFF2-40B4-BE49-F238E27FC236}">
                  <a16:creationId xmlns:a16="http://schemas.microsoft.com/office/drawing/2014/main" id="{C6E5CB6E-7726-4606-A882-7F66D3BC366A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 rot="16200000">
              <a:off x="6631599" y="3559028"/>
              <a:ext cx="1154756" cy="205701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9699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endParaRPr lang="en-GB" b="1" dirty="0">
                <a:solidFill>
                  <a:srgbClr val="FFFFFF"/>
                </a:solidFill>
              </a:endParaRPr>
            </a:p>
          </p:txBody>
        </p:sp>
        <p:sp>
          <p:nvSpPr>
            <p:cNvPr id="8" name="Speech Bubble: Rectangle 7">
              <a:extLst>
                <a:ext uri="{FF2B5EF4-FFF2-40B4-BE49-F238E27FC236}">
                  <a16:creationId xmlns:a16="http://schemas.microsoft.com/office/drawing/2014/main" id="{F0FCD1EF-6B4E-4F8E-860D-3B4F9042968B}"/>
                </a:ext>
              </a:extLst>
            </p:cNvPr>
            <p:cNvSpPr/>
            <p:nvPr/>
          </p:nvSpPr>
          <p:spPr>
            <a:xfrm>
              <a:off x="7311828" y="1994325"/>
              <a:ext cx="1592545" cy="3335106"/>
            </a:xfrm>
            <a:prstGeom prst="wedgeRectCallout">
              <a:avLst>
                <a:gd name="adj1" fmla="val -25371"/>
                <a:gd name="adj2" fmla="val 39140"/>
              </a:avLst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bg1"/>
                  </a:solidFill>
                </a:rPr>
                <a:t>Tragic gap: </a:t>
              </a:r>
            </a:p>
            <a:p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dirty="0">
                  <a:solidFill>
                    <a:schemeClr val="bg1"/>
                  </a:solidFill>
                </a:rPr>
                <a:t>Missing a national, coordinated, well-funded, and evidence-based initiative to reduce stigma</a:t>
              </a:r>
            </a:p>
          </p:txBody>
        </p:sp>
      </p:grpSp>
      <p:sp>
        <p:nvSpPr>
          <p:cNvPr id="10" name="Slide Number Placeholder 32">
            <a:extLst>
              <a:ext uri="{FF2B5EF4-FFF2-40B4-BE49-F238E27FC236}">
                <a16:creationId xmlns:a16="http://schemas.microsoft.com/office/drawing/2014/main" id="{E05E35A3-768C-4178-BEFE-582AE7F9AC3C}"/>
              </a:ext>
            </a:extLst>
          </p:cNvPr>
          <p:cNvSpPr txBox="1">
            <a:spLocks/>
          </p:cNvSpPr>
          <p:nvPr/>
        </p:nvSpPr>
        <p:spPr>
          <a:xfrm>
            <a:off x="6935932" y="6487840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F99FE5-9E12-46E1-B762-54FE6FFDE2D2}" type="slidenum">
              <a:rPr lang="en-US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298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BE84D-35F2-449B-A36F-F4B110DB8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Research &amp; Findings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05692-79D6-4C49-B8A1-02944E368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5091346"/>
            <a:ext cx="7886700" cy="1060451"/>
          </a:xfrm>
        </p:spPr>
        <p:txBody>
          <a:bodyPr>
            <a:normAutofit fontScale="85000" lnSpcReduction="20000"/>
          </a:bodyPr>
          <a:lstStyle/>
          <a:p>
            <a:pPr lvl="0" algn="ctr" defTabSz="914400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Based National Framework to Reduce the Stigma Associated with Opioid Use Disorder</a:t>
            </a:r>
          </a:p>
          <a:p>
            <a:r>
              <a:rPr lang="en-US" b="1" dirty="0">
                <a:solidFill>
                  <a:schemeClr val="bg1"/>
                </a:solidFill>
              </a:rPr>
              <a:t>d-Based National Framework to Reduce the Stigma Associated with Opioid Use Disorder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498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DAEF8-DF76-4AD4-A9E3-87FAB9B87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US" sz="2600" dirty="0"/>
              <a:t>Our Approach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6C3B015-E822-4886-AA98-5AF6359F3E07}"/>
              </a:ext>
            </a:extLst>
          </p:cNvPr>
          <p:cNvGrpSpPr/>
          <p:nvPr/>
        </p:nvGrpSpPr>
        <p:grpSpPr>
          <a:xfrm>
            <a:off x="6172156" y="2117877"/>
            <a:ext cx="365760" cy="365760"/>
            <a:chOff x="220312" y="1162576"/>
            <a:chExt cx="650136" cy="65013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935AD8A-4C23-40DA-BEA6-235C17E54F0A}"/>
                </a:ext>
              </a:extLst>
            </p:cNvPr>
            <p:cNvSpPr/>
            <p:nvPr/>
          </p:nvSpPr>
          <p:spPr>
            <a:xfrm>
              <a:off x="220312" y="1162576"/>
              <a:ext cx="650136" cy="650136"/>
            </a:xfrm>
            <a:prstGeom prst="ellipse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3" tIns="25716" rIns="51433" bIns="2571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14279">
                <a:spcBef>
                  <a:spcPts val="169"/>
                </a:spcBef>
                <a:spcAft>
                  <a:spcPts val="169"/>
                </a:spcAft>
                <a:defRPr/>
              </a:pPr>
              <a:endParaRPr lang="en-US" sz="1500" dirty="0">
                <a:solidFill>
                  <a:srgbClr val="FFFFFF"/>
                </a:solidFill>
                <a:latin typeface="+mj-lt"/>
              </a:endParaRPr>
            </a:p>
          </p:txBody>
        </p:sp>
        <p:pic>
          <p:nvPicPr>
            <p:cNvPr id="13" name="CustomIcon">
              <a:extLst>
                <a:ext uri="{FF2B5EF4-FFF2-40B4-BE49-F238E27FC236}">
                  <a16:creationId xmlns:a16="http://schemas.microsoft.com/office/drawing/2014/main" id="{FA094B46-AFBF-4EA4-93FB-8DBAE732C79A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42916" y="1285180"/>
              <a:ext cx="404928" cy="404928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1EDF267-FFF9-4CA4-A723-9518F4D7E7AC}"/>
              </a:ext>
            </a:extLst>
          </p:cNvPr>
          <p:cNvGrpSpPr/>
          <p:nvPr/>
        </p:nvGrpSpPr>
        <p:grpSpPr>
          <a:xfrm>
            <a:off x="3277593" y="2117879"/>
            <a:ext cx="365760" cy="365760"/>
            <a:chOff x="4318839" y="1752601"/>
            <a:chExt cx="884508" cy="88450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5B7AF2C-4A75-4A46-927A-A1F49613B1AC}"/>
                </a:ext>
              </a:extLst>
            </p:cNvPr>
            <p:cNvSpPr/>
            <p:nvPr/>
          </p:nvSpPr>
          <p:spPr>
            <a:xfrm>
              <a:off x="4318839" y="1752601"/>
              <a:ext cx="884508" cy="884508"/>
            </a:xfrm>
            <a:prstGeom prst="ellipse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3" tIns="25716" rIns="51433" bIns="2571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14279">
                <a:spcBef>
                  <a:spcPts val="169"/>
                </a:spcBef>
                <a:spcAft>
                  <a:spcPts val="169"/>
                </a:spcAft>
                <a:defRPr/>
              </a:pPr>
              <a:endParaRPr lang="en-US" sz="1500" dirty="0">
                <a:solidFill>
                  <a:srgbClr val="FFFFFF"/>
                </a:solidFill>
                <a:latin typeface="+mj-lt"/>
              </a:endParaRPr>
            </a:p>
          </p:txBody>
        </p:sp>
        <p:pic>
          <p:nvPicPr>
            <p:cNvPr id="17" name="CustomIcon">
              <a:extLst>
                <a:ext uri="{FF2B5EF4-FFF2-40B4-BE49-F238E27FC236}">
                  <a16:creationId xmlns:a16="http://schemas.microsoft.com/office/drawing/2014/main" id="{A1BB001D-4069-4BA3-90F9-A3AD3594E899}"/>
                </a:ext>
              </a:extLst>
            </p:cNvPr>
            <p:cNvPicPr>
              <a:picLocks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29091" y="1914134"/>
              <a:ext cx="464001" cy="561441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A5CA56E-202E-4A8F-B7B5-19A9255B046E}"/>
              </a:ext>
            </a:extLst>
          </p:cNvPr>
          <p:cNvGrpSpPr/>
          <p:nvPr/>
        </p:nvGrpSpPr>
        <p:grpSpPr>
          <a:xfrm>
            <a:off x="335698" y="2117878"/>
            <a:ext cx="365760" cy="365760"/>
            <a:chOff x="8376208" y="1752600"/>
            <a:chExt cx="884508" cy="88450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7A7A6E5-E2E2-4499-A8FD-78627ACE1CE4}"/>
                </a:ext>
              </a:extLst>
            </p:cNvPr>
            <p:cNvSpPr/>
            <p:nvPr/>
          </p:nvSpPr>
          <p:spPr>
            <a:xfrm>
              <a:off x="8376208" y="1752600"/>
              <a:ext cx="884508" cy="884508"/>
            </a:xfrm>
            <a:prstGeom prst="ellipse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3" tIns="25716" rIns="51433" bIns="2571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14279">
                <a:spcBef>
                  <a:spcPts val="169"/>
                </a:spcBef>
                <a:spcAft>
                  <a:spcPts val="169"/>
                </a:spcAft>
                <a:defRPr/>
              </a:pPr>
              <a:endParaRPr lang="en-US" sz="1500" dirty="0">
                <a:solidFill>
                  <a:srgbClr val="FFFFFF"/>
                </a:solidFill>
                <a:latin typeface="+mj-lt"/>
              </a:endParaRPr>
            </a:p>
          </p:txBody>
        </p:sp>
        <p:pic>
          <p:nvPicPr>
            <p:cNvPr id="24" name="CustomIcon">
              <a:extLst>
                <a:ext uri="{FF2B5EF4-FFF2-40B4-BE49-F238E27FC236}">
                  <a16:creationId xmlns:a16="http://schemas.microsoft.com/office/drawing/2014/main" id="{E049103E-5F8D-4694-850B-7AE54666D310}"/>
                </a:ext>
              </a:extLst>
            </p:cNvPr>
            <p:cNvPicPr>
              <a:picLocks/>
            </p:cNvPicPr>
            <p:nvPr>
              <p:custDataLst>
                <p:tags r:id="rId1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586462" y="1914134"/>
              <a:ext cx="464001" cy="561441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B4C1B9E-791E-4BC8-9777-71125976A5CB}"/>
              </a:ext>
            </a:extLst>
          </p:cNvPr>
          <p:cNvGrpSpPr/>
          <p:nvPr/>
        </p:nvGrpSpPr>
        <p:grpSpPr>
          <a:xfrm>
            <a:off x="3087991" y="2036250"/>
            <a:ext cx="2941895" cy="4320094"/>
            <a:chOff x="3087991" y="1408923"/>
            <a:chExt cx="2941895" cy="493512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400FA63-66AF-4C7C-8691-1323E334F0A4}"/>
                </a:ext>
              </a:extLst>
            </p:cNvPr>
            <p:cNvCxnSpPr>
              <a:cxnSpLocks/>
            </p:cNvCxnSpPr>
            <p:nvPr/>
          </p:nvCxnSpPr>
          <p:spPr>
            <a:xfrm>
              <a:off x="6029886" y="1408923"/>
              <a:ext cx="0" cy="4935126"/>
            </a:xfrm>
            <a:prstGeom prst="line">
              <a:avLst/>
            </a:prstGeom>
            <a:ln w="9525" cap="sq">
              <a:solidFill>
                <a:srgbClr val="B3B3B3"/>
              </a:solidFill>
              <a:prstDash val="dash"/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B1EC153-47E6-46D9-8F02-1F7722A8E41F}"/>
                </a:ext>
              </a:extLst>
            </p:cNvPr>
            <p:cNvCxnSpPr>
              <a:cxnSpLocks/>
            </p:cNvCxnSpPr>
            <p:nvPr/>
          </p:nvCxnSpPr>
          <p:spPr>
            <a:xfrm>
              <a:off x="3087991" y="1408923"/>
              <a:ext cx="0" cy="4935126"/>
            </a:xfrm>
            <a:prstGeom prst="line">
              <a:avLst/>
            </a:prstGeom>
            <a:ln w="9525" cap="sq">
              <a:solidFill>
                <a:srgbClr val="B3B3B3"/>
              </a:solidFill>
              <a:prstDash val="dash"/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4FBA50F-CB1F-4D8B-9DBB-90201F05C786}"/>
              </a:ext>
            </a:extLst>
          </p:cNvPr>
          <p:cNvSpPr txBox="1">
            <a:spLocks/>
          </p:cNvSpPr>
          <p:nvPr/>
        </p:nvSpPr>
        <p:spPr>
          <a:xfrm>
            <a:off x="6606892" y="2184675"/>
            <a:ext cx="1991365" cy="27432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514279">
              <a:spcBef>
                <a:spcPts val="169"/>
              </a:spcBef>
              <a:spcAft>
                <a:spcPts val="169"/>
              </a:spcAft>
              <a:defRPr/>
            </a:pPr>
            <a:r>
              <a:rPr lang="en-US" sz="1500" b="1" dirty="0">
                <a:solidFill>
                  <a:srgbClr val="0065BD"/>
                </a:solidFill>
              </a:rPr>
              <a:t>Conducted interviews </a:t>
            </a:r>
            <a:endParaRPr lang="en-US" sz="1500" dirty="0">
              <a:solidFill>
                <a:srgbClr val="0065BD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8AB34D-1C53-4096-8F61-336E728F0ABE}"/>
              </a:ext>
            </a:extLst>
          </p:cNvPr>
          <p:cNvSpPr txBox="1">
            <a:spLocks/>
          </p:cNvSpPr>
          <p:nvPr/>
        </p:nvSpPr>
        <p:spPr>
          <a:xfrm>
            <a:off x="6172156" y="2629280"/>
            <a:ext cx="2543397" cy="4616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514279">
              <a:spcBef>
                <a:spcPts val="169"/>
              </a:spcBef>
              <a:spcAft>
                <a:spcPts val="169"/>
              </a:spcAft>
              <a:buClr>
                <a:schemeClr val="tx2"/>
              </a:buClr>
              <a:buNone/>
              <a:defRPr/>
            </a:pPr>
            <a:r>
              <a:rPr lang="en-US" sz="1500" b="1" dirty="0">
                <a:solidFill>
                  <a:srgbClr val="0065BD"/>
                </a:solidFill>
              </a:rPr>
              <a:t>48</a:t>
            </a:r>
            <a:r>
              <a:rPr lang="en-US" sz="1500" b="1" dirty="0">
                <a:solidFill>
                  <a:srgbClr val="002960"/>
                </a:solidFill>
              </a:rPr>
              <a:t> </a:t>
            </a:r>
            <a:r>
              <a:rPr lang="en-US" sz="1500" dirty="0">
                <a:solidFill>
                  <a:srgbClr val="000000"/>
                </a:solidFill>
              </a:rPr>
              <a:t>experts in social change, mental health, and addiction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DDAA2DA-A262-47E1-B974-5A49989AA5CB}"/>
              </a:ext>
            </a:extLst>
          </p:cNvPr>
          <p:cNvCxnSpPr>
            <a:cxnSpLocks/>
          </p:cNvCxnSpPr>
          <p:nvPr/>
        </p:nvCxnSpPr>
        <p:spPr>
          <a:xfrm>
            <a:off x="6172157" y="2554508"/>
            <a:ext cx="2543397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C3FCD15-4D0C-4D5A-BB8D-C36F7D80B527}"/>
              </a:ext>
            </a:extLst>
          </p:cNvPr>
          <p:cNvSpPr txBox="1">
            <a:spLocks/>
          </p:cNvSpPr>
          <p:nvPr/>
        </p:nvSpPr>
        <p:spPr>
          <a:xfrm>
            <a:off x="6172156" y="3390428"/>
            <a:ext cx="2543397" cy="289822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99699">
              <a:spcBef>
                <a:spcPts val="230"/>
              </a:spcBef>
              <a:spcAft>
                <a:spcPts val="230"/>
              </a:spcAft>
              <a:defRPr/>
            </a:pPr>
            <a:r>
              <a:rPr lang="en-US" sz="1500" b="1" dirty="0">
                <a:solidFill>
                  <a:srgbClr val="0065BD"/>
                </a:solidFill>
              </a:rPr>
              <a:t>10 </a:t>
            </a:r>
            <a:r>
              <a:rPr lang="en-US" sz="1500" dirty="0">
                <a:solidFill>
                  <a:srgbClr val="000000"/>
                </a:solidFill>
              </a:rPr>
              <a:t>Academics/researchers</a:t>
            </a:r>
          </a:p>
          <a:p>
            <a:pPr defTabSz="699699">
              <a:spcBef>
                <a:spcPts val="230"/>
              </a:spcBef>
              <a:spcAft>
                <a:spcPts val="230"/>
              </a:spcAft>
              <a:defRPr/>
            </a:pPr>
            <a:r>
              <a:rPr lang="en-US" sz="1500" b="1" dirty="0">
                <a:solidFill>
                  <a:srgbClr val="0065BD"/>
                </a:solidFill>
              </a:rPr>
              <a:t>10</a:t>
            </a:r>
            <a:r>
              <a:rPr lang="en-US" sz="1500" dirty="0">
                <a:solidFill>
                  <a:srgbClr val="000000"/>
                </a:solidFill>
              </a:rPr>
              <a:t> experts in specific behavioral change campaigns </a:t>
            </a:r>
          </a:p>
          <a:p>
            <a:pPr defTabSz="699699">
              <a:spcBef>
                <a:spcPts val="230"/>
              </a:spcBef>
              <a:spcAft>
                <a:spcPts val="230"/>
              </a:spcAft>
              <a:defRPr/>
            </a:pPr>
            <a:r>
              <a:rPr lang="en-US" sz="1500" b="1" dirty="0">
                <a:solidFill>
                  <a:srgbClr val="0065BD"/>
                </a:solidFill>
              </a:rPr>
              <a:t>8 </a:t>
            </a:r>
            <a:r>
              <a:rPr lang="en-US" sz="1500" dirty="0">
                <a:solidFill>
                  <a:srgbClr val="000000"/>
                </a:solidFill>
              </a:rPr>
              <a:t>Government offices/policymakers</a:t>
            </a:r>
          </a:p>
          <a:p>
            <a:pPr defTabSz="699699">
              <a:spcBef>
                <a:spcPts val="230"/>
              </a:spcBef>
              <a:spcAft>
                <a:spcPts val="230"/>
              </a:spcAft>
              <a:defRPr/>
            </a:pPr>
            <a:r>
              <a:rPr lang="en-US" sz="1500" b="1" dirty="0">
                <a:solidFill>
                  <a:srgbClr val="0065BD"/>
                </a:solidFill>
              </a:rPr>
              <a:t>7 </a:t>
            </a:r>
            <a:r>
              <a:rPr lang="en-US" sz="1500" dirty="0">
                <a:solidFill>
                  <a:srgbClr val="000000"/>
                </a:solidFill>
              </a:rPr>
              <a:t>behavioral change marketing/advertising experts</a:t>
            </a:r>
          </a:p>
          <a:p>
            <a:pPr defTabSz="699699">
              <a:spcBef>
                <a:spcPts val="230"/>
              </a:spcBef>
              <a:spcAft>
                <a:spcPts val="230"/>
              </a:spcAft>
              <a:defRPr/>
            </a:pPr>
            <a:r>
              <a:rPr lang="en-US" sz="1500" b="1" dirty="0">
                <a:solidFill>
                  <a:srgbClr val="0065BD"/>
                </a:solidFill>
              </a:rPr>
              <a:t>5 </a:t>
            </a:r>
            <a:r>
              <a:rPr lang="en-US" sz="1500" dirty="0">
                <a:solidFill>
                  <a:srgbClr val="000000"/>
                </a:solidFill>
              </a:rPr>
              <a:t>Nonprofit organization leaders</a:t>
            </a:r>
          </a:p>
          <a:p>
            <a:pPr defTabSz="699699">
              <a:spcBef>
                <a:spcPts val="230"/>
              </a:spcBef>
              <a:spcAft>
                <a:spcPts val="230"/>
              </a:spcAft>
              <a:defRPr/>
            </a:pPr>
            <a:r>
              <a:rPr lang="en-US" sz="1500" b="1" dirty="0">
                <a:solidFill>
                  <a:srgbClr val="0065BD"/>
                </a:solidFill>
              </a:rPr>
              <a:t>4 </a:t>
            </a:r>
            <a:r>
              <a:rPr lang="en-US" sz="1500" dirty="0">
                <a:solidFill>
                  <a:srgbClr val="000000"/>
                </a:solidFill>
              </a:rPr>
              <a:t>Healthcare experts</a:t>
            </a:r>
          </a:p>
          <a:p>
            <a:pPr defTabSz="699699">
              <a:spcBef>
                <a:spcPts val="230"/>
              </a:spcBef>
              <a:spcAft>
                <a:spcPts val="230"/>
              </a:spcAft>
              <a:defRPr/>
            </a:pPr>
            <a:r>
              <a:rPr lang="en-US" sz="1500" b="1" dirty="0">
                <a:solidFill>
                  <a:srgbClr val="0065BD"/>
                </a:solidFill>
              </a:rPr>
              <a:t>3 </a:t>
            </a:r>
            <a:r>
              <a:rPr lang="en-US" sz="1500" dirty="0">
                <a:solidFill>
                  <a:srgbClr val="000000"/>
                </a:solidFill>
              </a:rPr>
              <a:t>Criminal justice experts</a:t>
            </a:r>
          </a:p>
          <a:p>
            <a:pPr defTabSz="699699">
              <a:spcBef>
                <a:spcPts val="230"/>
              </a:spcBef>
              <a:spcAft>
                <a:spcPts val="230"/>
              </a:spcAft>
              <a:defRPr/>
            </a:pPr>
            <a:r>
              <a:rPr lang="en-US" sz="1500" b="1" dirty="0">
                <a:solidFill>
                  <a:srgbClr val="0065BD"/>
                </a:solidFill>
              </a:rPr>
              <a:t>1 </a:t>
            </a:r>
            <a:r>
              <a:rPr lang="en-US" sz="1500" dirty="0">
                <a:solidFill>
                  <a:srgbClr val="000000"/>
                </a:solidFill>
              </a:rPr>
              <a:t>Individual in recovery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B4E01B-D170-460E-B082-97DDF6B84FEB}"/>
              </a:ext>
            </a:extLst>
          </p:cNvPr>
          <p:cNvSpPr txBox="1">
            <a:spLocks/>
          </p:cNvSpPr>
          <p:nvPr/>
        </p:nvSpPr>
        <p:spPr>
          <a:xfrm>
            <a:off x="3724510" y="2184675"/>
            <a:ext cx="2083826" cy="27432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514279">
              <a:spcBef>
                <a:spcPts val="169"/>
              </a:spcBef>
              <a:spcAft>
                <a:spcPts val="169"/>
              </a:spcAft>
              <a:defRPr/>
            </a:pPr>
            <a:r>
              <a:rPr lang="en-US" sz="1500" b="1" dirty="0">
                <a:solidFill>
                  <a:srgbClr val="0065BD"/>
                </a:solidFill>
              </a:rPr>
              <a:t>Prioritized and reviewed</a:t>
            </a:r>
            <a:endParaRPr lang="en-US" sz="1500" dirty="0">
              <a:solidFill>
                <a:srgbClr val="0065BD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B4F2B6-A566-47CB-B450-67B01031E27A}"/>
              </a:ext>
            </a:extLst>
          </p:cNvPr>
          <p:cNvSpPr txBox="1">
            <a:spLocks/>
          </p:cNvSpPr>
          <p:nvPr/>
        </p:nvSpPr>
        <p:spPr>
          <a:xfrm>
            <a:off x="3264939" y="2629280"/>
            <a:ext cx="2543397" cy="4616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514279">
              <a:spcBef>
                <a:spcPts val="169"/>
              </a:spcBef>
              <a:spcAft>
                <a:spcPts val="169"/>
              </a:spcAft>
              <a:buClr>
                <a:schemeClr val="tx2"/>
              </a:buClr>
              <a:buNone/>
              <a:defRPr/>
            </a:pPr>
            <a:r>
              <a:rPr lang="en-US" sz="1500" b="1" dirty="0">
                <a:solidFill>
                  <a:srgbClr val="0065BD"/>
                </a:solidFill>
              </a:rPr>
              <a:t>100 </a:t>
            </a:r>
            <a:r>
              <a:rPr lang="en-US" sz="1500" dirty="0">
                <a:solidFill>
                  <a:srgbClr val="000000"/>
                </a:solidFill>
              </a:rPr>
              <a:t>publications and reports</a:t>
            </a:r>
            <a:br>
              <a:rPr lang="en-US" sz="1500" dirty="0">
                <a:solidFill>
                  <a:srgbClr val="000000"/>
                </a:solidFill>
              </a:rPr>
            </a:br>
            <a:r>
              <a:rPr lang="en-US" sz="1500" dirty="0">
                <a:solidFill>
                  <a:srgbClr val="000000"/>
                </a:solidFill>
              </a:rPr>
              <a:t>related to stigma reduction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8BBD4AD-428D-4CAE-99A4-63988CD41E7A}"/>
              </a:ext>
            </a:extLst>
          </p:cNvPr>
          <p:cNvCxnSpPr>
            <a:cxnSpLocks/>
          </p:cNvCxnSpPr>
          <p:nvPr/>
        </p:nvCxnSpPr>
        <p:spPr>
          <a:xfrm>
            <a:off x="3264939" y="2554508"/>
            <a:ext cx="2543397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9430792-FDA8-4F90-862D-829719A1BF51}"/>
              </a:ext>
            </a:extLst>
          </p:cNvPr>
          <p:cNvSpPr txBox="1">
            <a:spLocks/>
          </p:cNvSpPr>
          <p:nvPr/>
        </p:nvSpPr>
        <p:spPr>
          <a:xfrm>
            <a:off x="3264939" y="3390429"/>
            <a:ext cx="2543397" cy="192360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99699">
              <a:spcBef>
                <a:spcPts val="230"/>
              </a:spcBef>
              <a:spcAft>
                <a:spcPts val="230"/>
              </a:spcAft>
              <a:defRPr/>
            </a:pPr>
            <a:r>
              <a:rPr lang="en-US" sz="1500" b="1" dirty="0">
                <a:solidFill>
                  <a:srgbClr val="0065BD"/>
                </a:solidFill>
              </a:rPr>
              <a:t>30</a:t>
            </a:r>
            <a:r>
              <a:rPr lang="en-US" sz="1500" dirty="0">
                <a:solidFill>
                  <a:srgbClr val="000000"/>
                </a:solidFill>
              </a:rPr>
              <a:t> News/social media articles </a:t>
            </a:r>
          </a:p>
          <a:p>
            <a:pPr defTabSz="699699">
              <a:spcBef>
                <a:spcPts val="230"/>
              </a:spcBef>
              <a:spcAft>
                <a:spcPts val="230"/>
              </a:spcAft>
              <a:defRPr/>
            </a:pPr>
            <a:r>
              <a:rPr lang="en-US" sz="1500" b="1" dirty="0">
                <a:solidFill>
                  <a:srgbClr val="0065BD"/>
                </a:solidFill>
              </a:rPr>
              <a:t>25</a:t>
            </a:r>
            <a:r>
              <a:rPr lang="en-US" sz="1500" b="1" dirty="0">
                <a:solidFill>
                  <a:srgbClr val="002960"/>
                </a:solidFill>
              </a:rPr>
              <a:t> </a:t>
            </a:r>
            <a:r>
              <a:rPr lang="en-US" sz="1500" dirty="0">
                <a:solidFill>
                  <a:srgbClr val="000000"/>
                </a:solidFill>
              </a:rPr>
              <a:t>Presentations/websites </a:t>
            </a:r>
          </a:p>
          <a:p>
            <a:pPr defTabSz="699699">
              <a:spcBef>
                <a:spcPts val="230"/>
              </a:spcBef>
              <a:spcAft>
                <a:spcPts val="230"/>
              </a:spcAft>
              <a:defRPr/>
            </a:pPr>
            <a:r>
              <a:rPr lang="en-US" sz="1500" b="1" dirty="0">
                <a:solidFill>
                  <a:srgbClr val="0065BD"/>
                </a:solidFill>
              </a:rPr>
              <a:t>24</a:t>
            </a:r>
            <a:r>
              <a:rPr lang="en-US" sz="1500" dirty="0">
                <a:solidFill>
                  <a:srgbClr val="000000"/>
                </a:solidFill>
              </a:rPr>
              <a:t> Academic papers/journals </a:t>
            </a:r>
          </a:p>
          <a:p>
            <a:pPr defTabSz="699699">
              <a:spcBef>
                <a:spcPts val="230"/>
              </a:spcBef>
              <a:spcAft>
                <a:spcPts val="230"/>
              </a:spcAft>
              <a:defRPr/>
            </a:pPr>
            <a:r>
              <a:rPr lang="en-US" sz="1500" b="1" dirty="0">
                <a:solidFill>
                  <a:srgbClr val="0065BD"/>
                </a:solidFill>
              </a:rPr>
              <a:t>19</a:t>
            </a:r>
            <a:r>
              <a:rPr lang="en-US" sz="1500" b="1" dirty="0">
                <a:solidFill>
                  <a:srgbClr val="002960"/>
                </a:solidFill>
              </a:rPr>
              <a:t> </a:t>
            </a:r>
            <a:r>
              <a:rPr lang="en-US" sz="1500" dirty="0">
                <a:solidFill>
                  <a:srgbClr val="000000"/>
                </a:solidFill>
              </a:rPr>
              <a:t>Book chapters </a:t>
            </a:r>
          </a:p>
          <a:p>
            <a:pPr defTabSz="699699">
              <a:spcBef>
                <a:spcPts val="230"/>
              </a:spcBef>
              <a:spcAft>
                <a:spcPts val="230"/>
              </a:spcAft>
              <a:defRPr/>
            </a:pPr>
            <a:r>
              <a:rPr lang="en-US" sz="1500" b="1" dirty="0">
                <a:solidFill>
                  <a:srgbClr val="0065BD"/>
                </a:solidFill>
              </a:rPr>
              <a:t>17</a:t>
            </a:r>
            <a:r>
              <a:rPr lang="en-US" sz="1500" dirty="0">
                <a:solidFill>
                  <a:srgbClr val="0065BD"/>
                </a:solidFill>
              </a:rPr>
              <a:t> </a:t>
            </a:r>
            <a:r>
              <a:rPr lang="en-US" sz="1500" dirty="0">
                <a:solidFill>
                  <a:srgbClr val="000000"/>
                </a:solidFill>
              </a:rPr>
              <a:t>Public campaigns </a:t>
            </a:r>
          </a:p>
          <a:p>
            <a:pPr defTabSz="699699">
              <a:spcBef>
                <a:spcPts val="230"/>
              </a:spcBef>
              <a:spcAft>
                <a:spcPts val="230"/>
              </a:spcAft>
              <a:defRPr/>
            </a:pPr>
            <a:r>
              <a:rPr lang="en-US" sz="1500" b="1" dirty="0">
                <a:solidFill>
                  <a:srgbClr val="0065BD"/>
                </a:solidFill>
              </a:rPr>
              <a:t>7 </a:t>
            </a:r>
            <a:r>
              <a:rPr lang="en-US" sz="1500" dirty="0">
                <a:solidFill>
                  <a:srgbClr val="000000"/>
                </a:solidFill>
              </a:rPr>
              <a:t>Reports </a:t>
            </a:r>
          </a:p>
          <a:p>
            <a:pPr defTabSz="699699">
              <a:spcBef>
                <a:spcPts val="230"/>
              </a:spcBef>
              <a:spcAft>
                <a:spcPts val="230"/>
              </a:spcAft>
              <a:defRPr/>
            </a:pPr>
            <a:r>
              <a:rPr lang="en-US" sz="1500" b="1" dirty="0">
                <a:solidFill>
                  <a:srgbClr val="0065BD"/>
                </a:solidFill>
              </a:rPr>
              <a:t>2</a:t>
            </a:r>
            <a:r>
              <a:rPr lang="en-US" sz="1500" dirty="0">
                <a:solidFill>
                  <a:srgbClr val="000000"/>
                </a:solidFill>
              </a:rPr>
              <a:t> Books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612DE2-1590-4844-B76B-2481AD64089A}"/>
              </a:ext>
            </a:extLst>
          </p:cNvPr>
          <p:cNvSpPr txBox="1">
            <a:spLocks/>
          </p:cNvSpPr>
          <p:nvPr/>
        </p:nvSpPr>
        <p:spPr>
          <a:xfrm>
            <a:off x="780589" y="2184675"/>
            <a:ext cx="2098507" cy="27432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514279">
              <a:spcBef>
                <a:spcPts val="169"/>
              </a:spcBef>
              <a:spcAft>
                <a:spcPts val="169"/>
              </a:spcAft>
              <a:defRPr/>
            </a:pPr>
            <a:r>
              <a:rPr lang="en-US" sz="1500" b="1" dirty="0">
                <a:solidFill>
                  <a:srgbClr val="0065BD"/>
                </a:solidFill>
              </a:rPr>
              <a:t>Assessed</a:t>
            </a:r>
            <a:endParaRPr lang="en-US" sz="1500" dirty="0">
              <a:solidFill>
                <a:srgbClr val="0065BD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9DDEC1-6209-4017-AFB7-CEC66F09B209}"/>
              </a:ext>
            </a:extLst>
          </p:cNvPr>
          <p:cNvSpPr txBox="1">
            <a:spLocks/>
          </p:cNvSpPr>
          <p:nvPr/>
        </p:nvSpPr>
        <p:spPr>
          <a:xfrm>
            <a:off x="335699" y="2629281"/>
            <a:ext cx="2543397" cy="6924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514279">
              <a:spcBef>
                <a:spcPts val="169"/>
              </a:spcBef>
              <a:spcAft>
                <a:spcPts val="169"/>
              </a:spcAft>
              <a:buClr>
                <a:schemeClr val="tx2"/>
              </a:buClr>
              <a:buNone/>
              <a:defRPr/>
            </a:pPr>
            <a:r>
              <a:rPr lang="en-US" sz="1500" b="1" dirty="0">
                <a:solidFill>
                  <a:srgbClr val="0065BD"/>
                </a:solidFill>
              </a:rPr>
              <a:t>11</a:t>
            </a:r>
            <a:r>
              <a:rPr lang="en-US" sz="1500" b="1" dirty="0">
                <a:solidFill>
                  <a:srgbClr val="002960"/>
                </a:solidFill>
              </a:rPr>
              <a:t> </a:t>
            </a:r>
            <a:r>
              <a:rPr lang="en-US" sz="1500" dirty="0">
                <a:solidFill>
                  <a:srgbClr val="000000"/>
                </a:solidFill>
              </a:rPr>
              <a:t>analogous social-change movements to understand how they shifted beliefs &amp; behaviors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3E723E3-15B9-4606-9404-9BB23E6E2E7F}"/>
              </a:ext>
            </a:extLst>
          </p:cNvPr>
          <p:cNvCxnSpPr>
            <a:cxnSpLocks/>
          </p:cNvCxnSpPr>
          <p:nvPr/>
        </p:nvCxnSpPr>
        <p:spPr>
          <a:xfrm>
            <a:off x="335699" y="2554508"/>
            <a:ext cx="2543397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CCF3878-4D9A-42A0-B914-3F8BCA086D46}"/>
              </a:ext>
            </a:extLst>
          </p:cNvPr>
          <p:cNvSpPr txBox="1"/>
          <p:nvPr/>
        </p:nvSpPr>
        <p:spPr>
          <a:xfrm>
            <a:off x="335698" y="3390428"/>
            <a:ext cx="1209889" cy="210314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514279">
              <a:spcBef>
                <a:spcPts val="169"/>
              </a:spcBef>
              <a:spcAft>
                <a:spcPts val="169"/>
              </a:spcAft>
              <a:defRPr/>
            </a:pPr>
            <a:r>
              <a:rPr lang="en-US" sz="1500" dirty="0">
                <a:solidFill>
                  <a:srgbClr val="000000"/>
                </a:solidFill>
              </a:rPr>
              <a:t>Tobacco smoking</a:t>
            </a:r>
          </a:p>
          <a:p>
            <a:pPr defTabSz="514279">
              <a:spcBef>
                <a:spcPts val="169"/>
              </a:spcBef>
              <a:spcAft>
                <a:spcPts val="169"/>
              </a:spcAft>
              <a:defRPr/>
            </a:pPr>
            <a:r>
              <a:rPr lang="en-US" sz="1500" dirty="0">
                <a:solidFill>
                  <a:srgbClr val="000000"/>
                </a:solidFill>
              </a:rPr>
              <a:t>HIV/AIDS</a:t>
            </a:r>
          </a:p>
          <a:p>
            <a:pPr defTabSz="514279">
              <a:spcBef>
                <a:spcPts val="169"/>
              </a:spcBef>
              <a:spcAft>
                <a:spcPts val="169"/>
              </a:spcAft>
              <a:defRPr/>
            </a:pPr>
            <a:r>
              <a:rPr lang="en-US" sz="1500" dirty="0">
                <a:solidFill>
                  <a:srgbClr val="000000"/>
                </a:solidFill>
              </a:rPr>
              <a:t>Sexual assault</a:t>
            </a:r>
          </a:p>
          <a:p>
            <a:pPr defTabSz="514279">
              <a:spcBef>
                <a:spcPts val="169"/>
              </a:spcBef>
              <a:spcAft>
                <a:spcPts val="169"/>
              </a:spcAft>
              <a:defRPr/>
            </a:pPr>
            <a:r>
              <a:rPr lang="en-US" sz="1500" dirty="0">
                <a:solidFill>
                  <a:srgbClr val="000000"/>
                </a:solidFill>
              </a:rPr>
              <a:t>Teenage drug use</a:t>
            </a:r>
          </a:p>
          <a:p>
            <a:pPr defTabSz="514279">
              <a:spcBef>
                <a:spcPts val="169"/>
              </a:spcBef>
              <a:spcAft>
                <a:spcPts val="169"/>
              </a:spcAft>
              <a:defRPr/>
            </a:pPr>
            <a:r>
              <a:rPr lang="en-US" sz="1500" dirty="0">
                <a:solidFill>
                  <a:srgbClr val="000000"/>
                </a:solidFill>
              </a:rPr>
              <a:t>Mental health</a:t>
            </a:r>
          </a:p>
          <a:p>
            <a:pPr defTabSz="514279">
              <a:spcBef>
                <a:spcPts val="169"/>
              </a:spcBef>
              <a:spcAft>
                <a:spcPts val="169"/>
              </a:spcAft>
              <a:defRPr/>
            </a:pPr>
            <a:r>
              <a:rPr lang="en-US" sz="1500" dirty="0">
                <a:solidFill>
                  <a:srgbClr val="000000"/>
                </a:solidFill>
              </a:rPr>
              <a:t>Obesity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E8F36C-08CD-4366-AA86-7CDEEBFD37FF}"/>
              </a:ext>
            </a:extLst>
          </p:cNvPr>
          <p:cNvSpPr txBox="1"/>
          <p:nvPr/>
        </p:nvSpPr>
        <p:spPr>
          <a:xfrm>
            <a:off x="1726368" y="3390428"/>
            <a:ext cx="1152727" cy="233397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514279">
              <a:spcBef>
                <a:spcPts val="169"/>
              </a:spcBef>
              <a:spcAft>
                <a:spcPts val="169"/>
              </a:spcAft>
              <a:defRPr/>
            </a:pPr>
            <a:r>
              <a:rPr lang="en-US" sz="1500" dirty="0">
                <a:solidFill>
                  <a:srgbClr val="000000"/>
                </a:solidFill>
              </a:rPr>
              <a:t>Substance use</a:t>
            </a:r>
          </a:p>
          <a:p>
            <a:pPr defTabSz="514279">
              <a:spcBef>
                <a:spcPts val="169"/>
              </a:spcBef>
              <a:spcAft>
                <a:spcPts val="169"/>
              </a:spcAft>
              <a:defRPr/>
            </a:pPr>
            <a:r>
              <a:rPr lang="en-US" sz="1500" dirty="0">
                <a:solidFill>
                  <a:srgbClr val="000000"/>
                </a:solidFill>
              </a:rPr>
              <a:t>Cancer</a:t>
            </a:r>
          </a:p>
          <a:p>
            <a:pPr defTabSz="514279">
              <a:spcBef>
                <a:spcPts val="169"/>
              </a:spcBef>
              <a:spcAft>
                <a:spcPts val="169"/>
              </a:spcAft>
              <a:defRPr/>
            </a:pPr>
            <a:r>
              <a:rPr lang="en-US" sz="1500" dirty="0">
                <a:solidFill>
                  <a:srgbClr val="000000"/>
                </a:solidFill>
              </a:rPr>
              <a:t>Gender equality</a:t>
            </a:r>
          </a:p>
          <a:p>
            <a:pPr defTabSz="514279">
              <a:spcBef>
                <a:spcPts val="169"/>
              </a:spcBef>
              <a:spcAft>
                <a:spcPts val="169"/>
              </a:spcAft>
              <a:defRPr/>
            </a:pPr>
            <a:r>
              <a:rPr lang="en-US" sz="1500" dirty="0">
                <a:solidFill>
                  <a:srgbClr val="000000"/>
                </a:solidFill>
              </a:rPr>
              <a:t>Intellectual disability</a:t>
            </a:r>
          </a:p>
          <a:p>
            <a:pPr defTabSz="514279">
              <a:spcBef>
                <a:spcPts val="169"/>
              </a:spcBef>
              <a:spcAft>
                <a:spcPts val="169"/>
              </a:spcAft>
              <a:defRPr/>
            </a:pPr>
            <a:r>
              <a:rPr lang="en-US" sz="1500" dirty="0">
                <a:solidFill>
                  <a:srgbClr val="000000"/>
                </a:solidFill>
              </a:rPr>
              <a:t>Same-sex marriage</a:t>
            </a:r>
          </a:p>
          <a:p>
            <a:pPr defTabSz="514279">
              <a:spcBef>
                <a:spcPts val="169"/>
              </a:spcBef>
              <a:spcAft>
                <a:spcPts val="169"/>
              </a:spcAft>
              <a:buNone/>
              <a:defRPr/>
            </a:pPr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BBF334D-2AEB-4C4A-AC47-10B8B22D8FC7}"/>
              </a:ext>
            </a:extLst>
          </p:cNvPr>
          <p:cNvSpPr/>
          <p:nvPr/>
        </p:nvSpPr>
        <p:spPr>
          <a:xfrm>
            <a:off x="288067" y="793584"/>
            <a:ext cx="8497139" cy="113488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US" sz="1500" b="1" dirty="0"/>
              <a:t>Shatterproof, McKinsey &amp; Company and The Public Good Projects </a:t>
            </a:r>
            <a:r>
              <a:rPr lang="en-US" sz="1500" dirty="0"/>
              <a:t>embarked on a six-month project rigorously reviewing and analyzing analogous movements to inform </a:t>
            </a:r>
            <a:r>
              <a:rPr lang="en-US" sz="1500" dirty="0" err="1"/>
              <a:t>Shatterproof’s</a:t>
            </a:r>
            <a:r>
              <a:rPr lang="en-US" sz="1500" dirty="0"/>
              <a:t> plans to significantly reduce the stigma associated with opioid use disorder initially while developing a roadmap for stigma reduction for substance use disorder and, ultimately, behavioral health more broadly </a:t>
            </a:r>
          </a:p>
        </p:txBody>
      </p:sp>
      <p:sp>
        <p:nvSpPr>
          <p:cNvPr id="31" name="Slide Number Placeholder 32">
            <a:extLst>
              <a:ext uri="{FF2B5EF4-FFF2-40B4-BE49-F238E27FC236}">
                <a16:creationId xmlns:a16="http://schemas.microsoft.com/office/drawing/2014/main" id="{3F9862AC-98B8-498B-A233-18EAD8AB8CF4}"/>
              </a:ext>
            </a:extLst>
          </p:cNvPr>
          <p:cNvSpPr txBox="1">
            <a:spLocks/>
          </p:cNvSpPr>
          <p:nvPr/>
        </p:nvSpPr>
        <p:spPr>
          <a:xfrm>
            <a:off x="6935932" y="6487840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F99FE5-9E12-46E1-B762-54FE6FFDE2D2}" type="slidenum">
              <a:rPr lang="en-US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53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DAEF8-DF76-4AD4-A9E3-87FAB9B87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075"/>
            <a:ext cx="9144000" cy="685800"/>
          </a:xfrm>
        </p:spPr>
        <p:txBody>
          <a:bodyPr>
            <a:normAutofit/>
          </a:bodyPr>
          <a:lstStyle/>
          <a:p>
            <a:r>
              <a:rPr lang="en-US" sz="2600" dirty="0"/>
              <a:t>Types of Stigma</a:t>
            </a:r>
            <a:endParaRPr lang="en-US" sz="2600" dirty="0">
              <a:solidFill>
                <a:schemeClr val="accent5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002BF9-77BD-44D3-B2D9-39C2698635CE}"/>
              </a:ext>
            </a:extLst>
          </p:cNvPr>
          <p:cNvSpPr/>
          <p:nvPr/>
        </p:nvSpPr>
        <p:spPr>
          <a:xfrm>
            <a:off x="192505" y="5146124"/>
            <a:ext cx="8800827" cy="11823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The opioid crisis uniquely faces stigma against medications for opioid use disorder </a:t>
            </a:r>
            <a:r>
              <a:rPr lang="en-US" sz="1600" dirty="0"/>
              <a:t>(“MOUD”), an evidence-based treatment, across the three types of stigma described above; public, structural, and self-stigma.  One common misconception about MOUD is that it involves “trading one addiction for another.”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D6F0A3-1208-481F-8146-5029523B2BA1}"/>
              </a:ext>
            </a:extLst>
          </p:cNvPr>
          <p:cNvSpPr/>
          <p:nvPr/>
        </p:nvSpPr>
        <p:spPr>
          <a:xfrm>
            <a:off x="192505" y="839085"/>
            <a:ext cx="8800827" cy="41634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E7A08D-707C-42A3-8260-65B79172507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260244" y="983129"/>
            <a:ext cx="1518509" cy="42501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en-US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0" lvl="1" indent="0" defTabSz="513842" fontAlgn="base">
              <a:spcBef>
                <a:spcPct val="50000"/>
              </a:spcBef>
              <a:spcAft>
                <a:spcPct val="0"/>
              </a:spcAft>
              <a:buSzPct val="100000"/>
              <a:buNone/>
            </a:pPr>
            <a:r>
              <a:rPr lang="en-US" sz="1600" b="1" dirty="0">
                <a:solidFill>
                  <a:srgbClr val="000000"/>
                </a:solidFill>
              </a:rPr>
              <a:t>Self-Stigma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51113F7-99A0-44F2-8157-FC57EDD8E0C3}"/>
              </a:ext>
            </a:extLst>
          </p:cNvPr>
          <p:cNvSpPr/>
          <p:nvPr/>
        </p:nvSpPr>
        <p:spPr>
          <a:xfrm>
            <a:off x="6355982" y="911671"/>
            <a:ext cx="731520" cy="731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448AEEA-572E-4150-A875-FDCD775F39C5}"/>
              </a:ext>
            </a:extLst>
          </p:cNvPr>
          <p:cNvGrpSpPr/>
          <p:nvPr/>
        </p:nvGrpSpPr>
        <p:grpSpPr>
          <a:xfrm>
            <a:off x="365247" y="911671"/>
            <a:ext cx="6666707" cy="731520"/>
            <a:chOff x="365247" y="2316302"/>
            <a:chExt cx="6666707" cy="73152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6F9A512-E94F-418F-8789-40288767D3EF}"/>
                </a:ext>
              </a:extLst>
            </p:cNvPr>
            <p:cNvSpPr txBox="1">
              <a:spLocks/>
            </p:cNvSpPr>
            <p:nvPr>
              <p:custDataLst>
                <p:tags r:id="rId6"/>
              </p:custDataLst>
            </p:nvPr>
          </p:nvSpPr>
          <p:spPr>
            <a:xfrm>
              <a:off x="1269508" y="2387761"/>
              <a:ext cx="1518509" cy="425019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lang="en-US" baseline="0" dirty="0">
                  <a:latin typeface="+mn-lt"/>
                </a:defRPr>
              </a:lvl1pPr>
              <a:lvl2pPr marL="194400" lvl="1" indent="-190800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en-US" baseline="0" dirty="0">
                  <a:latin typeface="+mn-lt"/>
                </a:defRPr>
              </a:lvl2pPr>
              <a:lvl3pPr marL="446400" lvl="2" indent="-2484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en-US" baseline="0" dirty="0">
                  <a:latin typeface="+mn-lt"/>
                </a:defRPr>
              </a:lvl3pPr>
              <a:lvl4pPr marL="615600" lvl="3" indent="-1548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en-US" baseline="0" dirty="0">
                  <a:latin typeface="+mn-lt"/>
                </a:defRPr>
              </a:lvl4pPr>
              <a:lvl5pPr marL="748800" lvl="4" indent="-129600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en-US" baseline="0" dirty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pPr marL="0" lvl="1" indent="0" defTabSz="513842" fontAlgn="base">
                <a:spcBef>
                  <a:spcPct val="50000"/>
                </a:spcBef>
                <a:spcAft>
                  <a:spcPct val="0"/>
                </a:spcAft>
                <a:buSzPct val="100000"/>
                <a:buNone/>
              </a:pPr>
              <a:r>
                <a:rPr lang="en-US" sz="1600" b="1" dirty="0">
                  <a:solidFill>
                    <a:srgbClr val="000000"/>
                  </a:solidFill>
                </a:rPr>
                <a:t>Public Stigma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8518688-3CC0-489E-AE99-272885E1871B}"/>
                </a:ext>
              </a:extLst>
            </p:cNvPr>
            <p:cNvSpPr/>
            <p:nvPr/>
          </p:nvSpPr>
          <p:spPr>
            <a:xfrm>
              <a:off x="365247" y="2316302"/>
              <a:ext cx="731520" cy="7315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23" name="Graphic 22" descr="User">
              <a:extLst>
                <a:ext uri="{FF2B5EF4-FFF2-40B4-BE49-F238E27FC236}">
                  <a16:creationId xmlns:a16="http://schemas.microsoft.com/office/drawing/2014/main" id="{6F61D606-9BF1-4504-B18C-737C2AD75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447914" y="2370511"/>
              <a:ext cx="584040" cy="58404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C3FD418-6BE1-470C-9217-A39CD8B78412}"/>
              </a:ext>
            </a:extLst>
          </p:cNvPr>
          <p:cNvGrpSpPr/>
          <p:nvPr/>
        </p:nvGrpSpPr>
        <p:grpSpPr>
          <a:xfrm>
            <a:off x="3360614" y="911671"/>
            <a:ext cx="2422770" cy="761936"/>
            <a:chOff x="3467904" y="2285886"/>
            <a:chExt cx="2422770" cy="76193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6A920BE-8AB7-4EDE-AD7D-CCBD6578558C}"/>
                </a:ext>
              </a:extLst>
            </p:cNvPr>
            <p:cNvSpPr txBox="1">
              <a:spLocks/>
            </p:cNvSpPr>
            <p:nvPr>
              <p:custDataLst>
                <p:tags r:id="rId5"/>
              </p:custDataLst>
            </p:nvPr>
          </p:nvSpPr>
          <p:spPr>
            <a:xfrm>
              <a:off x="4372165" y="2387760"/>
              <a:ext cx="1518509" cy="425019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lang="en-US" baseline="0" dirty="0">
                  <a:latin typeface="+mn-lt"/>
                </a:defRPr>
              </a:lvl1pPr>
              <a:lvl2pPr marL="194400" lvl="1" indent="-190800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en-US" baseline="0" dirty="0">
                  <a:latin typeface="+mn-lt"/>
                </a:defRPr>
              </a:lvl2pPr>
              <a:lvl3pPr marL="446400" lvl="2" indent="-2484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en-US" baseline="0" dirty="0">
                  <a:latin typeface="+mn-lt"/>
                </a:defRPr>
              </a:lvl3pPr>
              <a:lvl4pPr marL="615600" lvl="3" indent="-1548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en-US" baseline="0" dirty="0">
                  <a:latin typeface="+mn-lt"/>
                </a:defRPr>
              </a:lvl4pPr>
              <a:lvl5pPr marL="748800" lvl="4" indent="-129600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en-US" baseline="0" dirty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pPr marL="0" lvl="1" indent="0" defTabSz="513842" fontAlgn="base">
                <a:spcBef>
                  <a:spcPct val="50000"/>
                </a:spcBef>
                <a:spcAft>
                  <a:spcPct val="0"/>
                </a:spcAft>
                <a:buSzPct val="100000"/>
                <a:buNone/>
              </a:pPr>
              <a:r>
                <a:rPr lang="en-US" sz="1600" b="1" dirty="0">
                  <a:solidFill>
                    <a:srgbClr val="000000"/>
                  </a:solidFill>
                </a:rPr>
                <a:t>Structural Stigma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0E344A9-79BD-4042-A989-8EABAB2F0AFC}"/>
                </a:ext>
              </a:extLst>
            </p:cNvPr>
            <p:cNvSpPr/>
            <p:nvPr/>
          </p:nvSpPr>
          <p:spPr>
            <a:xfrm>
              <a:off x="3467904" y="2316302"/>
              <a:ext cx="731520" cy="7315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25" name="Graphic 24" descr="Hospital">
              <a:extLst>
                <a:ext uri="{FF2B5EF4-FFF2-40B4-BE49-F238E27FC236}">
                  <a16:creationId xmlns:a16="http://schemas.microsoft.com/office/drawing/2014/main" id="{3315AF53-5614-4812-88D3-3B8C7FDFA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499331" y="2285886"/>
              <a:ext cx="668665" cy="668665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8636B8E-8158-44CB-BE14-5B0833771B40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65248" y="1811357"/>
            <a:ext cx="2422770" cy="26437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en-US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0" lvl="1" indent="0" defTabSz="513842" fontAlgn="base">
              <a:spcBef>
                <a:spcPct val="50000"/>
              </a:spcBef>
              <a:spcAft>
                <a:spcPct val="0"/>
              </a:spcAft>
              <a:buSzPct val="100000"/>
              <a:buNone/>
            </a:pPr>
            <a:r>
              <a:rPr lang="en-US" sz="1600" dirty="0">
                <a:solidFill>
                  <a:srgbClr val="000000"/>
                </a:solidFill>
              </a:rPr>
              <a:t>Society’s negative attitudes toward a group of people creating an environment where individuals feel unwelcomed, judged, and/or blamed</a:t>
            </a:r>
          </a:p>
          <a:p>
            <a:pPr marL="0" lvl="1" indent="0" defTabSz="513842" fontAlgn="base">
              <a:spcBef>
                <a:spcPct val="50000"/>
              </a:spcBef>
              <a:spcAft>
                <a:spcPct val="0"/>
              </a:spcAft>
              <a:buSzPct val="100000"/>
              <a:buNone/>
            </a:pPr>
            <a:r>
              <a:rPr lang="en-US" sz="1600" b="1" dirty="0">
                <a:solidFill>
                  <a:srgbClr val="000000"/>
                </a:solidFill>
              </a:rPr>
              <a:t>Example: </a:t>
            </a:r>
            <a:r>
              <a:rPr lang="en-US" sz="1600" dirty="0">
                <a:solidFill>
                  <a:srgbClr val="000000"/>
                </a:solidFill>
              </a:rPr>
              <a:t>Less than 20% of Americans are willing to associate as a friend, colleague, or neighbor someone with an opioid addiction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B6098C-616B-4033-AD73-CCF83E99CFA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467904" y="1817156"/>
            <a:ext cx="2423160" cy="26437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en-US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0" lvl="1" indent="0" defTabSz="513842" fontAlgn="base">
              <a:spcBef>
                <a:spcPct val="50000"/>
              </a:spcBef>
              <a:spcAft>
                <a:spcPct val="0"/>
              </a:spcAft>
              <a:buSzPct val="100000"/>
              <a:buNone/>
            </a:pPr>
            <a:r>
              <a:rPr lang="en-US" sz="1600" dirty="0">
                <a:solidFill>
                  <a:srgbClr val="000000"/>
                </a:solidFill>
              </a:rPr>
              <a:t>Systems-level discrimination caused by institutional policies and/or dominant cultural norms</a:t>
            </a:r>
          </a:p>
          <a:p>
            <a:pPr marL="0" lvl="1" indent="0" defTabSz="513842" fontAlgn="base">
              <a:spcBef>
                <a:spcPct val="50000"/>
              </a:spcBef>
              <a:spcAft>
                <a:spcPct val="0"/>
              </a:spcAft>
              <a:buSzPct val="100000"/>
              <a:buNone/>
            </a:pPr>
            <a:r>
              <a:rPr lang="en-US" sz="1600" b="1" dirty="0">
                <a:solidFill>
                  <a:srgbClr val="000000"/>
                </a:solidFill>
              </a:rPr>
              <a:t>Example: </a:t>
            </a:r>
            <a:r>
              <a:rPr lang="en-US" sz="1600" dirty="0">
                <a:solidFill>
                  <a:srgbClr val="000000"/>
                </a:solidFill>
              </a:rPr>
              <a:t>Many SUD treatment programs in the U.S. do not offer MOUD, and only a small percentage offer patients a choice of all three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F11E8B-5242-49EF-BE5F-6F237341B0C9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355982" y="1811357"/>
            <a:ext cx="2423160" cy="26437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en-US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0" lvl="1" indent="0" defTabSz="513842" fontAlgn="base">
              <a:spcBef>
                <a:spcPct val="50000"/>
              </a:spcBef>
              <a:spcAft>
                <a:spcPct val="0"/>
              </a:spcAft>
              <a:buSzPct val="100000"/>
              <a:buNone/>
            </a:pPr>
            <a:r>
              <a:rPr lang="en-US" sz="1600" dirty="0">
                <a:solidFill>
                  <a:srgbClr val="000000"/>
                </a:solidFill>
              </a:rPr>
              <a:t>Where individuals accept societal stereotypes and experience reduced self-esteem and self-efficacy</a:t>
            </a:r>
          </a:p>
          <a:p>
            <a:pPr marL="0" lvl="1" indent="0" defTabSz="513842" fontAlgn="base">
              <a:spcBef>
                <a:spcPct val="50000"/>
              </a:spcBef>
              <a:spcAft>
                <a:spcPct val="0"/>
              </a:spcAft>
              <a:buSzPct val="100000"/>
              <a:buNone/>
            </a:pPr>
            <a:r>
              <a:rPr lang="en-US" sz="1600" b="1" dirty="0">
                <a:solidFill>
                  <a:srgbClr val="000000"/>
                </a:solidFill>
              </a:rPr>
              <a:t>Example: </a:t>
            </a:r>
            <a:r>
              <a:rPr lang="en-US" sz="1600" dirty="0">
                <a:solidFill>
                  <a:srgbClr val="000000"/>
                </a:solidFill>
              </a:rPr>
              <a:t>John, a young adult with OUD enters evidence-based treatment, however, he has internalized negative messaging from society making him feel unworthy of recovery and isolated from his friends and family</a:t>
            </a:r>
          </a:p>
        </p:txBody>
      </p:sp>
      <p:pic>
        <p:nvPicPr>
          <p:cNvPr id="21" name="Graphic 20" descr="Users">
            <a:extLst>
              <a:ext uri="{FF2B5EF4-FFF2-40B4-BE49-F238E27FC236}">
                <a16:creationId xmlns:a16="http://schemas.microsoft.com/office/drawing/2014/main" id="{B30BFB0F-850E-4B8D-A7D4-ED4A3DC92A3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88107" y="903103"/>
            <a:ext cx="685800" cy="685800"/>
          </a:xfrm>
          <a:prstGeom prst="rect">
            <a:avLst/>
          </a:prstGeom>
        </p:spPr>
      </p:pic>
      <p:sp>
        <p:nvSpPr>
          <p:cNvPr id="20" name="Slide Number Placeholder 32">
            <a:extLst>
              <a:ext uri="{FF2B5EF4-FFF2-40B4-BE49-F238E27FC236}">
                <a16:creationId xmlns:a16="http://schemas.microsoft.com/office/drawing/2014/main" id="{679502EA-DF3B-4A37-A011-1471D7F34855}"/>
              </a:ext>
            </a:extLst>
          </p:cNvPr>
          <p:cNvSpPr txBox="1">
            <a:spLocks/>
          </p:cNvSpPr>
          <p:nvPr/>
        </p:nvSpPr>
        <p:spPr>
          <a:xfrm>
            <a:off x="6935932" y="6487840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F99FE5-9E12-46E1-B762-54FE6FFDE2D2}" type="slidenum">
              <a:rPr lang="en-US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473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DAEF8-DF76-4AD4-A9E3-87FAB9B87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075"/>
            <a:ext cx="9144000" cy="685800"/>
          </a:xfrm>
        </p:spPr>
        <p:txBody>
          <a:bodyPr>
            <a:normAutofit/>
          </a:bodyPr>
          <a:lstStyle/>
          <a:p>
            <a:r>
              <a:rPr lang="en-US" sz="2600" dirty="0"/>
              <a:t>Intersection with other forms of discrimination and bias</a:t>
            </a:r>
            <a:endParaRPr lang="en-US" sz="2600" dirty="0">
              <a:solidFill>
                <a:schemeClr val="accent5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002BF9-77BD-44D3-B2D9-39C2698635CE}"/>
              </a:ext>
            </a:extLst>
          </p:cNvPr>
          <p:cNvSpPr/>
          <p:nvPr/>
        </p:nvSpPr>
        <p:spPr>
          <a:xfrm>
            <a:off x="192505" y="5146124"/>
            <a:ext cx="8800827" cy="11823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The above are just two examples where intersectional stigma related to OUD can contribute to worse outcomes for marginalized populations. It is critical to understand and address the co-existence of these issues. 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D6F0A3-1208-481F-8146-5029523B2BA1}"/>
              </a:ext>
            </a:extLst>
          </p:cNvPr>
          <p:cNvSpPr/>
          <p:nvPr/>
        </p:nvSpPr>
        <p:spPr>
          <a:xfrm>
            <a:off x="192505" y="839085"/>
            <a:ext cx="8800827" cy="41634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F9A512-E94F-418F-8789-40288767D3E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86189" y="1002317"/>
            <a:ext cx="2897159" cy="624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en-US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0" lvl="1" indent="0" defTabSz="513842" fontAlgn="base">
              <a:spcBef>
                <a:spcPct val="50000"/>
              </a:spcBef>
              <a:spcAft>
                <a:spcPct val="0"/>
              </a:spcAft>
              <a:buSzPct val="100000"/>
              <a:buNone/>
            </a:pPr>
            <a:r>
              <a:rPr lang="en-US" b="1" dirty="0">
                <a:solidFill>
                  <a:srgbClr val="000000"/>
                </a:solidFill>
              </a:rPr>
              <a:t>Race and ethnicity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A920BE-8AB7-4EDE-AD7D-CCBD6578558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569361" y="1002317"/>
            <a:ext cx="2897159" cy="624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en-US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0" lvl="1" indent="0" defTabSz="513842" fontAlgn="base">
              <a:spcBef>
                <a:spcPct val="50000"/>
              </a:spcBef>
              <a:spcAft>
                <a:spcPct val="0"/>
              </a:spcAft>
              <a:buSzPct val="100000"/>
              <a:buNone/>
            </a:pPr>
            <a:r>
              <a:rPr lang="en-US" b="1" dirty="0">
                <a:solidFill>
                  <a:srgbClr val="000000"/>
                </a:solidFill>
              </a:rPr>
              <a:t>Sexual orientation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636B8E-8158-44CB-BE14-5B0833771B40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86189" y="1549807"/>
            <a:ext cx="3850942" cy="26437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en-US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0" lvl="1" indent="0" defTabSz="513842" fontAlgn="base">
              <a:spcBef>
                <a:spcPct val="50000"/>
              </a:spcBef>
              <a:spcAft>
                <a:spcPct val="0"/>
              </a:spcAft>
              <a:buSzPct val="100000"/>
              <a:buNone/>
            </a:pPr>
            <a:r>
              <a:rPr lang="en-US" dirty="0">
                <a:solidFill>
                  <a:srgbClr val="000000"/>
                </a:solidFill>
              </a:rPr>
              <a:t>Racism has long fueled the criminalization of drug use and unequal access to evidence-based SUD treatment </a:t>
            </a:r>
          </a:p>
          <a:p>
            <a:pPr marL="0" lvl="1" indent="0" defTabSz="513842" fontAlgn="base">
              <a:spcBef>
                <a:spcPct val="50000"/>
              </a:spcBef>
              <a:spcAft>
                <a:spcPct val="0"/>
              </a:spcAft>
              <a:buSzPct val="100000"/>
              <a:buNone/>
            </a:pPr>
            <a:r>
              <a:rPr lang="en-US" b="1" dirty="0">
                <a:solidFill>
                  <a:srgbClr val="000000"/>
                </a:solidFill>
              </a:rPr>
              <a:t>Example: </a:t>
            </a:r>
            <a:r>
              <a:rPr lang="en-US" dirty="0">
                <a:solidFill>
                  <a:srgbClr val="000000"/>
                </a:solidFill>
              </a:rPr>
              <a:t>Media coverage of opioid use also continues to contrast criminalized urban Black and Latino heroin use with sympathetic portrayals of suburban white prescription opioid use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B6098C-616B-4033-AD73-CCF83E99CFAB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41273" y="1555606"/>
            <a:ext cx="3851562" cy="26437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en-US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0" lvl="1" indent="0" defTabSz="513842" fontAlgn="base">
              <a:spcBef>
                <a:spcPct val="50000"/>
              </a:spcBef>
              <a:spcAft>
                <a:spcPct val="0"/>
              </a:spcAft>
              <a:buSzPct val="100000"/>
              <a:buNone/>
            </a:pPr>
            <a:r>
              <a:rPr lang="en-US" dirty="0">
                <a:solidFill>
                  <a:srgbClr val="000000"/>
                </a:solidFill>
              </a:rPr>
              <a:t>LGBTQ+ individuals are at higher risk for substance use disorders and often enter SUD treatment with more severe cases of SUDs</a:t>
            </a:r>
          </a:p>
          <a:p>
            <a:pPr marL="0" lvl="1" indent="0" defTabSz="513842" fontAlgn="base">
              <a:spcBef>
                <a:spcPct val="50000"/>
              </a:spcBef>
              <a:spcAft>
                <a:spcPct val="0"/>
              </a:spcAft>
              <a:buSzPct val="100000"/>
              <a:buNone/>
            </a:pPr>
            <a:r>
              <a:rPr lang="en-US" b="1" dirty="0">
                <a:solidFill>
                  <a:srgbClr val="000000"/>
                </a:solidFill>
              </a:rPr>
              <a:t>Example: </a:t>
            </a:r>
            <a:r>
              <a:rPr lang="en-US" dirty="0">
                <a:solidFill>
                  <a:srgbClr val="000000"/>
                </a:solidFill>
              </a:rPr>
              <a:t>A significant number of counselors in treatment programs endorse negative attitudes towards LGBTQ+ clients</a:t>
            </a:r>
          </a:p>
        </p:txBody>
      </p:sp>
      <p:sp>
        <p:nvSpPr>
          <p:cNvPr id="10" name="Slide Number Placeholder 32">
            <a:extLst>
              <a:ext uri="{FF2B5EF4-FFF2-40B4-BE49-F238E27FC236}">
                <a16:creationId xmlns:a16="http://schemas.microsoft.com/office/drawing/2014/main" id="{B40F2240-E991-4CB6-B1FF-BFDBF7ACCFF3}"/>
              </a:ext>
            </a:extLst>
          </p:cNvPr>
          <p:cNvSpPr txBox="1">
            <a:spLocks/>
          </p:cNvSpPr>
          <p:nvPr/>
        </p:nvSpPr>
        <p:spPr>
          <a:xfrm>
            <a:off x="6935932" y="6487840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F99FE5-9E12-46E1-B762-54FE6FFDE2D2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403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IZE" val="2"/>
  <p:tag name="NAME" val="DirArro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"/>
  <p:tag name="2LEVEL" val="0.5"/>
  <p:tag name="3LEVEL" val="0.25"/>
  <p:tag name="4LEVEL" val="0.12"/>
  <p:tag name="5LEVEL" val="0.0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IZE" val="2"/>
  <p:tag name="NAME" val="DirArro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"/>
  <p:tag name="2LEVEL" val="0.5"/>
  <p:tag name="3LEVEL" val="0.25"/>
  <p:tag name="4LEVEL" val="0.12"/>
  <p:tag name="5LEVEL" val="0.0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"/>
  <p:tag name="2LEVEL" val="0.5"/>
  <p:tag name="3LEVEL" val="0.25"/>
  <p:tag name="4LEVEL" val="0.12"/>
  <p:tag name="5LEVEL" val="0.0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"/>
  <p:tag name="2LEVEL" val="0.5"/>
  <p:tag name="3LEVEL" val="0.25"/>
  <p:tag name="4LEVEL" val="0.12"/>
  <p:tag name="5LEVEL" val="0.0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"/>
  <p:tag name="2LEVEL" val="0.5"/>
  <p:tag name="3LEVEL" val="0.25"/>
  <p:tag name="4LEVEL" val="0.12"/>
  <p:tag name="5LEVEL" val="0.0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"/>
  <p:tag name="2LEVEL" val="0.5"/>
  <p:tag name="3LEVEL" val="0.25"/>
  <p:tag name="4LEVEL" val="0.12"/>
  <p:tag name="5LEVEL" val="0.0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"/>
  <p:tag name="2LEVEL" val="0.5"/>
  <p:tag name="3LEVEL" val="0.25"/>
  <p:tag name="4LEVEL" val="0.12"/>
  <p:tag name="5LEVEL" val="0.0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"/>
  <p:tag name="2LEVEL" val="0.5"/>
  <p:tag name="3LEVEL" val="0.25"/>
  <p:tag name="4LEVEL" val="0.12"/>
  <p:tag name="5LEVEL" val="0.0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"/>
  <p:tag name="2LEVEL" val="0.5"/>
  <p:tag name="3LEVEL" val="0.25"/>
  <p:tag name="4LEVEL" val="0.12"/>
  <p:tag name="5LEVEL" val="0.0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"/>
  <p:tag name="2LEVEL" val="0.5"/>
  <p:tag name="3LEVEL" val="0.25"/>
  <p:tag name="4LEVEL" val="0.12"/>
  <p:tag name="5LEVEL" val="0.0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"/>
  <p:tag name="2LEVEL" val="0.5"/>
  <p:tag name="3LEVEL" val="0.25"/>
  <p:tag name="4LEVEL" val="0.12"/>
  <p:tag name="5LEVEL" val="0.0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"/>
  <p:tag name="2LEVEL" val="0.5"/>
  <p:tag name="3LEVEL" val="0.25"/>
  <p:tag name="4LEVEL" val="0.12"/>
  <p:tag name="5LEVEL" val="0.0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heme/theme1.xml><?xml version="1.0" encoding="utf-8"?>
<a:theme xmlns:a="http://schemas.openxmlformats.org/drawingml/2006/main" name="1_Office Theme">
  <a:themeElements>
    <a:clrScheme name="Shatterproof Revised Palette">
      <a:dk1>
        <a:srgbClr val="5C5D5F"/>
      </a:dk1>
      <a:lt1>
        <a:sysClr val="window" lastClr="FFFFFF"/>
      </a:lt1>
      <a:dk2>
        <a:srgbClr val="279184"/>
      </a:dk2>
      <a:lt2>
        <a:srgbClr val="949598"/>
      </a:lt2>
      <a:accent1>
        <a:srgbClr val="60C5B7"/>
      </a:accent1>
      <a:accent2>
        <a:srgbClr val="F26722"/>
      </a:accent2>
      <a:accent3>
        <a:srgbClr val="3E62AC"/>
      </a:accent3>
      <a:accent4>
        <a:srgbClr val="BCE3DE"/>
      </a:accent4>
      <a:accent5>
        <a:srgbClr val="B94C26"/>
      </a:accent5>
      <a:accent6>
        <a:srgbClr val="587EC9"/>
      </a:accent6>
      <a:hlink>
        <a:srgbClr val="F26722"/>
      </a:hlink>
      <a:folHlink>
        <a:srgbClr val="B94C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M April 19 (002)_GM_JI" id="{FA489C75-99F9-407C-A7CD-2F7C16DD0893}" vid="{1F171425-660E-4B85-9C49-DE1D8EDD9C6B}"/>
    </a:ext>
  </a:extLst>
</a:theme>
</file>

<file path=ppt/theme/theme2.xml><?xml version="1.0" encoding="utf-8"?>
<a:theme xmlns:a="http://schemas.openxmlformats.org/drawingml/2006/main" name="Firm Format - template_Blue">
  <a:themeElements>
    <a:clrScheme name="McKinsey Cyan-Blue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9F0FF"/>
      </a:accent1>
      <a:accent2>
        <a:srgbClr val="00ADEF"/>
      </a:accent2>
      <a:accent3>
        <a:srgbClr val="0065BD"/>
      </a:accent3>
      <a:accent4>
        <a:srgbClr val="002960"/>
      </a:accent4>
      <a:accent5>
        <a:srgbClr val="F27F00"/>
      </a:accent5>
      <a:accent6>
        <a:srgbClr val="808080"/>
      </a:accent6>
      <a:hlink>
        <a:srgbClr val="00698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template - blue - wide" id="{C56773C1-6908-4CBF-B5D9-C915CDB687C7}" vid="{2E542057-194C-4F25-B22F-33A34DA172F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22477</TotalTime>
  <Words>1992</Words>
  <Application>Microsoft Office PowerPoint</Application>
  <PresentationFormat>On-screen Show (4:3)</PresentationFormat>
  <Paragraphs>198</Paragraphs>
  <Slides>20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Segoe UI</vt:lpstr>
      <vt:lpstr>Wingdings</vt:lpstr>
      <vt:lpstr>1_Office Theme</vt:lpstr>
      <vt:lpstr>Firm Format - template_Blue</vt:lpstr>
      <vt:lpstr>think-cell Slide</vt:lpstr>
      <vt:lpstr>PowerPoint Presentation</vt:lpstr>
      <vt:lpstr>COVID-19 Will Exacerbate the Impact of the Opioid Epidemic</vt:lpstr>
      <vt:lpstr>The Issue</vt:lpstr>
      <vt:lpstr>Key Drivers of the Epidemic</vt:lpstr>
      <vt:lpstr>Our Nation’s Response</vt:lpstr>
      <vt:lpstr>Research &amp; Findings</vt:lpstr>
      <vt:lpstr>Our Approach</vt:lpstr>
      <vt:lpstr>Types of Stigma</vt:lpstr>
      <vt:lpstr>Intersection with other forms of discrimination and bias</vt:lpstr>
      <vt:lpstr>6 Key Success Factors in Previous Movements</vt:lpstr>
      <vt:lpstr>Our Plan</vt:lpstr>
      <vt:lpstr>Stakeholder Ecosystem </vt:lpstr>
      <vt:lpstr>Sample Action Items</vt:lpstr>
      <vt:lpstr>Coordinated Coalition to Catalyze Change</vt:lpstr>
      <vt:lpstr>Plan for Mass Adoption</vt:lpstr>
      <vt:lpstr>Language </vt:lpstr>
      <vt:lpstr>Why Language Matters</vt:lpstr>
      <vt:lpstr>Words Matter for Professionals – Research &amp; Studies</vt:lpstr>
      <vt:lpstr>Recommended Language Change – Simplified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Davidson</dc:creator>
  <cp:lastModifiedBy>Matthew Stefanko</cp:lastModifiedBy>
  <cp:revision>440</cp:revision>
  <cp:lastPrinted>2020-01-08T13:40:29Z</cp:lastPrinted>
  <dcterms:created xsi:type="dcterms:W3CDTF">2019-07-18T18:25:20Z</dcterms:created>
  <dcterms:modified xsi:type="dcterms:W3CDTF">2020-06-01T23:50:07Z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