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1" r:id="rId4"/>
  </p:sldMasterIdLst>
  <p:notesMasterIdLst>
    <p:notesMasterId r:id="rId31"/>
  </p:notesMasterIdLst>
  <p:sldIdLst>
    <p:sldId id="257" r:id="rId5"/>
    <p:sldId id="1275" r:id="rId6"/>
    <p:sldId id="1276" r:id="rId7"/>
    <p:sldId id="1268" r:id="rId8"/>
    <p:sldId id="1191" r:id="rId9"/>
    <p:sldId id="1192" r:id="rId10"/>
    <p:sldId id="1194" r:id="rId11"/>
    <p:sldId id="1204" r:id="rId12"/>
    <p:sldId id="1240" r:id="rId13"/>
    <p:sldId id="301" r:id="rId14"/>
    <p:sldId id="308" r:id="rId15"/>
    <p:sldId id="1226" r:id="rId16"/>
    <p:sldId id="1125" r:id="rId17"/>
    <p:sldId id="1126" r:id="rId18"/>
    <p:sldId id="1274" r:id="rId19"/>
    <p:sldId id="1251" r:id="rId20"/>
    <p:sldId id="1277" r:id="rId21"/>
    <p:sldId id="261" r:id="rId22"/>
    <p:sldId id="262" r:id="rId23"/>
    <p:sldId id="258" r:id="rId24"/>
    <p:sldId id="260" r:id="rId25"/>
    <p:sldId id="263" r:id="rId26"/>
    <p:sldId id="1278" r:id="rId27"/>
    <p:sldId id="1279" r:id="rId28"/>
    <p:sldId id="1280" r:id="rId29"/>
    <p:sldId id="1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0" dirty="0">
                <a:solidFill>
                  <a:schemeClr val="tx1"/>
                </a:solidFill>
              </a:rPr>
              <a:t>What happens</a:t>
            </a:r>
            <a:r>
              <a:rPr lang="en-US" sz="4000" b="0" baseline="0" dirty="0">
                <a:solidFill>
                  <a:schemeClr val="tx1"/>
                </a:solidFill>
              </a:rPr>
              <a:t> when people who use drugs become pregnant?</a:t>
            </a:r>
            <a:endParaRPr lang="en-US" sz="4000" b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Pregnant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Alcohol</c:v>
                </c:pt>
                <c:pt idx="1">
                  <c:v>Cigarettes</c:v>
                </c:pt>
                <c:pt idx="2">
                  <c:v>Illicit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54</c:v>
                </c:pt>
                <c:pt idx="1">
                  <c:v>24</c:v>
                </c:pt>
                <c:pt idx="2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6-494B-9775-27EA53ECEE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 Trimester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Alcohol</c:v>
                </c:pt>
                <c:pt idx="1">
                  <c:v>Cigarettes</c:v>
                </c:pt>
                <c:pt idx="2">
                  <c:v>Illicit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>
                  <c:v>19</c:v>
                </c:pt>
                <c:pt idx="1">
                  <c:v>19.899999999999999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36-494B-9775-27EA53ECEE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Second Trimester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Alcohol</c:v>
                </c:pt>
                <c:pt idx="1">
                  <c:v>Cigarettes</c:v>
                </c:pt>
                <c:pt idx="2">
                  <c:v>Illicit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  <c:pt idx="0">
                  <c:v>5</c:v>
                </c:pt>
                <c:pt idx="1">
                  <c:v>13.4</c:v>
                </c:pt>
                <c:pt idx="2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36-494B-9775-27EA53ECEE6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Third Trimester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Alcohol</c:v>
                </c:pt>
                <c:pt idx="1">
                  <c:v>Cigarettes</c:v>
                </c:pt>
                <c:pt idx="2">
                  <c:v>Illicit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12.8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36-494B-9775-27EA53ECE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3867448"/>
        <c:axId val="293865488"/>
      </c:barChart>
      <c:catAx>
        <c:axId val="29386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865488"/>
        <c:crosses val="autoZero"/>
        <c:auto val="1"/>
        <c:lblAlgn val="ctr"/>
        <c:lblOffset val="100"/>
        <c:noMultiLvlLbl val="0"/>
      </c:catAx>
      <c:valAx>
        <c:axId val="29386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867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98E6D-09C3-4A0F-8E19-67CDA110D97B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60600B84-D30B-49BC-88BB-CBFA5DB5A451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Prenatal Care</a:t>
          </a:r>
        </a:p>
      </dgm:t>
    </dgm:pt>
    <dgm:pt modelId="{0B0512BC-9618-421C-AF19-C0E70D068FB3}" type="parTrans" cxnId="{36F4AD50-BE29-4BED-A515-C941E8E0B5F1}">
      <dgm:prSet/>
      <dgm:spPr/>
      <dgm:t>
        <a:bodyPr/>
        <a:lstStyle/>
        <a:p>
          <a:endParaRPr lang="en-US"/>
        </a:p>
      </dgm:t>
    </dgm:pt>
    <dgm:pt modelId="{14391715-2AA0-4DDF-81C7-F3B5629919F8}" type="sibTrans" cxnId="{36F4AD50-BE29-4BED-A515-C941E8E0B5F1}">
      <dgm:prSet/>
      <dgm:spPr/>
      <dgm:t>
        <a:bodyPr/>
        <a:lstStyle/>
        <a:p>
          <a:endParaRPr lang="en-US"/>
        </a:p>
      </dgm:t>
    </dgm:pt>
    <dgm:pt modelId="{60959FAA-925E-4A82-9202-6D1B9A8894D9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Medication</a:t>
          </a:r>
        </a:p>
      </dgm:t>
    </dgm:pt>
    <dgm:pt modelId="{944C7204-1047-4967-8CEA-6B360A8F842C}" type="parTrans" cxnId="{49972D99-2E87-48C3-B22E-5F9A19958140}">
      <dgm:prSet/>
      <dgm:spPr/>
      <dgm:t>
        <a:bodyPr/>
        <a:lstStyle/>
        <a:p>
          <a:endParaRPr lang="en-US"/>
        </a:p>
      </dgm:t>
    </dgm:pt>
    <dgm:pt modelId="{DD95B221-55AB-4BF6-92A4-617F18CA3770}" type="sibTrans" cxnId="{49972D99-2E87-48C3-B22E-5F9A19958140}">
      <dgm:prSet/>
      <dgm:spPr/>
      <dgm:t>
        <a:bodyPr/>
        <a:lstStyle/>
        <a:p>
          <a:endParaRPr lang="en-US"/>
        </a:p>
      </dgm:t>
    </dgm:pt>
    <dgm:pt modelId="{A600ABCC-9DFC-4892-8DFA-3ACD7A3104DC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Behavioral Counseling</a:t>
          </a:r>
        </a:p>
      </dgm:t>
    </dgm:pt>
    <dgm:pt modelId="{6B4A6A10-324B-43D8-9EE3-5C7937F761F3}" type="parTrans" cxnId="{4791C0E9-19A2-435D-8323-7A0E5744DC2D}">
      <dgm:prSet/>
      <dgm:spPr/>
      <dgm:t>
        <a:bodyPr/>
        <a:lstStyle/>
        <a:p>
          <a:endParaRPr lang="en-US"/>
        </a:p>
      </dgm:t>
    </dgm:pt>
    <dgm:pt modelId="{3DA22DF6-C0B3-419E-8612-A251D845248C}" type="sibTrans" cxnId="{4791C0E9-19A2-435D-8323-7A0E5744DC2D}">
      <dgm:prSet/>
      <dgm:spPr/>
      <dgm:t>
        <a:bodyPr/>
        <a:lstStyle/>
        <a:p>
          <a:endParaRPr lang="en-US"/>
        </a:p>
      </dgm:t>
    </dgm:pt>
    <dgm:pt modelId="{63906DCA-FAEE-4FE3-9F0E-F41BDA6CD716}" type="pres">
      <dgm:prSet presAssocID="{4D598E6D-09C3-4A0F-8E19-67CDA110D97B}" presName="compositeShape" presStyleCnt="0">
        <dgm:presLayoutVars>
          <dgm:chMax val="7"/>
          <dgm:dir/>
          <dgm:resizeHandles val="exact"/>
        </dgm:presLayoutVars>
      </dgm:prSet>
      <dgm:spPr/>
    </dgm:pt>
    <dgm:pt modelId="{04C678F3-0B75-4B08-B8CE-7742681AFC59}" type="pres">
      <dgm:prSet presAssocID="{4D598E6D-09C3-4A0F-8E19-67CDA110D97B}" presName="wedge1" presStyleLbl="node1" presStyleIdx="0" presStyleCnt="3"/>
      <dgm:spPr/>
    </dgm:pt>
    <dgm:pt modelId="{643DF963-9015-4F65-B9BC-E82C267A7193}" type="pres">
      <dgm:prSet presAssocID="{4D598E6D-09C3-4A0F-8E19-67CDA110D97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9536482-1AEB-4FE4-A578-FFD7B73F1962}" type="pres">
      <dgm:prSet presAssocID="{4D598E6D-09C3-4A0F-8E19-67CDA110D97B}" presName="wedge2" presStyleLbl="node1" presStyleIdx="1" presStyleCnt="3"/>
      <dgm:spPr/>
    </dgm:pt>
    <dgm:pt modelId="{C00606C7-424F-443F-B1FB-D88FC0E50360}" type="pres">
      <dgm:prSet presAssocID="{4D598E6D-09C3-4A0F-8E19-67CDA110D97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D1A2F9A-1A65-493E-B6F0-E3EE405F6FE9}" type="pres">
      <dgm:prSet presAssocID="{4D598E6D-09C3-4A0F-8E19-67CDA110D97B}" presName="wedge3" presStyleLbl="node1" presStyleIdx="2" presStyleCnt="3"/>
      <dgm:spPr/>
    </dgm:pt>
    <dgm:pt modelId="{BC256604-C2C0-4C66-9703-C1B5BBE09ABD}" type="pres">
      <dgm:prSet presAssocID="{4D598E6D-09C3-4A0F-8E19-67CDA110D97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C625263-A94F-470C-84C2-BD0DB15D678A}" type="presOf" srcId="{4D598E6D-09C3-4A0F-8E19-67CDA110D97B}" destId="{63906DCA-FAEE-4FE3-9F0E-F41BDA6CD716}" srcOrd="0" destOrd="0" presId="urn:microsoft.com/office/officeart/2005/8/layout/chart3"/>
    <dgm:cxn modelId="{36F4AD50-BE29-4BED-A515-C941E8E0B5F1}" srcId="{4D598E6D-09C3-4A0F-8E19-67CDA110D97B}" destId="{60600B84-D30B-49BC-88BB-CBFA5DB5A451}" srcOrd="0" destOrd="0" parTransId="{0B0512BC-9618-421C-AF19-C0E70D068FB3}" sibTransId="{14391715-2AA0-4DDF-81C7-F3B5629919F8}"/>
    <dgm:cxn modelId="{C7B2CC7F-CEB9-4482-ADB6-50EC325EE4CD}" type="presOf" srcId="{60600B84-D30B-49BC-88BB-CBFA5DB5A451}" destId="{643DF963-9015-4F65-B9BC-E82C267A7193}" srcOrd="1" destOrd="0" presId="urn:microsoft.com/office/officeart/2005/8/layout/chart3"/>
    <dgm:cxn modelId="{D11CB292-90A7-4AEE-A4A5-EE63830BDEC8}" type="presOf" srcId="{60959FAA-925E-4A82-9202-6D1B9A8894D9}" destId="{C00606C7-424F-443F-B1FB-D88FC0E50360}" srcOrd="1" destOrd="0" presId="urn:microsoft.com/office/officeart/2005/8/layout/chart3"/>
    <dgm:cxn modelId="{49972D99-2E87-48C3-B22E-5F9A19958140}" srcId="{4D598E6D-09C3-4A0F-8E19-67CDA110D97B}" destId="{60959FAA-925E-4A82-9202-6D1B9A8894D9}" srcOrd="1" destOrd="0" parTransId="{944C7204-1047-4967-8CEA-6B360A8F842C}" sibTransId="{DD95B221-55AB-4BF6-92A4-617F18CA3770}"/>
    <dgm:cxn modelId="{9F54939D-066E-4285-A776-7B269D5D710C}" type="presOf" srcId="{60600B84-D30B-49BC-88BB-CBFA5DB5A451}" destId="{04C678F3-0B75-4B08-B8CE-7742681AFC59}" srcOrd="0" destOrd="0" presId="urn:microsoft.com/office/officeart/2005/8/layout/chart3"/>
    <dgm:cxn modelId="{DD32A8C0-4B1E-47AA-A5A4-CF51E107C0DE}" type="presOf" srcId="{A600ABCC-9DFC-4892-8DFA-3ACD7A3104DC}" destId="{AD1A2F9A-1A65-493E-B6F0-E3EE405F6FE9}" srcOrd="0" destOrd="0" presId="urn:microsoft.com/office/officeart/2005/8/layout/chart3"/>
    <dgm:cxn modelId="{8D7B91D6-2D1C-4F38-A681-DFA024F481D5}" type="presOf" srcId="{A600ABCC-9DFC-4892-8DFA-3ACD7A3104DC}" destId="{BC256604-C2C0-4C66-9703-C1B5BBE09ABD}" srcOrd="1" destOrd="0" presId="urn:microsoft.com/office/officeart/2005/8/layout/chart3"/>
    <dgm:cxn modelId="{4791C0E9-19A2-435D-8323-7A0E5744DC2D}" srcId="{4D598E6D-09C3-4A0F-8E19-67CDA110D97B}" destId="{A600ABCC-9DFC-4892-8DFA-3ACD7A3104DC}" srcOrd="2" destOrd="0" parTransId="{6B4A6A10-324B-43D8-9EE3-5C7937F761F3}" sibTransId="{3DA22DF6-C0B3-419E-8612-A251D845248C}"/>
    <dgm:cxn modelId="{2E49CBFA-BFD2-4CDF-8FDE-C7AA84DC9C45}" type="presOf" srcId="{60959FAA-925E-4A82-9202-6D1B9A8894D9}" destId="{C9536482-1AEB-4FE4-A578-FFD7B73F1962}" srcOrd="0" destOrd="0" presId="urn:microsoft.com/office/officeart/2005/8/layout/chart3"/>
    <dgm:cxn modelId="{EA7F6FDB-D3A6-4D9B-A9CE-FEE181D77A0F}" type="presParOf" srcId="{63906DCA-FAEE-4FE3-9F0E-F41BDA6CD716}" destId="{04C678F3-0B75-4B08-B8CE-7742681AFC59}" srcOrd="0" destOrd="0" presId="urn:microsoft.com/office/officeart/2005/8/layout/chart3"/>
    <dgm:cxn modelId="{0E31D626-BBB8-4238-BBB3-CB8D5FE4BB1D}" type="presParOf" srcId="{63906DCA-FAEE-4FE3-9F0E-F41BDA6CD716}" destId="{643DF963-9015-4F65-B9BC-E82C267A7193}" srcOrd="1" destOrd="0" presId="urn:microsoft.com/office/officeart/2005/8/layout/chart3"/>
    <dgm:cxn modelId="{0D649DFA-3590-48F7-A707-11003EFDFCE4}" type="presParOf" srcId="{63906DCA-FAEE-4FE3-9F0E-F41BDA6CD716}" destId="{C9536482-1AEB-4FE4-A578-FFD7B73F1962}" srcOrd="2" destOrd="0" presId="urn:microsoft.com/office/officeart/2005/8/layout/chart3"/>
    <dgm:cxn modelId="{D070579E-0BFC-4630-8F2E-33D85E240848}" type="presParOf" srcId="{63906DCA-FAEE-4FE3-9F0E-F41BDA6CD716}" destId="{C00606C7-424F-443F-B1FB-D88FC0E50360}" srcOrd="3" destOrd="0" presId="urn:microsoft.com/office/officeart/2005/8/layout/chart3"/>
    <dgm:cxn modelId="{29F8680B-AD5E-45D7-B6DD-875F7DC049D7}" type="presParOf" srcId="{63906DCA-FAEE-4FE3-9F0E-F41BDA6CD716}" destId="{AD1A2F9A-1A65-493E-B6F0-E3EE405F6FE9}" srcOrd="4" destOrd="0" presId="urn:microsoft.com/office/officeart/2005/8/layout/chart3"/>
    <dgm:cxn modelId="{818D13D9-60C0-425C-8C10-C3E9DEB94E24}" type="presParOf" srcId="{63906DCA-FAEE-4FE3-9F0E-F41BDA6CD716}" destId="{BC256604-C2C0-4C66-9703-C1B5BBE09AB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678F3-0B75-4B08-B8CE-7742681AFC59}">
      <dsp:nvSpPr>
        <dsp:cNvPr id="0" name=""/>
        <dsp:cNvSpPr/>
      </dsp:nvSpPr>
      <dsp:spPr>
        <a:xfrm>
          <a:off x="1429105" y="27431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2"/>
              </a:solidFill>
            </a:rPr>
            <a:t>Prenatal Care</a:t>
          </a:r>
        </a:p>
      </dsp:txBody>
      <dsp:txXfrm>
        <a:off x="3285134" y="904239"/>
        <a:ext cx="1158240" cy="1137920"/>
      </dsp:txXfrm>
    </dsp:sp>
    <dsp:sp modelId="{C9536482-1AEB-4FE4-A578-FFD7B73F1962}">
      <dsp:nvSpPr>
        <dsp:cNvPr id="0" name=""/>
        <dsp:cNvSpPr/>
      </dsp:nvSpPr>
      <dsp:spPr>
        <a:xfrm>
          <a:off x="1253134" y="37591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2"/>
              </a:solidFill>
            </a:rPr>
            <a:t>Medication</a:t>
          </a:r>
        </a:p>
      </dsp:txBody>
      <dsp:txXfrm>
        <a:off x="2187854" y="2529840"/>
        <a:ext cx="1544320" cy="1056640"/>
      </dsp:txXfrm>
    </dsp:sp>
    <dsp:sp modelId="{AD1A2F9A-1A65-493E-B6F0-E3EE405F6FE9}">
      <dsp:nvSpPr>
        <dsp:cNvPr id="0" name=""/>
        <dsp:cNvSpPr/>
      </dsp:nvSpPr>
      <dsp:spPr>
        <a:xfrm>
          <a:off x="1253134" y="37591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2"/>
              </a:solidFill>
            </a:rPr>
            <a:t>Behavioral Counseling</a:t>
          </a:r>
        </a:p>
      </dsp:txBody>
      <dsp:txXfrm>
        <a:off x="1618894" y="1046480"/>
        <a:ext cx="1158240" cy="1137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92A14-A54A-41EF-9AE1-F9C29D91EE2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B2FAC-71A2-417B-9D48-0770C988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5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Voiceover: Developed through a partnership with IMPACT WV and the WV Home Visiting Program  to help participants exchange technical information and share experiences about a variety of topics related to serving clients currently experiencing or who have past experiences with substance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5A4667-9CDF-4794-A619-9C956E0C2F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15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06C18D11-653C-4C9E-AA03-30ED9AACCB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B8E83461-3749-4546-A317-0BC65CE45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2453F235-5F40-46D8-98AB-7CFC122ADF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E4192-D35B-408A-A276-ACDCA7BDB58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70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6842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 This set of outcomes- and specifically the disproportionate harm occurring to black families,  a problem for those who were participating (providers) as well as those impacted (patients, families)</a:t>
            </a:r>
          </a:p>
          <a:p>
            <a:r>
              <a:rPr lang="en-US" dirty="0"/>
              <a:t>#3 This approach to care is longstanding in the treatment of HIV, acknowledging the heavy burden of intersecting systemic oppressions as well as the barrier of societal stigma and prejudice.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2E3F3-3E54-4B1F-A180-16B8E6A26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839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My goal is to share some of the elements of the Team Lily approach that I think can be applied in any setting, understanding that not all of our institutions have a specialized care team.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2E3F3-3E54-4B1F-A180-16B8E6A26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72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A94C-DC97-9840-89C0-32FC81EB3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491CA-24EF-B043-9B96-1275BB68F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1E929-2DD3-D342-B1ED-AC363F33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19D0-19B8-924B-9ED8-3D6B8193EF4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15365-547A-714E-B423-A7D06F4B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53A01-825E-964A-87D4-9E1C4850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6C74-8888-904F-9331-907C3207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0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E3416-CFC2-AC44-8E5F-43253B0F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68A45-CB68-914D-848A-29FFB130F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DC182-A6B5-2749-9917-98C9DE15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19D0-19B8-924B-9ED8-3D6B8193EF4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B926E-4C2B-F944-90CC-3B586877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1E0B7-F74C-CF43-BA47-DF200644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6C74-8888-904F-9331-907C3207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3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41115-6B34-8E47-BA71-A89ACF7FD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81C468-2D18-C344-9726-338BBB639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B2063-D541-874C-8117-069D82792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19D0-19B8-924B-9ED8-3D6B8193EF4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AE333-DE51-434F-B756-6E54E74F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7C1CA-8F48-034C-909C-E193A579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6C74-8888-904F-9331-907C3207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9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935D-58E0-420B-8792-B8B9DBC5E8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ADBDCF1-6BDA-4028-8D47-9CD928D5DE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585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935D-58E0-420B-8792-B8B9DBC5E8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DCF1-6BDA-4028-8D47-9CD928D5DEB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686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935D-58E0-420B-8792-B8B9DBC5E8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DCF1-6BDA-4028-8D47-9CD928D5DE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480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935D-58E0-420B-8792-B8B9DBC5E8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DCF1-6BDA-4028-8D47-9CD928D5DEB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234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935D-58E0-420B-8792-B8B9DBC5E8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DCF1-6BDA-4028-8D47-9CD928D5DEB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277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935D-58E0-420B-8792-B8B9DBC5E8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DCF1-6BDA-4028-8D47-9CD928D5DEB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587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935D-58E0-420B-8792-B8B9DBC5E8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DCF1-6BDA-4028-8D47-9CD928D5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49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935D-58E0-420B-8792-B8B9DBC5E8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DCF1-6BDA-4028-8D47-9CD928D5DEB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18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65BF3-6212-8B41-BC2C-87376C34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5B072-3C02-2E45-8362-0C10D780B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CF2B2-77B7-7C40-9D64-BAA2C2EA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19D0-19B8-924B-9ED8-3D6B8193EF4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44780-3E7F-A545-AA72-9EB46C9A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FC1F8-426F-B64A-9634-D2CF6DBC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6C74-8888-904F-9331-907C3207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07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3D0935D-58E0-420B-8792-B8B9DBC5E8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DCF1-6BDA-4028-8D47-9CD928D5DEB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522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935D-58E0-420B-8792-B8B9DBC5E8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DCF1-6BDA-4028-8D47-9CD928D5DEB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439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935D-58E0-420B-8792-B8B9DBC5E8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DCF1-6BDA-4028-8D47-9CD928D5DE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142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tCadvicecrop.jpg">
            <a:extLst>
              <a:ext uri="{FF2B5EF4-FFF2-40B4-BE49-F238E27FC236}">
                <a16:creationId xmlns:a16="http://schemas.microsoft.com/office/drawing/2014/main" id="{FB0C27F5-393B-4B45-B0C9-81599F86B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9863"/>
            <a:ext cx="6942667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33416C-74B1-4EDD-B7EE-94DE5A12C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5ECBAB-B6C6-4125-8CE6-C3608716C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DBA1A"/>
              </a:solidFill>
              <a:latin typeface="+mn-lt"/>
              <a:ea typeface="+mn-ea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AA86AD1F-2610-42FB-A0FF-FC6703EAA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77851"/>
            <a:ext cx="503978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914400" y="2226734"/>
            <a:ext cx="10363200" cy="13737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1828800" y="3733800"/>
            <a:ext cx="8534400" cy="13961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3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3FA74E-65D4-4E14-9C8C-FB34AA1CE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1BBADB-0329-4D37-8523-E575DD024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DBA1A"/>
              </a:solidFill>
              <a:latin typeface="+mn-lt"/>
              <a:ea typeface="+mn-ea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EEB21A40-72D6-433B-A53A-62040A7F1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41314"/>
            <a:ext cx="503978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10972800" cy="40080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445261"/>
            <a:ext cx="10972800" cy="101687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38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E8B928-6F19-472C-AE49-13ED71D8B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229EE7-5FA4-498A-8D1D-F33056225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04800" y="685800"/>
            <a:ext cx="11582400" cy="58961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97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587E08-BEC9-4836-98B8-DF326E144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0340A-DCCE-4CBF-AC2E-9B6DB9FAF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DBA1A"/>
              </a:solidFill>
              <a:latin typeface="+mn-lt"/>
              <a:ea typeface="+mn-ea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7C0415F-882E-4DC3-8721-F139B10A0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4664"/>
            <a:ext cx="503978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1322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E7C3FB-38EA-45F8-805D-EAD6D3F79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DBA1A"/>
              </a:solidFill>
              <a:latin typeface="+mn-lt"/>
              <a:ea typeface="+mn-ea"/>
            </a:endParaRPr>
          </a:p>
        </p:txBody>
      </p:sp>
      <p:pic>
        <p:nvPicPr>
          <p:cNvPr id="3" name="Picture 7" descr="CtCadvicecrop.jpg">
            <a:extLst>
              <a:ext uri="{FF2B5EF4-FFF2-40B4-BE49-F238E27FC236}">
                <a16:creationId xmlns:a16="http://schemas.microsoft.com/office/drawing/2014/main" id="{CB7D19F2-73E8-4385-9B0D-6526264AA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1"/>
            <a:ext cx="12192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E8D251-85F9-4389-BEA5-F3756BD40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56126"/>
            <a:ext cx="121920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rgbClr val="595959"/>
                </a:solidFill>
                <a:latin typeface="Helvetica Light" charset="0"/>
                <a:cs typeface="Helvetica Light" charset="0"/>
              </a:rPr>
              <a:t>Thank you!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rgbClr val="595959"/>
                </a:solidFill>
                <a:latin typeface="Helvetica Light" charset="0"/>
                <a:cs typeface="Helvetica Light" charset="0"/>
              </a:rPr>
              <a:t>To learn more, please visit www.nccc.ucsf.edu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2700F-16DC-407C-B3AB-0DF65DFDA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5943601"/>
            <a:ext cx="111760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i="1"/>
              <a:t>This project is supported by the Health Resources and Services Administration (HRSA) of the U.S. Department of Health and Human Services (HHS) under grant number U1OHA30039-03-01 (AIDS Education and Training Centers National Clinician Consultation Center) in partnership with the HRSA Bureau of Primary Health Care (BPHC) awarded to the University of California, San Francisco.</a:t>
            </a:r>
            <a:endParaRPr lang="en-US" altLang="en-US" sz="120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F0CD1721-8204-474E-B8D8-35172D7E9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58788"/>
            <a:ext cx="5039784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900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3E0821-E763-49D3-B78D-21EE39C5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5A597F-04B6-4F64-8C6D-7062B7FD605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6C5D29-CD5E-44F4-BD96-55D7A521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F1CDFF-2E68-400E-B2F9-9435E3A8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BB3E6-3319-4BA4-931C-7FB9AFBF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15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55388DCB-59C7-428A-8811-36000ED40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9863"/>
            <a:ext cx="6942667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699649-9739-4B3C-A3E9-86F109988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BB4CC7-B8B8-467E-AADB-A8E57CDDF6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254000"/>
          </a:xfrm>
          <a:prstGeom prst="rect">
            <a:avLst/>
          </a:prstGeom>
          <a:solidFill>
            <a:srgbClr val="FF993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DBA1A"/>
              </a:solidFill>
              <a:latin typeface="+mn-lt"/>
              <a:ea typeface="+mn-ea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9BF2575B-F63F-4112-AE3E-7504E0E127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77851"/>
            <a:ext cx="503978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914400" y="2226734"/>
            <a:ext cx="10363200" cy="13737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1828800" y="3733800"/>
            <a:ext cx="8534400" cy="13961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6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C97F-5DF1-7E45-9472-051EA21A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04787-4E81-D04F-8760-A8AF71C96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75685-4D94-AA43-A3EF-E777430BE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19D0-19B8-924B-9ED8-3D6B8193EF4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D9409-8FBD-6548-A13F-41CD8813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DBBFD-2AE2-DA4F-B2E2-0062EAF1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6C74-8888-904F-9331-907C3207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63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4A01E9-76EF-4305-AF0C-E47ADA616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2C7041-0AB4-48AB-BA0E-0A635190CC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254000"/>
          </a:xfrm>
          <a:prstGeom prst="rect">
            <a:avLst/>
          </a:prstGeom>
          <a:solidFill>
            <a:srgbClr val="FF993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DBA1A"/>
              </a:solidFill>
              <a:latin typeface="+mn-lt"/>
              <a:ea typeface="+mn-ea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5A8C6431-BE6A-493E-B02D-FF4B97E64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41314"/>
            <a:ext cx="503978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10972800" cy="40080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445261"/>
            <a:ext cx="10972800" cy="101687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0902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643689-5F24-4357-84A6-310D099CA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7CA553-3A74-4271-939C-06CED5569B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254000"/>
          </a:xfrm>
          <a:prstGeom prst="rect">
            <a:avLst/>
          </a:prstGeom>
          <a:solidFill>
            <a:srgbClr val="FF993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04800" y="685800"/>
            <a:ext cx="11582400" cy="58961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282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D6806B-A49E-46A7-8980-2702F5BB5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FF083-38F4-443A-AC7E-3313803D20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254000"/>
          </a:xfrm>
          <a:prstGeom prst="rect">
            <a:avLst/>
          </a:prstGeom>
          <a:solidFill>
            <a:srgbClr val="FF993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DBA1A"/>
              </a:solidFill>
              <a:latin typeface="+mn-lt"/>
              <a:ea typeface="+mn-ea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8BC781EC-2847-404D-878F-3D1EFE843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4664"/>
            <a:ext cx="503978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300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7E932F-CE7E-4844-B9DA-F8BBF0892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solidFill>
            <a:srgbClr val="FF993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DBA1A"/>
              </a:solidFill>
              <a:latin typeface="+mn-lt"/>
              <a:ea typeface="+mn-ea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8C38C629-99B0-43D2-9AE6-8E9F85C27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1"/>
            <a:ext cx="12192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5CDDDD-8B6F-42F7-8026-279EA6194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56126"/>
            <a:ext cx="121920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rgbClr val="595959"/>
                </a:solidFill>
                <a:latin typeface="Helvetica Light" charset="0"/>
                <a:cs typeface="Helvetica Light" charset="0"/>
              </a:rPr>
              <a:t>Thank you!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rgbClr val="595959"/>
                </a:solidFill>
                <a:latin typeface="Helvetica Light" charset="0"/>
                <a:cs typeface="Helvetica Light" charset="0"/>
              </a:rPr>
              <a:t>To learn more, please visit www.nccc.ucsf.edu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A01A9-3305-4BA2-A56C-480554C90A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8000" y="5943601"/>
            <a:ext cx="1117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i="1"/>
              <a:t>This project is supported by the Health Resources and Services Administration (HRSA) of the U.S. Department of Health and Human Services (HHS) under grant number U1OHA30039-03-01 (AIDS Education and Training Centers National Clinician Consultation Center) in partnership with the HRSA Bureau of Primary Health Care (BPHC) awarded to the University of California, San Francisco.</a:t>
            </a:r>
            <a:endParaRPr lang="en-US" altLang="en-US" sz="120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A8F4478F-8DE0-4C3B-B8D8-47A34D5FFA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58788"/>
            <a:ext cx="5039784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594295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96B992-F227-4C81-8FE5-06809EA5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0DEF-1306-4EC9-864B-AA49B40A32B2}" type="datetime1">
              <a:rPr lang="en-US" altLang="en-US"/>
              <a:pPr>
                <a:defRPr/>
              </a:pPr>
              <a:t>10/5/2020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4EED89-54D9-4B98-8F2D-C8EA578E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CF97AE-6C11-4F2D-B1C8-313A08A6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E402-8EF6-4E65-B503-7B86CE90EF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57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8EF7-B1E7-4543-9B00-B951BBEE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5E6B9-CB8F-5349-8290-C9AA8EBB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7DEBD-C07C-2A45-AA52-67A6959E5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B8493-0D73-B24F-A3F5-0F6F269B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19D0-19B8-924B-9ED8-3D6B8193EF4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3C48E-1AF7-DD48-9D11-E985F279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6331-DCF9-6C4E-950A-5819F898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6C74-8888-904F-9331-907C3207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4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142F-A61D-E148-A38C-E23A4019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FA5F2-789C-964F-8329-3481D820E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15917-2C08-2447-82E5-C59A50A7D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7213B-0976-5445-A0D0-C6DB48D3D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46D48-761C-9C44-9DF3-D4B56F4CC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EEFCCD-A11A-974D-AC0E-6190BC12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19D0-19B8-924B-9ED8-3D6B8193EF4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609C2-F374-DB45-BF7C-0DF00AE8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B4C1A-FF38-7A44-B55D-6BD199F8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6C74-8888-904F-9331-907C3207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1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6CD4-CB16-784E-9C11-E6158B6F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D30D9B-E975-424B-A518-887D3DF6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19D0-19B8-924B-9ED8-3D6B8193EF4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14381-EB24-EA48-ABA2-1B5116743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7A4A8-A520-464C-A00D-527E1B6D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6C74-8888-904F-9331-907C3207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0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B60938-E636-1845-8931-CC55F95DC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19D0-19B8-924B-9ED8-3D6B8193EF4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C2477-F1B0-3646-B668-936F7E160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EDADC-ECC1-F342-890A-E73747CD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6C74-8888-904F-9331-907C3207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1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E627-9C11-6548-A61B-7F4DE01D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44367-FC90-8048-A2BD-360B4CABA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032D4-CF3F-2240-849F-A3BD3C1EF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C0C27-EE9D-7E4C-85E5-2F6D24AD1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19D0-19B8-924B-9ED8-3D6B8193EF4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9E278-E0D8-4E49-99CB-5C33400EC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37DF8-2004-7F4D-A29E-8F7A48AE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6C74-8888-904F-9331-907C3207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3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B864-5851-014C-9B6D-2A9EAD62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82F65-6A7A-4E4F-8235-64459F957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84263-FE71-964D-A927-3FB5555C5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BE92E-89C8-7A41-B6FF-CD40F64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19D0-19B8-924B-9ED8-3D6B8193EF4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F7B17-3DA7-0345-84BA-AB8470E6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F15CF-F6CE-A547-B77B-8B8E292E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6C74-8888-904F-9331-907C3207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6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FC9D61-23B3-724B-B813-00E70EEC1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350AE-2FD7-0149-A424-6CE7D41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2D178-9C89-414C-8B0F-7F40E2A0A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019D0-19B8-924B-9ED8-3D6B8193EF4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C0518-3537-A944-8D2D-AC8F25205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85D8C-5F2B-2E47-AAB0-8E0297A22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66C74-8888-904F-9331-907C3207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0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0935D-58E0-420B-8792-B8B9DBC5E8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ADBDCF1-6BDA-4028-8D47-9CD928D5DEB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29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DBC1EDA-0F3F-4DDF-9298-AF960E4E49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DB7CAC9-F65B-4DAB-9621-E879C9AAD9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35998-8273-482E-961B-3DDC5AC39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E5A597F-04B6-4F64-8C6D-7062B7FD605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97706-F583-4CA6-A54D-990662F28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D2DE9-CDD6-4DEE-A7B1-A87750479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D0BB3E6-3319-4BA4-931C-7FB9AFBF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9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8BCDB57-73AE-4215-BA47-9CB14759AF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C8F73C-6BB9-47C9-8037-D1AC12ADCC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0825C-D065-4789-A7FE-0A3A2304D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818E8FE-5971-4C26-A418-0CEC06AF62CE}" type="datetime1">
              <a:rPr lang="en-US" altLang="en-US"/>
              <a:pPr>
                <a:defRPr/>
              </a:pPr>
              <a:t>10/5/2020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4FB23-3F48-41FF-B409-58335DC81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8999C2-22E2-4D90-9D71-AFCBFCEA4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973D9-EBBD-4D97-9E61-F28BE8A66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AA1F0A-A4E7-452B-98CF-DADFEC5140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61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nccc.ucsf.edu" TargetMode="Externa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12E4-FC54-E547-92FD-22DA6E058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855" y="570033"/>
            <a:ext cx="9144000" cy="1065701"/>
          </a:xfrm>
        </p:spPr>
        <p:txBody>
          <a:bodyPr>
            <a:normAutofit/>
          </a:bodyPr>
          <a:lstStyle/>
          <a:p>
            <a:r>
              <a:rPr lang="en-US" sz="4400" b="1" dirty="0">
                <a:cs typeface="Calibri Light"/>
              </a:rPr>
              <a:t>Communities of Practice: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0ADA0A-C8D3-4C7D-A495-C98529FE2A46}"/>
              </a:ext>
            </a:extLst>
          </p:cNvPr>
          <p:cNvSpPr txBox="1"/>
          <p:nvPr/>
        </p:nvSpPr>
        <p:spPr>
          <a:xfrm>
            <a:off x="1641231" y="1635734"/>
            <a:ext cx="8810624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 “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Person-Centered Care for Pregnant &amp; Parenting Individuals with Substance Use Disorder”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6,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cs typeface="Calibri"/>
              </a:rPr>
              <a:t>M. Terplan, MD, MPH, FACOG, DFASAM &amp; R. Schwartz, LCSW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  <a:cs typeface="Calibri"/>
              </a:rPr>
              <a:t> C. Chu, MD, MSc</a:t>
            </a:r>
          </a:p>
          <a:p>
            <a:pPr lvl="0" algn="ctr"/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lvl="0" algn="ct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National Clinician Consultation Center (NCCC)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, Zuckerberg San Francisco General Hospital (ZSFGH)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1286" y="3559337"/>
            <a:ext cx="8757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274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AB5D-FE60-479F-9311-08686932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6CB0E-B6B8-43D6-A6A6-DAB5E0123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Postpartum (The 4</a:t>
            </a:r>
            <a:r>
              <a:rPr lang="en-US" baseline="30000" dirty="0"/>
              <a:t>th</a:t>
            </a:r>
            <a:r>
              <a:rPr lang="en-US" dirty="0"/>
              <a:t> Trimester)</a:t>
            </a:r>
          </a:p>
          <a:p>
            <a:r>
              <a:rPr lang="en-US" dirty="0"/>
              <a:t>2) Stigma </a:t>
            </a:r>
            <a:r>
              <a:rPr lang="en-US"/>
              <a:t>and Discrimination </a:t>
            </a:r>
          </a:p>
        </p:txBody>
      </p:sp>
    </p:spTree>
    <p:extLst>
      <p:ext uri="{BB962C8B-B14F-4D97-AF65-F5344CB8AC3E}">
        <p14:creationId xmlns:p14="http://schemas.microsoft.com/office/powerpoint/2010/main" val="2280701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970" y="399361"/>
            <a:ext cx="5950031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5116" y="1513787"/>
            <a:ext cx="2252925" cy="2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7859" y="517734"/>
            <a:ext cx="5643328" cy="582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0817" y="3429002"/>
            <a:ext cx="5950031" cy="3029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62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05" y="224178"/>
            <a:ext cx="7914846" cy="640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25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05" y="224178"/>
            <a:ext cx="7914846" cy="64096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679" y="224177"/>
            <a:ext cx="5373645" cy="13355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679" y="1656565"/>
            <a:ext cx="5389354" cy="1343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679" y="3096809"/>
            <a:ext cx="5347705" cy="1319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9679" y="4481216"/>
            <a:ext cx="5347704" cy="21685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2451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05" y="224178"/>
            <a:ext cx="7914846" cy="64096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388" y="224177"/>
            <a:ext cx="5373645" cy="13355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679" y="1656565"/>
            <a:ext cx="5389354" cy="1343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037" y="3096809"/>
            <a:ext cx="5347705" cy="1319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4576" y="2574552"/>
            <a:ext cx="6522848" cy="17088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036" y="4537052"/>
            <a:ext cx="5347705" cy="21685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1214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165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55D060-9904-4D87-BC63-B08C85E8F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3" y="1202389"/>
            <a:ext cx="2962485" cy="4453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BA042F-AE05-4064-AC53-66D2F4AEA2FA}"/>
              </a:ext>
            </a:extLst>
          </p:cNvPr>
          <p:cNvSpPr txBox="1"/>
          <p:nvPr/>
        </p:nvSpPr>
        <p:spPr>
          <a:xfrm>
            <a:off x="3317361" y="1287574"/>
            <a:ext cx="853144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900" dirty="0"/>
              <a:t>  Opioid use disorder is a treatable chronic brain disease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FDA-approved medications to treat opioid use disorder are effective and save lives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Long-term retention on medication for opioid use disorder is associated with improved outcomes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A lack of availability or utilization of behavioral interventions is not a sufficient justification to withhold medications to treat opioid use disorder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Most people who could benefit from medication-based treatment for opioid use disorder do not receive it, and access is inequitable across subgroups of the population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Medication-based treatment is effective across all treatment settings studied to date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Confronting the major barriers to the use of medications to treat opioid use disorder is critical to addressing the opioid crisis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2F7E86-5BEA-4571-A288-9F93954BDD99}"/>
              </a:ext>
            </a:extLst>
          </p:cNvPr>
          <p:cNvSpPr txBox="1">
            <a:spLocks/>
          </p:cNvSpPr>
          <p:nvPr/>
        </p:nvSpPr>
        <p:spPr>
          <a:xfrm>
            <a:off x="343198" y="371815"/>
            <a:ext cx="11599523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Conclusions of the National Academies Committee</a:t>
            </a:r>
          </a:p>
        </p:txBody>
      </p:sp>
    </p:spTree>
    <p:extLst>
      <p:ext uri="{BB962C8B-B14F-4D97-AF65-F5344CB8AC3E}">
        <p14:creationId xmlns:p14="http://schemas.microsoft.com/office/powerpoint/2010/main" val="4017281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F2D8-EAF5-4887-970B-394B52CDE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5FC32-36E0-4D9C-8CE5-F8B9B9020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01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19576-AC4B-4BED-AF2F-9D59C539F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Team Lily: Mission Statement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860E-40C1-4804-9D52-324D5C2B7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2847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/>
              <a:t>Team Lily is a Zuckerberg San Francisco General Hospital-based multidisciplinary care team providing person-centered, trauma-informed, wrap-around services to pregnant and postpartum people. </a:t>
            </a:r>
            <a:r>
              <a:rPr lang="en-US" i="1" dirty="0"/>
              <a:t>We support pregnant people experiencing significant barriers to accessing clinic-based prenatal care, primarily those experiencing homelessness, substance use disorders, incarceration, intimate partner violence, and/or mental illness. </a:t>
            </a:r>
            <a:r>
              <a:rPr lang="en-US" b="1" dirty="0"/>
              <a:t>We strive for a pregnancy, birth or abortion, and postpartum experience that is filled with dignity, that is grounded in autonomy, and that uplifts individual or parenting goals. </a:t>
            </a:r>
            <a:r>
              <a:rPr lang="en-US" b="1" u="sng" dirty="0"/>
              <a:t>We are committed to dismantling structural racism and challenging the stigma and discrimination that drive Team Lily clients’ barriers to care, health, and well-being.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5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0A9D-4BBB-4996-A868-6A45E192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Team Lily:  what we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4AC80-4B3B-45BD-ADAF-B3816667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Flexible appointments, meeting the needs of individual clients, off-site/home visits</a:t>
            </a:r>
          </a:p>
          <a:p>
            <a:pPr fontAlgn="base"/>
            <a:r>
              <a:rPr lang="en-US" dirty="0"/>
              <a:t>Easy access to team members via phone and text</a:t>
            </a:r>
          </a:p>
          <a:p>
            <a:pPr fontAlgn="base"/>
            <a:r>
              <a:rPr lang="en-US" dirty="0"/>
              <a:t>Pregnancy counseling - abortion, adoption, and pregnancy continuation</a:t>
            </a:r>
          </a:p>
          <a:p>
            <a:pPr fontAlgn="base"/>
            <a:r>
              <a:rPr lang="en-US" dirty="0"/>
              <a:t>Pregnancy &amp; postpartum care</a:t>
            </a:r>
          </a:p>
          <a:p>
            <a:pPr fontAlgn="base"/>
            <a:r>
              <a:rPr lang="en-US" dirty="0"/>
              <a:t>Mental health services</a:t>
            </a:r>
          </a:p>
          <a:p>
            <a:pPr fontAlgn="base"/>
            <a:r>
              <a:rPr lang="en-US" dirty="0"/>
              <a:t>Addiction services including buprenorphine / suboxone treatment</a:t>
            </a:r>
          </a:p>
          <a:p>
            <a:pPr fontAlgn="base"/>
            <a:r>
              <a:rPr lang="en-US" dirty="0"/>
              <a:t>Navigation &amp; case management to assist with access to housing and other resources</a:t>
            </a:r>
          </a:p>
          <a:p>
            <a:pPr fontAlgn="base"/>
            <a:r>
              <a:rPr lang="en-US" dirty="0"/>
              <a:t>Support around navigating CPS and CPS reunification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6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2E23-4F3C-4AA3-9A98-48320680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hope to share today…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7BF5F-4EA4-4BA8-A873-D82D31152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on best practices for providing person-centered care for pregnant and parenting individuals with substance use disorder, including during the postpartum period.</a:t>
            </a:r>
          </a:p>
          <a:p>
            <a:r>
              <a:rPr lang="en-US" dirty="0"/>
              <a:t>Information on Team Lily, a multi-professional program for pregnant/parenting people who experience significant barriers to accessing clinic-based prenatal care.</a:t>
            </a:r>
          </a:p>
          <a:p>
            <a:endParaRPr lang="en-US" dirty="0"/>
          </a:p>
          <a:p>
            <a:r>
              <a:rPr lang="en-US" dirty="0"/>
              <a:t>Learn how the national Substance Use Warmline can offer support to clinicians regarding the evaluation and management of perinatal substance use disorder, including addressing questions on MOUD</a:t>
            </a:r>
          </a:p>
        </p:txBody>
      </p:sp>
    </p:spTree>
    <p:extLst>
      <p:ext uri="{BB962C8B-B14F-4D97-AF65-F5344CB8AC3E}">
        <p14:creationId xmlns:p14="http://schemas.microsoft.com/office/powerpoint/2010/main" val="1707779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823-D355-41B4-B872-30C3520D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688" y="365125"/>
            <a:ext cx="10403636" cy="1325563"/>
          </a:xfrm>
        </p:spPr>
        <p:txBody>
          <a:bodyPr/>
          <a:lstStyle/>
          <a:p>
            <a:br>
              <a:rPr lang="en-US" dirty="0"/>
            </a:br>
            <a:r>
              <a:rPr lang="en-US" b="1" dirty="0"/>
              <a:t>Team Lily: “Origin Story“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D0F87-F27A-4081-9670-1A31089F6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688" y="1825625"/>
            <a:ext cx="9968089" cy="4351338"/>
          </a:xfrm>
        </p:spPr>
        <p:txBody>
          <a:bodyPr>
            <a:normAutofit/>
          </a:bodyPr>
          <a:lstStyle/>
          <a:p>
            <a:r>
              <a:rPr lang="en-US" dirty="0"/>
              <a:t>Created in response to felt need among ZSFG OB/GYN trainees and providers specifically</a:t>
            </a:r>
          </a:p>
          <a:p>
            <a:r>
              <a:rPr lang="en-US" dirty="0"/>
              <a:t>Pregnant people with SUD and limited prenatal care delivering at ZSFG =&gt; traumatic birth experiences, pipeline to CPS/child removal</a:t>
            </a:r>
          </a:p>
          <a:p>
            <a:endParaRPr lang="en-US" dirty="0"/>
          </a:p>
          <a:p>
            <a:r>
              <a:rPr lang="en-US" dirty="0"/>
              <a:t>Team Lily was developed in the model of HIV care for pregnant people- multidisciplinary team, relationship-based, individualized care with social needs at the center</a:t>
            </a:r>
          </a:p>
          <a:p>
            <a:endParaRPr lang="en-US" dirty="0"/>
          </a:p>
          <a:p>
            <a:r>
              <a:rPr lang="en-US" dirty="0"/>
              <a:t>Healthcare trauma is its own barrier to care, needing attention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94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05B8-1A9D-4DE7-A19D-AC49D2E2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08001"/>
            <a:ext cx="10446910" cy="1345754"/>
          </a:xfrm>
        </p:spPr>
        <p:txBody>
          <a:bodyPr>
            <a:normAutofit/>
          </a:bodyPr>
          <a:lstStyle/>
          <a:p>
            <a:r>
              <a:rPr lang="en-US" b="1" dirty="0"/>
              <a:t>Team Lily approach:  </a:t>
            </a:r>
            <a:br>
              <a:rPr lang="en-US" dirty="0"/>
            </a:br>
            <a:r>
              <a:rPr lang="en-US" sz="2400" dirty="0"/>
              <a:t>Trauma-informed care with </a:t>
            </a:r>
            <a:r>
              <a:rPr lang="en-US" sz="2400" u="sng" dirty="0"/>
              <a:t>relationship</a:t>
            </a:r>
            <a:r>
              <a:rPr lang="en-US" sz="2400" dirty="0"/>
              <a:t> at the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7B1F5-2085-4175-9515-FE1C38EAA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Belief that relationships can heal, that client autonomy and self-determination is crucial</a:t>
            </a:r>
          </a:p>
          <a:p>
            <a:r>
              <a:rPr lang="en-US" dirty="0"/>
              <a:t>Building the care of each patient around her strongest relationship connection- individual members of the team step up or step back </a:t>
            </a:r>
          </a:p>
          <a:p>
            <a:r>
              <a:rPr lang="en-US" dirty="0"/>
              <a:t>No gatekeeping- each patient has cell phone access to all members of the team, as much access to her doctor as to any other team member</a:t>
            </a:r>
          </a:p>
          <a:p>
            <a:r>
              <a:rPr lang="en-US" dirty="0"/>
              <a:t>Patients set the pace for disclosure and the priorities for each visit</a:t>
            </a:r>
          </a:p>
          <a:p>
            <a:r>
              <a:rPr lang="en-US" dirty="0"/>
              <a:t>Space is made for prior negative or traumatic experiences in health care settings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94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C6D2D-003D-4FF5-ADEE-583ACE28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F3306-33F9-4408-B64B-E4EE09A9D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Contact me!  Rebecca.Schwartz@ucsf.edu</a:t>
            </a:r>
          </a:p>
        </p:txBody>
      </p:sp>
    </p:spTree>
    <p:extLst>
      <p:ext uri="{BB962C8B-B14F-4D97-AF65-F5344CB8AC3E}">
        <p14:creationId xmlns:p14="http://schemas.microsoft.com/office/powerpoint/2010/main" val="2181738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>
            <a:extLst>
              <a:ext uri="{FF2B5EF4-FFF2-40B4-BE49-F238E27FC236}">
                <a16:creationId xmlns:a16="http://schemas.microsoft.com/office/drawing/2014/main" id="{69139E33-D661-4BD7-A0FA-EF5C71284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09" y="2514600"/>
            <a:ext cx="9501808" cy="4084638"/>
          </a:xfrm>
        </p:spPr>
        <p:txBody>
          <a:bodyPr/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Operated by the National Clinician Consultation Center (NCCC), which also provides free, confidential tele-consultation on HIV &amp; HCV</a:t>
            </a:r>
          </a:p>
          <a:p>
            <a:pPr lvl="1"/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Program based at San Francisco General Hospital | University of California San Francisco</a:t>
            </a: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Funded by DHHS Health Resources &amp; Services Administration </a:t>
            </a:r>
          </a:p>
          <a:p>
            <a:pPr lvl="1"/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Bureau of Primary Health Care</a:t>
            </a:r>
          </a:p>
          <a:p>
            <a:pPr lvl="1"/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HIV/AIDS Bureau (AIDS Education &amp; Training Centers Program)</a:t>
            </a:r>
          </a:p>
        </p:txBody>
      </p:sp>
      <p:sp>
        <p:nvSpPr>
          <p:cNvPr id="11267" name="Title 2">
            <a:extLst>
              <a:ext uri="{FF2B5EF4-FFF2-40B4-BE49-F238E27FC236}">
                <a16:creationId xmlns:a16="http://schemas.microsoft.com/office/drawing/2014/main" id="{B83EEA14-665E-4F8D-9CD9-9ACC9C48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95400"/>
            <a:ext cx="8229600" cy="1017588"/>
          </a:xfrm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National Substance Use Warmline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2AA023-FDE7-47C2-A8F3-62995CA50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39" y="2590800"/>
            <a:ext cx="10634870" cy="40084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Any clinician, at any practice/location, welcome to request a personalized consultation: </a:t>
            </a:r>
          </a:p>
          <a:p>
            <a:pPr>
              <a:defRPr/>
            </a:pPr>
            <a:r>
              <a:rPr lang="en-US" sz="3000" dirty="0"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Call 855-300-3595, 9am-8pm EST, Monday-Friday                              (leave voicemail outside of usual hours)   </a:t>
            </a:r>
            <a:r>
              <a:rPr lang="en-US" sz="30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–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0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OR –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US" sz="3000" dirty="0"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Submit cases/inquiries securely online:                                              </a:t>
            </a:r>
            <a:r>
              <a:rPr lang="en-US" sz="3000" dirty="0"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  <a:hlinkClick r:id="rId2" action="ppaction://hlinkfile"/>
              </a:rPr>
              <a:t>nccc.ucsf.edu</a:t>
            </a:r>
            <a:endParaRPr lang="en-US" sz="3000" dirty="0"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291" name="Title 2">
            <a:extLst>
              <a:ext uri="{FF2B5EF4-FFF2-40B4-BE49-F238E27FC236}">
                <a16:creationId xmlns:a16="http://schemas.microsoft.com/office/drawing/2014/main" id="{B2B9DBBA-3BF4-45D2-B7E8-A4024AE8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444625"/>
            <a:ext cx="8229600" cy="1017588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How to reach the Substance Use Warmline?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B7F3380A-96A6-4628-BFDA-9FAF26A37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825" y="4740551"/>
            <a:ext cx="2980911" cy="19872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3598F7-4FFB-4374-A8CA-9BCBA9544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22" y="2087564"/>
            <a:ext cx="9869556" cy="4008437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Access to a multi-disciplinary team of professional, compassionate clinician consultants </a:t>
            </a:r>
          </a:p>
          <a:p>
            <a:pPr>
              <a:defRPr/>
            </a:pPr>
            <a:r>
              <a:rPr lang="en-US" sz="3000" dirty="0"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Evidence-informed, practical guidance for opioid (and other substance) use disorder evaluation &amp; management</a:t>
            </a:r>
          </a:p>
          <a:p>
            <a:pPr>
              <a:defRPr/>
            </a:pPr>
            <a:r>
              <a:rPr lang="en-US" sz="3000" dirty="0"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Individualized decision support to help develop person-centered treatment plans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13315" name="Title 2">
            <a:extLst>
              <a:ext uri="{FF2B5EF4-FFF2-40B4-BE49-F238E27FC236}">
                <a16:creationId xmlns:a16="http://schemas.microsoft.com/office/drawing/2014/main" id="{F2AAD053-7CE6-48C4-8243-D974E03D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43000"/>
            <a:ext cx="8229600" cy="1017588"/>
          </a:xfrm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to expect</a:t>
            </a:r>
          </a:p>
        </p:txBody>
      </p:sp>
      <p:sp>
        <p:nvSpPr>
          <p:cNvPr id="13316" name="TextBox 3">
            <a:extLst>
              <a:ext uri="{FF2B5EF4-FFF2-40B4-BE49-F238E27FC236}">
                <a16:creationId xmlns:a16="http://schemas.microsoft.com/office/drawing/2014/main" id="{979B415F-1B2D-4553-96DC-0977C3568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384" y="5299869"/>
            <a:ext cx="7215807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  <a:latin typeface="Ebrima" panose="02000000000000000000" pitchFamily="2" charset="0"/>
              </a:rPr>
              <a:t>No special software or technology/equipment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  <a:latin typeface="Ebrima" panose="02000000000000000000" pitchFamily="2" charset="0"/>
              </a:rPr>
              <a:t>necessary to speak with our team;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u="sng" dirty="0">
                <a:solidFill>
                  <a:prstClr val="black"/>
                </a:solidFill>
                <a:latin typeface="Ebrima" panose="02000000000000000000" pitchFamily="2" charset="0"/>
              </a:rPr>
              <a:t>no PHI collected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08731-000E-4C58-8074-FC813DB17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Today’s speakers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E4876-59E9-4BB0-B227-6C571C449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41898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Mishka Terplan             Becca Schwartz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E78DA5-F82D-4788-B829-70E990630F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78" y="2623932"/>
            <a:ext cx="1967948" cy="196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3E651-FCCB-47D1-A066-E7B34BB92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41" y="2623932"/>
            <a:ext cx="2200807" cy="308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2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7F78-212E-44A0-90C3-B4B2D3CD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Why would a pregnant person use drugs?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211BE-FE9C-4A54-809C-96F1CC52FF6C}"/>
              </a:ext>
            </a:extLst>
          </p:cNvPr>
          <p:cNvSpPr txBox="1">
            <a:spLocks/>
          </p:cNvSpPr>
          <p:nvPr/>
        </p:nvSpPr>
        <p:spPr>
          <a:xfrm>
            <a:off x="838200" y="28916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happens when people who use drugs become pregnant?</a:t>
            </a:r>
          </a:p>
        </p:txBody>
      </p:sp>
    </p:spTree>
    <p:extLst>
      <p:ext uri="{BB962C8B-B14F-4D97-AF65-F5344CB8AC3E}">
        <p14:creationId xmlns:p14="http://schemas.microsoft.com/office/powerpoint/2010/main" val="21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01293488"/>
              </p:ext>
            </p:extLst>
          </p:nvPr>
        </p:nvGraphicFramePr>
        <p:xfrm>
          <a:off x="1" y="154548"/>
          <a:ext cx="12093263" cy="5971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3780" y="6488669"/>
            <a:ext cx="686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National Survey Drug Use and Health 2013/2014 Past Month Use Data</a:t>
            </a:r>
          </a:p>
        </p:txBody>
      </p:sp>
    </p:spTree>
    <p:extLst>
      <p:ext uri="{BB962C8B-B14F-4D97-AF65-F5344CB8AC3E}">
        <p14:creationId xmlns:p14="http://schemas.microsoft.com/office/powerpoint/2010/main" val="91632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9" y="2897188"/>
            <a:ext cx="8229600" cy="85725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200" b="1" dirty="0">
                <a:solidFill>
                  <a:schemeClr val="accent2">
                    <a:lumMod val="75000"/>
                  </a:schemeClr>
                </a:solidFill>
              </a:rPr>
              <a:t>Those who can’t quit or cut back – likely have a substance use disorder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16113" y="1250949"/>
            <a:ext cx="8229600" cy="857251"/>
          </a:xfrm>
          <a:prstGeom prst="rect">
            <a:avLst/>
          </a:prstGeom>
        </p:spPr>
        <p:txBody>
          <a:bodyPr lIns="68580" tIns="34291" rIns="68580" bIns="34291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n-US" sz="3200" dirty="0">
                <a:latin typeface="Calibri"/>
              </a:rPr>
              <a:t>All pregnant people are motivated to maximize their health and that of their baby-to-be </a:t>
            </a:r>
          </a:p>
        </p:txBody>
      </p:sp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1916115" y="4724402"/>
            <a:ext cx="83597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377">
              <a:spcBef>
                <a:spcPct val="0"/>
              </a:spcBef>
              <a:buNone/>
              <a:defRPr/>
            </a:pPr>
            <a:r>
              <a:rPr lang="en-US" altLang="en-US" sz="2600" dirty="0"/>
              <a:t>Continued use in pregnancy is pathognomonic for addiction</a:t>
            </a:r>
          </a:p>
        </p:txBody>
      </p:sp>
    </p:spTree>
    <p:extLst>
      <p:ext uri="{BB962C8B-B14F-4D97-AF65-F5344CB8AC3E}">
        <p14:creationId xmlns:p14="http://schemas.microsoft.com/office/powerpoint/2010/main" val="17172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066905" y="2743202"/>
            <a:ext cx="8458200" cy="1791847"/>
            <a:chOff x="2066905" y="2743202"/>
            <a:chExt cx="8458200" cy="1791848"/>
          </a:xfrm>
        </p:grpSpPr>
        <p:sp>
          <p:nvSpPr>
            <p:cNvPr id="4" name="Right Arrow 3"/>
            <p:cNvSpPr/>
            <p:nvPr/>
          </p:nvSpPr>
          <p:spPr>
            <a:xfrm rot="19485819">
              <a:off x="2066905" y="2743202"/>
              <a:ext cx="8458200" cy="1371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9504696">
              <a:off x="2889700" y="4165718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/>
                </a:rPr>
                <a:t>Reproductive Health Life Course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64379" y="2348880"/>
            <a:ext cx="8458200" cy="1371600"/>
            <a:chOff x="2264379" y="2348880"/>
            <a:chExt cx="8458200" cy="1371600"/>
          </a:xfrm>
        </p:grpSpPr>
        <p:sp>
          <p:nvSpPr>
            <p:cNvPr id="5" name="Right Arrow 4"/>
            <p:cNvSpPr/>
            <p:nvPr/>
          </p:nvSpPr>
          <p:spPr>
            <a:xfrm rot="492083">
              <a:off x="2264379" y="2348880"/>
              <a:ext cx="8458200" cy="1371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493014">
              <a:off x="2677748" y="2487552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/>
                </a:rPr>
                <a:t>Addiction Life Course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88739" y="1828800"/>
            <a:ext cx="2133600" cy="2773608"/>
            <a:chOff x="5888739" y="1828800"/>
            <a:chExt cx="2133600" cy="2773607"/>
          </a:xfrm>
        </p:grpSpPr>
        <p:sp>
          <p:nvSpPr>
            <p:cNvPr id="3" name="Rounded Rectangle 2"/>
            <p:cNvSpPr/>
            <p:nvPr/>
          </p:nvSpPr>
          <p:spPr>
            <a:xfrm>
              <a:off x="6096000" y="1828800"/>
              <a:ext cx="1600200" cy="2286000"/>
            </a:xfrm>
            <a:prstGeom prst="roundRect">
              <a:avLst/>
            </a:prstGeom>
            <a:noFill/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88739" y="4233075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alibri"/>
                </a:rPr>
                <a:t>The Pregnancy Box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42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4">
            <a:extLst>
              <a:ext uri="{FF2B5EF4-FFF2-40B4-BE49-F238E27FC236}">
                <a16:creationId xmlns:a16="http://schemas.microsoft.com/office/drawing/2014/main" id="{AF8A7B1E-DE0C-4988-A528-0EBBCF92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Individuals with the disease of addiction </a:t>
            </a:r>
            <a:br>
              <a:rPr lang="en-US" altLang="en-US" dirty="0"/>
            </a:br>
            <a:r>
              <a:rPr lang="en-US" altLang="en-US" dirty="0"/>
              <a:t>need treatment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0EF7D02-8F82-4AF8-98E7-DC006E44E64E}"/>
              </a:ext>
            </a:extLst>
          </p:cNvPr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564" name="TextBox 1">
            <a:extLst>
              <a:ext uri="{FF2B5EF4-FFF2-40B4-BE49-F238E27FC236}">
                <a16:creationId xmlns:a16="http://schemas.microsoft.com/office/drawing/2014/main" id="{DD9606D4-E07A-4E22-9A65-9C68D273F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16" y="5516564"/>
            <a:ext cx="107321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“Gold standard” is integration: </a:t>
            </a:r>
            <a:r>
              <a:rPr lang="en-US" altLang="en-US" sz="2600" b="1" dirty="0"/>
              <a:t>c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omprehensive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, co-located service delivery</a:t>
            </a:r>
          </a:p>
        </p:txBody>
      </p:sp>
    </p:spTree>
    <p:extLst>
      <p:ext uri="{BB962C8B-B14F-4D97-AF65-F5344CB8AC3E}">
        <p14:creationId xmlns:p14="http://schemas.microsoft.com/office/powerpoint/2010/main" val="18109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17862B-EBA6-45BE-81FF-4439B28BEC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656" y="409086"/>
            <a:ext cx="6090432" cy="276172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67D750-231E-4CAB-BB30-5C2269E8F3A0}"/>
              </a:ext>
            </a:extLst>
          </p:cNvPr>
          <p:cNvGraphicFramePr>
            <a:graphicFrameLocks noGrp="1"/>
          </p:cNvGraphicFramePr>
          <p:nvPr/>
        </p:nvGraphicFramePr>
        <p:xfrm>
          <a:off x="263912" y="3552076"/>
          <a:ext cx="11664176" cy="30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44">
                  <a:extLst>
                    <a:ext uri="{9D8B030D-6E8A-4147-A177-3AD203B41FA5}">
                      <a16:colId xmlns:a16="http://schemas.microsoft.com/office/drawing/2014/main" val="3590422913"/>
                    </a:ext>
                  </a:extLst>
                </a:gridCol>
                <a:gridCol w="2916044">
                  <a:extLst>
                    <a:ext uri="{9D8B030D-6E8A-4147-A177-3AD203B41FA5}">
                      <a16:colId xmlns:a16="http://schemas.microsoft.com/office/drawing/2014/main" val="3735748427"/>
                    </a:ext>
                  </a:extLst>
                </a:gridCol>
                <a:gridCol w="2916044">
                  <a:extLst>
                    <a:ext uri="{9D8B030D-6E8A-4147-A177-3AD203B41FA5}">
                      <a16:colId xmlns:a16="http://schemas.microsoft.com/office/drawing/2014/main" val="2916607101"/>
                    </a:ext>
                  </a:extLst>
                </a:gridCol>
                <a:gridCol w="2916044">
                  <a:extLst>
                    <a:ext uri="{9D8B030D-6E8A-4147-A177-3AD203B41FA5}">
                      <a16:colId xmlns:a16="http://schemas.microsoft.com/office/drawing/2014/main" val="279989969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No Addiction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Treated Addiction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Untreated Addiction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96384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r>
                        <a:rPr lang="en-US" sz="2300" dirty="0"/>
                        <a:t>Preterm Birth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8.7%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19.0%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889702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r>
                        <a:rPr lang="en-US" sz="2300" dirty="0"/>
                        <a:t>Low Birthweight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5.5%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047139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r>
                        <a:rPr lang="en-US" sz="2300" dirty="0"/>
                        <a:t>Fetal Death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137599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r>
                        <a:rPr lang="en-US" sz="2300" dirty="0"/>
                        <a:t>Neonatal 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045187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r>
                        <a:rPr lang="en-US" sz="2300" dirty="0"/>
                        <a:t>Post Neonatal 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0.05%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0.03%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3242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775E6C5-B862-4943-BCEC-F8858FE6861C}"/>
              </a:ext>
            </a:extLst>
          </p:cNvPr>
          <p:cNvSpPr txBox="1"/>
          <p:nvPr/>
        </p:nvSpPr>
        <p:spPr>
          <a:xfrm>
            <a:off x="156755" y="512675"/>
            <a:ext cx="55734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Treated vs Un-Treated Addiction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Optimizing Maternal Health = Core Principle of Care</a:t>
            </a:r>
          </a:p>
        </p:txBody>
      </p:sp>
    </p:spTree>
    <p:extLst>
      <p:ext uri="{BB962C8B-B14F-4D97-AF65-F5344CB8AC3E}">
        <p14:creationId xmlns:p14="http://schemas.microsoft.com/office/powerpoint/2010/main" val="18106036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 Template" id="{21BD30B9-CE4A-224E-A461-0B2B1C0DDF21}" vid="{E9CFA450-B7F3-534B-879B-AE51A04472E1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1_Advisory Committee Presentation 1 October 2015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dvisory Committee Presentation 1 October 2015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1067</Words>
  <Application>Microsoft Office PowerPoint</Application>
  <PresentationFormat>Widescreen</PresentationFormat>
  <Paragraphs>122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MS PGothic</vt:lpstr>
      <vt:lpstr>Arial</vt:lpstr>
      <vt:lpstr>Calibri</vt:lpstr>
      <vt:lpstr>Calibri Light</vt:lpstr>
      <vt:lpstr>Ebrima</vt:lpstr>
      <vt:lpstr>Gill Sans MT</vt:lpstr>
      <vt:lpstr>Helvetica Light</vt:lpstr>
      <vt:lpstr>Times New Roman</vt:lpstr>
      <vt:lpstr>1_Office Theme</vt:lpstr>
      <vt:lpstr>Gallery</vt:lpstr>
      <vt:lpstr>1_Advisory Committee Presentation 1 October 2015 v2</vt:lpstr>
      <vt:lpstr>Advisory Committee Presentation 1 October 2015 v2</vt:lpstr>
      <vt:lpstr>Communities of Practice:</vt:lpstr>
      <vt:lpstr>What we hope to share today… </vt:lpstr>
      <vt:lpstr>Today’s speakers</vt:lpstr>
      <vt:lpstr>Why would a pregnant person use drugs?</vt:lpstr>
      <vt:lpstr>PowerPoint Presentation</vt:lpstr>
      <vt:lpstr>Those who can’t quit or cut back – likely have a substance use disorder</vt:lpstr>
      <vt:lpstr>PowerPoint Presentation</vt:lpstr>
      <vt:lpstr>Individuals with the disease of addiction  need treatment</vt:lpstr>
      <vt:lpstr>PowerPoint Presentation</vt:lpstr>
      <vt:lpstr>Two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Team Lily: Mission Statement </vt:lpstr>
      <vt:lpstr>Team Lily:  what we offer</vt:lpstr>
      <vt:lpstr> Team Lily: “Origin Story“</vt:lpstr>
      <vt:lpstr>Team Lily approach:   Trauma-informed care with relationship at the center</vt:lpstr>
      <vt:lpstr>Questions? </vt:lpstr>
      <vt:lpstr>National Substance Use Warmline</vt:lpstr>
      <vt:lpstr>How to reach the Substance Use Warmline?</vt:lpstr>
      <vt:lpstr>What to expect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Mishka Terplan Slides</dc:title>
  <dc:creator>Mishka Terplan</dc:creator>
  <cp:lastModifiedBy>Chu, Carolyn</cp:lastModifiedBy>
  <cp:revision>22</cp:revision>
  <dcterms:created xsi:type="dcterms:W3CDTF">2020-10-05T15:31:41Z</dcterms:created>
  <dcterms:modified xsi:type="dcterms:W3CDTF">2020-10-05T20:48:41Z</dcterms:modified>
</cp:coreProperties>
</file>