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65" r:id="rId2"/>
    <p:sldId id="273" r:id="rId3"/>
    <p:sldId id="284" r:id="rId4"/>
    <p:sldId id="288" r:id="rId5"/>
    <p:sldId id="283" r:id="rId6"/>
    <p:sldId id="282" r:id="rId7"/>
    <p:sldId id="287" r:id="rId8"/>
    <p:sldId id="286" r:id="rId9"/>
    <p:sldId id="260" r:id="rId10"/>
    <p:sldId id="301" r:id="rId11"/>
    <p:sldId id="302" r:id="rId12"/>
    <p:sldId id="303" r:id="rId13"/>
    <p:sldId id="304" r:id="rId14"/>
    <p:sldId id="305" r:id="rId15"/>
    <p:sldId id="306" r:id="rId16"/>
    <p:sldId id="335" r:id="rId17"/>
    <p:sldId id="322" r:id="rId18"/>
    <p:sldId id="336" r:id="rId19"/>
    <p:sldId id="337" r:id="rId20"/>
    <p:sldId id="338" r:id="rId21"/>
    <p:sldId id="339" r:id="rId22"/>
    <p:sldId id="341" r:id="rId23"/>
    <p:sldId id="342" r:id="rId24"/>
    <p:sldId id="343" r:id="rId25"/>
    <p:sldId id="332" r:id="rId26"/>
    <p:sldId id="344" r:id="rId27"/>
    <p:sldId id="307" r:id="rId28"/>
    <p:sldId id="309" r:id="rId29"/>
    <p:sldId id="345" r:id="rId30"/>
    <p:sldId id="346" r:id="rId31"/>
    <p:sldId id="347" r:id="rId32"/>
    <p:sldId id="313" r:id="rId33"/>
    <p:sldId id="314" r:id="rId34"/>
    <p:sldId id="372" r:id="rId35"/>
    <p:sldId id="373" r:id="rId36"/>
    <p:sldId id="375" r:id="rId37"/>
    <p:sldId id="376" r:id="rId38"/>
    <p:sldId id="326" r:id="rId39"/>
    <p:sldId id="378" r:id="rId40"/>
    <p:sldId id="296" r:id="rId41"/>
    <p:sldId id="379" r:id="rId42"/>
    <p:sldId id="330" r:id="rId43"/>
    <p:sldId id="299" r:id="rId44"/>
    <p:sldId id="300" r:id="rId45"/>
    <p:sldId id="294" r:id="rId46"/>
    <p:sldId id="293" r:id="rId47"/>
    <p:sldId id="291" r:id="rId48"/>
    <p:sldId id="292" r:id="rId49"/>
    <p:sldId id="290" r:id="rId50"/>
    <p:sldId id="28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5181" autoAdjust="0"/>
  </p:normalViewPr>
  <p:slideViewPr>
    <p:cSldViewPr snapToGrid="0">
      <p:cViewPr varScale="1">
        <p:scale>
          <a:sx n="68" d="100"/>
          <a:sy n="68" d="100"/>
        </p:scale>
        <p:origin x="616" y="5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1/31/2021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1/31/2021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
        <p:nvSpPr>
          <p:cNvPr id="4" name="Slide Number Placeholder 3"/>
          <p:cNvSpPr>
            <a:spLocks noGrp="1"/>
          </p:cNvSpPr>
          <p:nvPr>
            <p:ph type="sldNum" sz="quarter" idx="10"/>
          </p:nvPr>
        </p:nvSpPr>
        <p:spPr/>
        <p:txBody>
          <a:bodyPr/>
          <a:lstStyle/>
          <a:p>
            <a:fld id="{12B4E6A3-318F-3248-B2B5-9093920FC197}" type="slidenum">
              <a:rPr lang="en-US" smtClean="0"/>
              <a:pPr/>
              <a:t>16</a:t>
            </a:fld>
            <a:endParaRPr lang="en-US"/>
          </a:p>
        </p:txBody>
      </p:sp>
    </p:spTree>
    <p:extLst>
      <p:ext uri="{BB962C8B-B14F-4D97-AF65-F5344CB8AC3E}">
        <p14:creationId xmlns:p14="http://schemas.microsoft.com/office/powerpoint/2010/main" val="241520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46</a:t>
            </a:fld>
            <a:endParaRPr lang="en-US"/>
          </a:p>
        </p:txBody>
      </p:sp>
    </p:spTree>
    <p:extLst>
      <p:ext uri="{BB962C8B-B14F-4D97-AF65-F5344CB8AC3E}">
        <p14:creationId xmlns:p14="http://schemas.microsoft.com/office/powerpoint/2010/main" val="356368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47</a:t>
            </a:fld>
            <a:endParaRPr lang="en-US"/>
          </a:p>
        </p:txBody>
      </p:sp>
    </p:spTree>
    <p:extLst>
      <p:ext uri="{BB962C8B-B14F-4D97-AF65-F5344CB8AC3E}">
        <p14:creationId xmlns:p14="http://schemas.microsoft.com/office/powerpoint/2010/main" val="342440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48</a:t>
            </a:fld>
            <a:endParaRPr lang="en-US"/>
          </a:p>
        </p:txBody>
      </p:sp>
    </p:spTree>
    <p:extLst>
      <p:ext uri="{BB962C8B-B14F-4D97-AF65-F5344CB8AC3E}">
        <p14:creationId xmlns:p14="http://schemas.microsoft.com/office/powerpoint/2010/main" val="115959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49</a:t>
            </a:fld>
            <a:endParaRPr lang="en-US"/>
          </a:p>
        </p:txBody>
      </p:sp>
    </p:spTree>
    <p:extLst>
      <p:ext uri="{BB962C8B-B14F-4D97-AF65-F5344CB8AC3E}">
        <p14:creationId xmlns:p14="http://schemas.microsoft.com/office/powerpoint/2010/main" val="3098914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1/31/2021</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1/31/2021</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1/31/2021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1/31/2021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144000" y="6416676"/>
            <a:ext cx="28448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828800" y="2057400"/>
            <a:ext cx="8737600" cy="3886200"/>
          </a:xfrm>
        </p:spPr>
        <p:txBody>
          <a:bodyPr/>
          <a:lstStyle>
            <a:lvl1pPr>
              <a:lnSpc>
                <a:spcPts val="2500"/>
              </a:lnSpc>
              <a:buClr>
                <a:schemeClr val="accent3"/>
              </a:buClr>
              <a:defRPr/>
            </a:lvl1pPr>
            <a:lvl2pPr>
              <a:lnSpc>
                <a:spcPts val="2500"/>
              </a:lnSpc>
              <a:buClr>
                <a:schemeClr val="accent3"/>
              </a:buClr>
              <a:buFont typeface="Lucida Grande"/>
              <a:buChar char="–"/>
              <a:defRPr/>
            </a:lvl2pPr>
            <a:lvl3pPr>
              <a:lnSpc>
                <a:spcPts val="2500"/>
              </a:lnSpc>
              <a:buClr>
                <a:schemeClr val="accent3"/>
              </a:buClr>
              <a:buSzPct val="85000"/>
              <a:buFont typeface="Courier New"/>
              <a:buChar char="o"/>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609600" y="274638"/>
            <a:ext cx="109728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6282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smtClean="0"/>
              <a:pPr>
                <a:defRPr/>
              </a:pPr>
              <a:t>‹#›</a:t>
            </a:fld>
            <a:endParaRPr lang="en-US"/>
          </a:p>
        </p:txBody>
      </p:sp>
      <p:sp>
        <p:nvSpPr>
          <p:cNvPr id="5" name="Picture Placeholder 4"/>
          <p:cNvSpPr>
            <a:spLocks noGrp="1"/>
          </p:cNvSpPr>
          <p:nvPr>
            <p:ph type="pic" sz="quarter" idx="11"/>
          </p:nvPr>
        </p:nvSpPr>
        <p:spPr>
          <a:xfrm>
            <a:off x="216747" y="1463040"/>
            <a:ext cx="11772053" cy="4348480"/>
          </a:xfrm>
          <a:ln>
            <a:noFill/>
          </a:ln>
        </p:spPr>
        <p:txBody>
          <a:bodyPr/>
          <a:lstStyle>
            <a:lvl1pPr>
              <a:buFontTx/>
              <a:buNone/>
              <a:defRPr/>
            </a:lvl1pPr>
          </a:lstStyle>
          <a:p>
            <a:r>
              <a:rPr lang="en-US"/>
              <a:t>Drag picture to placeholder or click icon to add</a:t>
            </a:r>
            <a:endParaRPr lang="en-US" dirty="0"/>
          </a:p>
        </p:txBody>
      </p:sp>
      <p:sp>
        <p:nvSpPr>
          <p:cNvPr id="7" name="Text Placeholder 6"/>
          <p:cNvSpPr>
            <a:spLocks noGrp="1"/>
          </p:cNvSpPr>
          <p:nvPr>
            <p:ph type="body" sz="quarter" idx="12"/>
          </p:nvPr>
        </p:nvSpPr>
        <p:spPr>
          <a:xfrm>
            <a:off x="1206501" y="6015038"/>
            <a:ext cx="9292167" cy="690562"/>
          </a:xfrm>
          <a:ln>
            <a:noFill/>
          </a:ln>
        </p:spPr>
        <p:txBody>
          <a:bodyPr/>
          <a:lstStyle>
            <a:lvl1pPr>
              <a:buFontTx/>
              <a:buNone/>
              <a:defRPr/>
            </a:lvl1pPr>
          </a:lstStyle>
          <a:p>
            <a:pPr lvl="0"/>
            <a:r>
              <a:rPr lang="en-US"/>
              <a:t>Click to edit Master text styles</a:t>
            </a:r>
          </a:p>
        </p:txBody>
      </p:sp>
    </p:spTree>
    <p:extLst>
      <p:ext uri="{BB962C8B-B14F-4D97-AF65-F5344CB8AC3E}">
        <p14:creationId xmlns:p14="http://schemas.microsoft.com/office/powerpoint/2010/main" val="4030437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144000" y="6416676"/>
            <a:ext cx="28448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828800" y="2057400"/>
            <a:ext cx="87376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609600" y="274638"/>
            <a:ext cx="109728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3099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144000" y="6416676"/>
            <a:ext cx="28448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828800" y="2057400"/>
            <a:ext cx="87376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609600" y="274638"/>
            <a:ext cx="109728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1914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144000" y="6416676"/>
            <a:ext cx="28448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828800" y="2057400"/>
            <a:ext cx="87376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609600" y="274638"/>
            <a:ext cx="109728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7168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1/31/2021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1/31/2021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1/31/2021</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1/31/2021</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1/31/2021</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1/31/2021</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1/31/2021</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1/31/2021</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1/31/2021</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 id="2147483665" r:id="rId15"/>
    <p:sldLayoutId id="2147483666" r:id="rId16"/>
    <p:sldLayoutId id="2147483667" r:id="rId17"/>
    <p:sldLayoutId id="214748366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ReACT</a:t>
            </a:r>
            <a:r>
              <a:rPr lang="en-US" dirty="0"/>
              <a:t> Clinic</a:t>
            </a:r>
          </a:p>
        </p:txBody>
      </p:sp>
      <p:sp>
        <p:nvSpPr>
          <p:cNvPr id="4" name="Subtitle 2"/>
          <p:cNvSpPr>
            <a:spLocks noGrp="1"/>
          </p:cNvSpPr>
          <p:nvPr>
            <p:ph type="subTitle" idx="1"/>
          </p:nvPr>
        </p:nvSpPr>
        <p:spPr/>
        <p:txBody>
          <a:bodyPr>
            <a:normAutofit/>
          </a:bodyPr>
          <a:lstStyle/>
          <a:p>
            <a:r>
              <a:rPr lang="en-US" sz="4400" dirty="0"/>
              <a:t>Resilience After Complex Trauma </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10</a:t>
            </a:fld>
            <a:endParaRPr lang="en-US" dirty="0"/>
          </a:p>
        </p:txBody>
      </p:sp>
      <p:sp>
        <p:nvSpPr>
          <p:cNvPr id="3" name="Text Placeholder 2"/>
          <p:cNvSpPr>
            <a:spLocks noGrp="1"/>
          </p:cNvSpPr>
          <p:nvPr>
            <p:ph type="body" sz="quarter" idx="10"/>
          </p:nvPr>
        </p:nvSpPr>
        <p:spPr>
          <a:xfrm>
            <a:off x="2704700" y="2093614"/>
            <a:ext cx="6747308" cy="3886200"/>
          </a:xfrm>
        </p:spPr>
        <p:txBody>
          <a:bodyPr/>
          <a:lstStyle/>
          <a:p>
            <a:pPr>
              <a:buSzPct val="100000"/>
            </a:pPr>
            <a:r>
              <a:rPr lang="en-US" sz="2400" dirty="0"/>
              <a:t>Research shows that </a:t>
            </a:r>
            <a:r>
              <a:rPr lang="en-US" sz="2400" b="1" dirty="0">
                <a:solidFill>
                  <a:schemeClr val="accent3"/>
                </a:solidFill>
              </a:rPr>
              <a:t>nearly half</a:t>
            </a:r>
            <a:r>
              <a:rPr lang="en-US" sz="2400" dirty="0"/>
              <a:t> of children from birth to 17 have experienced at least one type of trauma — it is not as rare as you might think</a:t>
            </a:r>
          </a:p>
          <a:p>
            <a:pPr>
              <a:buSzPct val="100000"/>
            </a:pPr>
            <a:endParaRPr lang="en-US" dirty="0"/>
          </a:p>
        </p:txBody>
      </p:sp>
      <p:sp>
        <p:nvSpPr>
          <p:cNvPr id="4" name="Title 3"/>
          <p:cNvSpPr>
            <a:spLocks noGrp="1"/>
          </p:cNvSpPr>
          <p:nvPr>
            <p:ph type="title"/>
          </p:nvPr>
        </p:nvSpPr>
        <p:spPr/>
        <p:txBody>
          <a:bodyPr/>
          <a:lstStyle/>
          <a:p>
            <a:r>
              <a:rPr lang="en-US" sz="4400" b="1" dirty="0">
                <a:solidFill>
                  <a:schemeClr val="tx1"/>
                </a:solidFill>
              </a:rPr>
              <a:t>Understanding Trauma</a:t>
            </a:r>
          </a:p>
        </p:txBody>
      </p:sp>
    </p:spTree>
    <p:extLst>
      <p:ext uri="{BB962C8B-B14F-4D97-AF65-F5344CB8AC3E}">
        <p14:creationId xmlns:p14="http://schemas.microsoft.com/office/powerpoint/2010/main" val="101607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11</a:t>
            </a:fld>
            <a:endParaRPr lang="en-US" dirty="0"/>
          </a:p>
        </p:txBody>
      </p:sp>
      <p:sp>
        <p:nvSpPr>
          <p:cNvPr id="3" name="Text Placeholder 2"/>
          <p:cNvSpPr>
            <a:spLocks noGrp="1"/>
          </p:cNvSpPr>
          <p:nvPr>
            <p:ph type="body" sz="quarter" idx="10"/>
          </p:nvPr>
        </p:nvSpPr>
        <p:spPr>
          <a:xfrm>
            <a:off x="2531443" y="2129828"/>
            <a:ext cx="7151571" cy="3886200"/>
          </a:xfrm>
        </p:spPr>
        <p:txBody>
          <a:bodyPr/>
          <a:lstStyle/>
          <a:p>
            <a:pPr>
              <a:spcAft>
                <a:spcPts val="600"/>
              </a:spcAft>
            </a:pPr>
            <a:r>
              <a:rPr lang="en-US" sz="2400" dirty="0"/>
              <a:t>Research also shows that all sorts of adversity — </a:t>
            </a:r>
            <a:r>
              <a:rPr lang="en-US" sz="2400" b="1" dirty="0">
                <a:solidFill>
                  <a:schemeClr val="accent3"/>
                </a:solidFill>
              </a:rPr>
              <a:t>things</a:t>
            </a:r>
            <a:r>
              <a:rPr lang="en-US" sz="2400" dirty="0"/>
              <a:t> </a:t>
            </a:r>
            <a:r>
              <a:rPr lang="en-US" sz="2400" b="1" dirty="0">
                <a:solidFill>
                  <a:schemeClr val="accent3"/>
                </a:solidFill>
              </a:rPr>
              <a:t>that don’t leave a</a:t>
            </a:r>
            <a:r>
              <a:rPr lang="en-US" sz="2400" dirty="0"/>
              <a:t> </a:t>
            </a:r>
            <a:r>
              <a:rPr lang="en-US" sz="2400" b="1" dirty="0">
                <a:solidFill>
                  <a:schemeClr val="accent3"/>
                </a:solidFill>
              </a:rPr>
              <a:t>bruise </a:t>
            </a:r>
            <a:r>
              <a:rPr lang="en-US" sz="2400" dirty="0"/>
              <a:t>— can have a negative effect on children and teens</a:t>
            </a:r>
          </a:p>
          <a:p>
            <a:pPr>
              <a:spcAft>
                <a:spcPts val="600"/>
              </a:spcAft>
            </a:pPr>
            <a:r>
              <a:rPr lang="en-US" sz="2400" dirty="0"/>
              <a:t>Many of the stressors that shape children’s and teens’ lives are chronic and pervasive, such as neglect, racism, poverty and frequent moves</a:t>
            </a:r>
          </a:p>
          <a:p>
            <a:pPr>
              <a:spcAft>
                <a:spcPts val="600"/>
              </a:spcAft>
            </a:pPr>
            <a:r>
              <a:rPr lang="en-US" sz="2400" dirty="0"/>
              <a:t>Trauma can also include events, such as being hit or  experiencing rape, an accident or an earthquake </a:t>
            </a:r>
          </a:p>
          <a:p>
            <a:pPr>
              <a:spcAft>
                <a:spcPts val="600"/>
              </a:spcAft>
            </a:pPr>
            <a:endParaRPr lang="en-US" dirty="0"/>
          </a:p>
        </p:txBody>
      </p:sp>
      <p:sp>
        <p:nvSpPr>
          <p:cNvPr id="4" name="Title 3"/>
          <p:cNvSpPr>
            <a:spLocks noGrp="1"/>
          </p:cNvSpPr>
          <p:nvPr>
            <p:ph type="title"/>
          </p:nvPr>
        </p:nvSpPr>
        <p:spPr/>
        <p:txBody>
          <a:bodyPr/>
          <a:lstStyle/>
          <a:p>
            <a:r>
              <a:rPr lang="en-US" sz="4400" b="1" dirty="0">
                <a:solidFill>
                  <a:schemeClr val="tx1"/>
                </a:solidFill>
              </a:rPr>
              <a:t>Understanding Trauma</a:t>
            </a:r>
          </a:p>
        </p:txBody>
      </p:sp>
    </p:spTree>
    <p:extLst>
      <p:ext uri="{BB962C8B-B14F-4D97-AF65-F5344CB8AC3E}">
        <p14:creationId xmlns:p14="http://schemas.microsoft.com/office/powerpoint/2010/main" val="3334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12</a:t>
            </a:fld>
            <a:endParaRPr lang="en-US" dirty="0"/>
          </a:p>
        </p:txBody>
      </p:sp>
      <p:sp>
        <p:nvSpPr>
          <p:cNvPr id="3" name="Text Placeholder 2"/>
          <p:cNvSpPr>
            <a:spLocks noGrp="1"/>
          </p:cNvSpPr>
          <p:nvPr>
            <p:ph type="body" sz="quarter" idx="10"/>
          </p:nvPr>
        </p:nvSpPr>
        <p:spPr>
          <a:xfrm>
            <a:off x="2997452" y="2057400"/>
            <a:ext cx="6197097" cy="3886200"/>
          </a:xfrm>
        </p:spPr>
        <p:txBody>
          <a:bodyPr/>
          <a:lstStyle/>
          <a:p>
            <a:pPr>
              <a:buSzPct val="100000"/>
            </a:pPr>
            <a:r>
              <a:rPr lang="en-US" dirty="0"/>
              <a:t>Feelings are complicated. You might think that children and teens are always happy to get away from an abusive parent. But many identify leaving a parent, even an abusive one, as </a:t>
            </a:r>
            <a:r>
              <a:rPr lang="en-US" b="1" dirty="0">
                <a:solidFill>
                  <a:schemeClr val="accent3"/>
                </a:solidFill>
              </a:rPr>
              <a:t>the hardest experience they have had</a:t>
            </a:r>
          </a:p>
        </p:txBody>
      </p:sp>
      <p:sp>
        <p:nvSpPr>
          <p:cNvPr id="4" name="Title 3"/>
          <p:cNvSpPr>
            <a:spLocks noGrp="1"/>
          </p:cNvSpPr>
          <p:nvPr>
            <p:ph type="title"/>
          </p:nvPr>
        </p:nvSpPr>
        <p:spPr/>
        <p:txBody>
          <a:bodyPr/>
          <a:lstStyle/>
          <a:p>
            <a:r>
              <a:rPr lang="en-US" sz="4400" b="1" dirty="0">
                <a:solidFill>
                  <a:schemeClr val="tx1"/>
                </a:solidFill>
              </a:rPr>
              <a:t>Understanding Trauma</a:t>
            </a:r>
          </a:p>
        </p:txBody>
      </p:sp>
    </p:spTree>
    <p:extLst>
      <p:ext uri="{BB962C8B-B14F-4D97-AF65-F5344CB8AC3E}">
        <p14:creationId xmlns:p14="http://schemas.microsoft.com/office/powerpoint/2010/main" val="221590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13</a:t>
            </a:fld>
            <a:endParaRPr lang="en-US" dirty="0"/>
          </a:p>
        </p:txBody>
      </p:sp>
      <p:sp>
        <p:nvSpPr>
          <p:cNvPr id="3" name="Text Placeholder 2"/>
          <p:cNvSpPr>
            <a:spLocks noGrp="1"/>
          </p:cNvSpPr>
          <p:nvPr>
            <p:ph type="body" sz="quarter" idx="10"/>
          </p:nvPr>
        </p:nvSpPr>
        <p:spPr>
          <a:xfrm>
            <a:off x="2895600" y="2166041"/>
            <a:ext cx="6553200" cy="3886200"/>
          </a:xfrm>
        </p:spPr>
        <p:txBody>
          <a:bodyPr>
            <a:normAutofit/>
          </a:bodyPr>
          <a:lstStyle/>
          <a:p>
            <a:pPr>
              <a:buSzPct val="100000"/>
            </a:pPr>
            <a:r>
              <a:rPr lang="en-US" sz="2400" dirty="0"/>
              <a:t>Trauma can</a:t>
            </a:r>
            <a:r>
              <a:rPr lang="en-US" sz="2400" b="1" dirty="0">
                <a:solidFill>
                  <a:schemeClr val="accent3"/>
                </a:solidFill>
              </a:rPr>
              <a:t> profoundly influence </a:t>
            </a:r>
            <a:r>
              <a:rPr lang="en-US" sz="2400" dirty="0"/>
              <a:t>a child or teen, even when it takes place during infancy — and even when he or she has no memory of what happened</a:t>
            </a:r>
            <a:endParaRPr lang="en-US" sz="2400" b="1" dirty="0">
              <a:solidFill>
                <a:schemeClr val="accent3"/>
              </a:solidFill>
            </a:endParaRPr>
          </a:p>
        </p:txBody>
      </p:sp>
      <p:sp>
        <p:nvSpPr>
          <p:cNvPr id="4" name="Title 3"/>
          <p:cNvSpPr>
            <a:spLocks noGrp="1"/>
          </p:cNvSpPr>
          <p:nvPr>
            <p:ph type="title"/>
          </p:nvPr>
        </p:nvSpPr>
        <p:spPr/>
        <p:txBody>
          <a:bodyPr/>
          <a:lstStyle/>
          <a:p>
            <a:r>
              <a:rPr lang="en-US" sz="4400" b="1" dirty="0">
                <a:solidFill>
                  <a:schemeClr val="tx1"/>
                </a:solidFill>
              </a:rPr>
              <a:t>Understanding Trauma</a:t>
            </a:r>
          </a:p>
        </p:txBody>
      </p:sp>
    </p:spTree>
    <p:extLst>
      <p:ext uri="{BB962C8B-B14F-4D97-AF65-F5344CB8AC3E}">
        <p14:creationId xmlns:p14="http://schemas.microsoft.com/office/powerpoint/2010/main" val="296201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14</a:t>
            </a:fld>
            <a:endParaRPr lang="en-US" dirty="0"/>
          </a:p>
        </p:txBody>
      </p:sp>
      <p:sp>
        <p:nvSpPr>
          <p:cNvPr id="3" name="Text Placeholder 2"/>
          <p:cNvSpPr>
            <a:spLocks noGrp="1"/>
          </p:cNvSpPr>
          <p:nvPr>
            <p:ph type="body" sz="quarter" idx="10"/>
          </p:nvPr>
        </p:nvSpPr>
        <p:spPr>
          <a:xfrm>
            <a:off x="3006505" y="2120774"/>
            <a:ext cx="6178990" cy="3886200"/>
          </a:xfrm>
        </p:spPr>
        <p:txBody>
          <a:bodyPr>
            <a:normAutofit/>
          </a:bodyPr>
          <a:lstStyle/>
          <a:p>
            <a:pPr>
              <a:buSzPct val="100000"/>
            </a:pPr>
            <a:r>
              <a:rPr lang="en-US" sz="2400" dirty="0"/>
              <a:t>Being in a safe environment, even with the most well-intentioned and loving caregivers, </a:t>
            </a:r>
            <a:r>
              <a:rPr lang="en-US" sz="2400" b="1" dirty="0">
                <a:solidFill>
                  <a:schemeClr val="accent3"/>
                </a:solidFill>
              </a:rPr>
              <a:t>does not mean a child or teen feels safe</a:t>
            </a:r>
          </a:p>
        </p:txBody>
      </p:sp>
      <p:sp>
        <p:nvSpPr>
          <p:cNvPr id="4" name="Title 3"/>
          <p:cNvSpPr>
            <a:spLocks noGrp="1"/>
          </p:cNvSpPr>
          <p:nvPr>
            <p:ph type="title"/>
          </p:nvPr>
        </p:nvSpPr>
        <p:spPr/>
        <p:txBody>
          <a:bodyPr/>
          <a:lstStyle/>
          <a:p>
            <a:r>
              <a:rPr lang="en-US" sz="4400" b="1" dirty="0">
                <a:solidFill>
                  <a:schemeClr val="tx1"/>
                </a:solidFill>
              </a:rPr>
              <a:t>Understanding Trauma</a:t>
            </a:r>
          </a:p>
        </p:txBody>
      </p:sp>
    </p:spTree>
    <p:extLst>
      <p:ext uri="{BB962C8B-B14F-4D97-AF65-F5344CB8AC3E}">
        <p14:creationId xmlns:p14="http://schemas.microsoft.com/office/powerpoint/2010/main" val="98641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15</a:t>
            </a:fld>
            <a:endParaRPr lang="en-US" dirty="0"/>
          </a:p>
        </p:txBody>
      </p:sp>
      <p:sp>
        <p:nvSpPr>
          <p:cNvPr id="3" name="Text Placeholder 2"/>
          <p:cNvSpPr>
            <a:spLocks noGrp="1"/>
          </p:cNvSpPr>
          <p:nvPr>
            <p:ph type="body" sz="quarter" idx="10"/>
          </p:nvPr>
        </p:nvSpPr>
        <p:spPr>
          <a:xfrm>
            <a:off x="2819400" y="2111721"/>
            <a:ext cx="6553200" cy="3886200"/>
          </a:xfrm>
        </p:spPr>
        <p:txBody>
          <a:bodyPr>
            <a:normAutofit/>
          </a:bodyPr>
          <a:lstStyle/>
          <a:p>
            <a:pPr>
              <a:spcAft>
                <a:spcPts val="1200"/>
              </a:spcAft>
            </a:pPr>
            <a:r>
              <a:rPr lang="en-US" sz="2400" dirty="0"/>
              <a:t>Chronic trauma shapes nearly every aspect of a child’s or teen’s life</a:t>
            </a:r>
          </a:p>
          <a:p>
            <a:pPr>
              <a:spcAft>
                <a:spcPts val="1200"/>
              </a:spcAft>
            </a:pPr>
            <a:r>
              <a:rPr lang="en-US" sz="2400" dirty="0"/>
              <a:t>There are many different things that are important to a child’s or teen’s healing. One of the most important is having </a:t>
            </a:r>
            <a:r>
              <a:rPr lang="en-US" sz="2400" b="1" dirty="0">
                <a:solidFill>
                  <a:schemeClr val="accent3"/>
                </a:solidFill>
              </a:rPr>
              <a:t>long-lasting, supportive relationships</a:t>
            </a:r>
          </a:p>
        </p:txBody>
      </p:sp>
      <p:sp>
        <p:nvSpPr>
          <p:cNvPr id="4" name="Title 3"/>
          <p:cNvSpPr>
            <a:spLocks noGrp="1"/>
          </p:cNvSpPr>
          <p:nvPr>
            <p:ph type="title"/>
          </p:nvPr>
        </p:nvSpPr>
        <p:spPr/>
        <p:txBody>
          <a:bodyPr/>
          <a:lstStyle/>
          <a:p>
            <a:r>
              <a:rPr lang="en-US" sz="4400" b="1" dirty="0">
                <a:solidFill>
                  <a:schemeClr val="tx1"/>
                </a:solidFill>
              </a:rPr>
              <a:t>Understanding Trauma</a:t>
            </a:r>
          </a:p>
        </p:txBody>
      </p:sp>
    </p:spTree>
    <p:extLst>
      <p:ext uri="{BB962C8B-B14F-4D97-AF65-F5344CB8AC3E}">
        <p14:creationId xmlns:p14="http://schemas.microsoft.com/office/powerpoint/2010/main" val="271806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16</a:t>
            </a:fld>
            <a:endParaRPr lang="en-US" dirty="0"/>
          </a:p>
        </p:txBody>
      </p:sp>
      <p:sp>
        <p:nvSpPr>
          <p:cNvPr id="3" name="Text Placeholder 2"/>
          <p:cNvSpPr>
            <a:spLocks noGrp="1"/>
          </p:cNvSpPr>
          <p:nvPr>
            <p:ph type="body" sz="quarter" idx="10"/>
          </p:nvPr>
        </p:nvSpPr>
        <p:spPr>
          <a:xfrm>
            <a:off x="2986512" y="1912937"/>
            <a:ext cx="6218976" cy="3886200"/>
          </a:xfrm>
        </p:spPr>
        <p:txBody>
          <a:bodyPr>
            <a:normAutofit fontScale="92500"/>
          </a:bodyPr>
          <a:lstStyle/>
          <a:p>
            <a:pPr>
              <a:spcAft>
                <a:spcPts val="1800"/>
              </a:spcAft>
            </a:pPr>
            <a:r>
              <a:rPr lang="en-US" dirty="0"/>
              <a:t>Particularly with the right supports and resources, children and teens have </a:t>
            </a:r>
            <a:r>
              <a:rPr lang="en-US" b="1" dirty="0">
                <a:solidFill>
                  <a:srgbClr val="DA5521"/>
                </a:solidFill>
              </a:rPr>
              <a:t>a remarkable ability to thrive</a:t>
            </a:r>
            <a:r>
              <a:rPr lang="en-US" dirty="0"/>
              <a:t>, even when they have experienced multiple hard things in their lives</a:t>
            </a:r>
          </a:p>
          <a:p>
            <a:pPr>
              <a:buSzPct val="100000"/>
            </a:pPr>
            <a:r>
              <a:rPr lang="en-US" dirty="0"/>
              <a:t>There are many factors that can support resilience, some of which we will talk about in this group. These include:</a:t>
            </a:r>
          </a:p>
          <a:p>
            <a:pPr lvl="1">
              <a:lnSpc>
                <a:spcPct val="100000"/>
              </a:lnSpc>
              <a:spcBef>
                <a:spcPts val="600"/>
              </a:spcBef>
            </a:pPr>
            <a:r>
              <a:rPr lang="en-US" dirty="0"/>
              <a:t>a safe home</a:t>
            </a:r>
          </a:p>
          <a:p>
            <a:pPr lvl="1">
              <a:lnSpc>
                <a:spcPct val="100000"/>
              </a:lnSpc>
              <a:spcBef>
                <a:spcPts val="600"/>
              </a:spcBef>
            </a:pPr>
            <a:r>
              <a:rPr lang="en-US" dirty="0"/>
              <a:t>supportive, lasting relationships</a:t>
            </a:r>
          </a:p>
          <a:p>
            <a:pPr lvl="1">
              <a:lnSpc>
                <a:spcPct val="100000"/>
              </a:lnSpc>
              <a:spcBef>
                <a:spcPts val="600"/>
              </a:spcBef>
            </a:pPr>
            <a:r>
              <a:rPr lang="en-US" dirty="0"/>
              <a:t>the ability to manage hard feelings</a:t>
            </a:r>
          </a:p>
          <a:p>
            <a:pPr lvl="1">
              <a:lnSpc>
                <a:spcPct val="100000"/>
              </a:lnSpc>
              <a:spcBef>
                <a:spcPts val="600"/>
              </a:spcBef>
            </a:pPr>
            <a:r>
              <a:rPr lang="en-US" dirty="0"/>
              <a:t>feeling positive about yourself</a:t>
            </a:r>
          </a:p>
          <a:p>
            <a:pPr lvl="1">
              <a:buSzPct val="100000"/>
            </a:pPr>
            <a:endParaRPr lang="en-US" dirty="0"/>
          </a:p>
        </p:txBody>
      </p:sp>
      <p:sp>
        <p:nvSpPr>
          <p:cNvPr id="4" name="Title 3"/>
          <p:cNvSpPr>
            <a:spLocks noGrp="1"/>
          </p:cNvSpPr>
          <p:nvPr>
            <p:ph type="title"/>
          </p:nvPr>
        </p:nvSpPr>
        <p:spPr/>
        <p:txBody>
          <a:bodyPr/>
          <a:lstStyle/>
          <a:p>
            <a:r>
              <a:rPr lang="en-US" sz="4400" b="1" dirty="0">
                <a:solidFill>
                  <a:schemeClr val="tx1"/>
                </a:solidFill>
              </a:rPr>
              <a:t>Understanding Resilience</a:t>
            </a:r>
          </a:p>
        </p:txBody>
      </p:sp>
    </p:spTree>
    <p:extLst>
      <p:ext uri="{BB962C8B-B14F-4D97-AF65-F5344CB8AC3E}">
        <p14:creationId xmlns:p14="http://schemas.microsoft.com/office/powerpoint/2010/main" val="313966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Meet Olivia</a:t>
            </a:r>
          </a:p>
        </p:txBody>
      </p:sp>
      <p:sp>
        <p:nvSpPr>
          <p:cNvPr id="3" name="Slide Number Placeholder 2"/>
          <p:cNvSpPr>
            <a:spLocks noGrp="1"/>
          </p:cNvSpPr>
          <p:nvPr>
            <p:ph type="sldNum" sz="quarter" idx="10"/>
          </p:nvPr>
        </p:nvSpPr>
        <p:spPr/>
        <p:txBody>
          <a:bodyPr/>
          <a:lstStyle/>
          <a:p>
            <a:pPr>
              <a:defRPr/>
            </a:pPr>
            <a:fld id="{43430DA2-F49D-C44B-BD27-16F256BF84C9}" type="slidenum">
              <a:rPr lang="en-US" smtClean="0"/>
              <a:pPr>
                <a:defRPr/>
              </a:pPr>
              <a:t>17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42749" y="1928388"/>
            <a:ext cx="1306503" cy="4379252"/>
          </a:xfrm>
          <a:prstGeom prst="rect">
            <a:avLst/>
          </a:prstGeom>
        </p:spPr>
      </p:pic>
    </p:spTree>
    <p:extLst>
      <p:ext uri="{BB962C8B-B14F-4D97-AF65-F5344CB8AC3E}">
        <p14:creationId xmlns:p14="http://schemas.microsoft.com/office/powerpoint/2010/main" val="141665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18</a:t>
            </a:fld>
            <a:endParaRPr lang="en-US" dirty="0"/>
          </a:p>
        </p:txBody>
      </p:sp>
      <p:sp>
        <p:nvSpPr>
          <p:cNvPr id="3" name="Text Placeholder 2"/>
          <p:cNvSpPr>
            <a:spLocks noGrp="1"/>
          </p:cNvSpPr>
          <p:nvPr>
            <p:ph type="body" sz="quarter" idx="10"/>
          </p:nvPr>
        </p:nvSpPr>
        <p:spPr>
          <a:xfrm>
            <a:off x="2721321" y="2138881"/>
            <a:ext cx="6749358" cy="3886200"/>
          </a:xfrm>
        </p:spPr>
        <p:txBody>
          <a:bodyPr/>
          <a:lstStyle/>
          <a:p>
            <a:pPr marL="0" indent="0">
              <a:lnSpc>
                <a:spcPct val="100000"/>
              </a:lnSpc>
              <a:spcAft>
                <a:spcPts val="1800"/>
              </a:spcAft>
              <a:buNone/>
            </a:pPr>
            <a:r>
              <a:rPr lang="en-US" b="1" dirty="0">
                <a:solidFill>
                  <a:schemeClr val="accent3"/>
                </a:solidFill>
              </a:rPr>
              <a:t>Olivia is a 5-year-old girl </a:t>
            </a:r>
            <a:r>
              <a:rPr lang="en-US" dirty="0"/>
              <a:t>of mixed ethnicity. Her parents used substances (primarily heroin, alcohol and marijuana) and there was frequent violence in their relationship.</a:t>
            </a:r>
          </a:p>
          <a:p>
            <a:pPr marL="0" indent="0">
              <a:lnSpc>
                <a:spcPct val="100000"/>
              </a:lnSpc>
              <a:buNone/>
            </a:pPr>
            <a:r>
              <a:rPr lang="en-US" dirty="0"/>
              <a:t>The family moved four times during Olivia’s first two years and was homeless once. Often Olivia’s mother would leave her with friends or other relatives for brief periods.</a:t>
            </a:r>
          </a:p>
        </p:txBody>
      </p:sp>
      <p:sp>
        <p:nvSpPr>
          <p:cNvPr id="4" name="Title 3"/>
          <p:cNvSpPr>
            <a:spLocks noGrp="1"/>
          </p:cNvSpPr>
          <p:nvPr>
            <p:ph type="title"/>
          </p:nvPr>
        </p:nvSpPr>
        <p:spPr/>
        <p:txBody>
          <a:bodyPr/>
          <a:lstStyle/>
          <a:p>
            <a:r>
              <a:rPr lang="en-US" sz="4400" b="1" dirty="0">
                <a:solidFill>
                  <a:schemeClr val="tx1"/>
                </a:solidFill>
              </a:rPr>
              <a:t>Olivia’s Story</a:t>
            </a:r>
          </a:p>
        </p:txBody>
      </p:sp>
    </p:spTree>
    <p:extLst>
      <p:ext uri="{BB962C8B-B14F-4D97-AF65-F5344CB8AC3E}">
        <p14:creationId xmlns:p14="http://schemas.microsoft.com/office/powerpoint/2010/main" val="404676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19</a:t>
            </a:fld>
            <a:endParaRPr lang="en-US" dirty="0"/>
          </a:p>
        </p:txBody>
      </p:sp>
      <p:sp>
        <p:nvSpPr>
          <p:cNvPr id="3" name="Text Placeholder 2"/>
          <p:cNvSpPr>
            <a:spLocks noGrp="1"/>
          </p:cNvSpPr>
          <p:nvPr>
            <p:ph type="body" sz="quarter" idx="10"/>
          </p:nvPr>
        </p:nvSpPr>
        <p:spPr>
          <a:xfrm>
            <a:off x="2830798" y="2067007"/>
            <a:ext cx="6530405" cy="3886200"/>
          </a:xfrm>
        </p:spPr>
        <p:txBody>
          <a:bodyPr/>
          <a:lstStyle/>
          <a:p>
            <a:pPr marL="0" indent="0">
              <a:lnSpc>
                <a:spcPct val="100000"/>
              </a:lnSpc>
              <a:spcAft>
                <a:spcPts val="1800"/>
              </a:spcAft>
              <a:buNone/>
            </a:pPr>
            <a:r>
              <a:rPr lang="en-US" b="1" dirty="0">
                <a:solidFill>
                  <a:schemeClr val="accent3"/>
                </a:solidFill>
              </a:rPr>
              <a:t>Olivia and her mother </a:t>
            </a:r>
            <a:r>
              <a:rPr lang="en-US" dirty="0"/>
              <a:t>moved into a shelter when Olivia was 3 years old, but her mother returned to Olivia’s father after six months. </a:t>
            </a:r>
          </a:p>
          <a:p>
            <a:pPr marL="0" indent="0">
              <a:lnSpc>
                <a:spcPct val="100000"/>
              </a:lnSpc>
              <a:spcAft>
                <a:spcPts val="1800"/>
              </a:spcAft>
              <a:buNone/>
            </a:pPr>
            <a:r>
              <a:rPr lang="en-US" dirty="0"/>
              <a:t>Two months later, dad was incarcerated because of a domestic violence incident and multiple intent-to-distribute charges. </a:t>
            </a:r>
          </a:p>
          <a:p>
            <a:pPr marL="0" indent="0">
              <a:lnSpc>
                <a:spcPct val="100000"/>
              </a:lnSpc>
              <a:spcAft>
                <a:spcPts val="1800"/>
              </a:spcAft>
              <a:buNone/>
            </a:pPr>
            <a:r>
              <a:rPr lang="en-US" dirty="0"/>
              <a:t>He was arrested in front of Olivia.</a:t>
            </a:r>
          </a:p>
        </p:txBody>
      </p:sp>
      <p:sp>
        <p:nvSpPr>
          <p:cNvPr id="4" name="Title 3"/>
          <p:cNvSpPr>
            <a:spLocks noGrp="1"/>
          </p:cNvSpPr>
          <p:nvPr>
            <p:ph type="title"/>
          </p:nvPr>
        </p:nvSpPr>
        <p:spPr/>
        <p:txBody>
          <a:bodyPr/>
          <a:lstStyle/>
          <a:p>
            <a:r>
              <a:rPr lang="en-US" sz="4400" b="1" dirty="0">
                <a:solidFill>
                  <a:schemeClr val="tx1"/>
                </a:solidFill>
              </a:rPr>
              <a:t>Olivia’s Story</a:t>
            </a:r>
          </a:p>
        </p:txBody>
      </p:sp>
    </p:spTree>
    <p:extLst>
      <p:ext uri="{BB962C8B-B14F-4D97-AF65-F5344CB8AC3E}">
        <p14:creationId xmlns:p14="http://schemas.microsoft.com/office/powerpoint/2010/main" val="77614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41120" y="218941"/>
            <a:ext cx="9509760" cy="888642"/>
          </a:xfrm>
        </p:spPr>
        <p:txBody>
          <a:bodyPr>
            <a:normAutofit/>
          </a:bodyPr>
          <a:lstStyle/>
          <a:p>
            <a:pPr algn="ctr"/>
            <a:r>
              <a:rPr lang="en-US" sz="4800" b="1" dirty="0"/>
              <a:t>Agenda</a:t>
            </a:r>
          </a:p>
        </p:txBody>
      </p:sp>
      <p:sp>
        <p:nvSpPr>
          <p:cNvPr id="14" name="Content Placeholder 2"/>
          <p:cNvSpPr>
            <a:spLocks noGrp="1"/>
          </p:cNvSpPr>
          <p:nvPr>
            <p:ph idx="1"/>
          </p:nvPr>
        </p:nvSpPr>
        <p:spPr>
          <a:xfrm>
            <a:off x="1341120" y="1236371"/>
            <a:ext cx="9509760" cy="5087156"/>
          </a:xfrm>
        </p:spPr>
        <p:txBody>
          <a:bodyPr>
            <a:noAutofit/>
          </a:bodyPr>
          <a:lstStyle/>
          <a:p>
            <a:r>
              <a:rPr lang="en-US" sz="2800" dirty="0">
                <a:solidFill>
                  <a:srgbClr val="202020"/>
                </a:solidFill>
              </a:rPr>
              <a:t>Introductions</a:t>
            </a:r>
          </a:p>
          <a:p>
            <a:pPr lvl="1"/>
            <a:r>
              <a:rPr lang="en-US" sz="2800" dirty="0">
                <a:solidFill>
                  <a:srgbClr val="202020"/>
                </a:solidFill>
              </a:rPr>
              <a:t>Nevine Estaphan, M.D.</a:t>
            </a:r>
          </a:p>
          <a:p>
            <a:pPr lvl="1"/>
            <a:r>
              <a:rPr lang="en-US" sz="2800" dirty="0">
                <a:solidFill>
                  <a:srgbClr val="202020"/>
                </a:solidFill>
              </a:rPr>
              <a:t>Bridget Bailey, Ph.D., LICSW</a:t>
            </a:r>
          </a:p>
          <a:p>
            <a:r>
              <a:rPr lang="en-US" sz="2800" b="0" i="0" dirty="0">
                <a:solidFill>
                  <a:srgbClr val="202020"/>
                </a:solidFill>
                <a:effectLst/>
              </a:rPr>
              <a:t>The mission of and services available at the </a:t>
            </a:r>
            <a:r>
              <a:rPr lang="en-US" sz="2800" b="0" i="0" dirty="0" err="1">
                <a:solidFill>
                  <a:srgbClr val="202020"/>
                </a:solidFill>
                <a:effectLst/>
              </a:rPr>
              <a:t>ReAct</a:t>
            </a:r>
            <a:r>
              <a:rPr lang="en-US" sz="2800" b="0" i="0" dirty="0">
                <a:solidFill>
                  <a:srgbClr val="202020"/>
                </a:solidFill>
                <a:effectLst/>
              </a:rPr>
              <a:t> clinic</a:t>
            </a:r>
          </a:p>
          <a:p>
            <a:pPr algn="l">
              <a:buFont typeface="Arial" panose="020B0604020202020204" pitchFamily="34" charset="0"/>
              <a:buChar char="•"/>
            </a:pPr>
            <a:r>
              <a:rPr lang="en-US" sz="2800" b="0" i="0" dirty="0">
                <a:solidFill>
                  <a:srgbClr val="202020"/>
                </a:solidFill>
                <a:effectLst/>
              </a:rPr>
              <a:t>Psychoeducation regarding complex trauma and its effects on youth and families </a:t>
            </a:r>
          </a:p>
          <a:p>
            <a:pPr algn="l">
              <a:buFont typeface="Arial" panose="020B0604020202020204" pitchFamily="34" charset="0"/>
              <a:buChar char="•"/>
            </a:pPr>
            <a:r>
              <a:rPr lang="en-US" sz="2800" b="0" i="0" dirty="0">
                <a:solidFill>
                  <a:srgbClr val="202020"/>
                </a:solidFill>
                <a:effectLst/>
              </a:rPr>
              <a:t>Evidence-based treatments available for youth and families with traumatic experien</a:t>
            </a:r>
            <a:r>
              <a:rPr lang="en-US" sz="2800" dirty="0">
                <a:solidFill>
                  <a:srgbClr val="202020"/>
                </a:solidFill>
              </a:rPr>
              <a:t>ces</a:t>
            </a:r>
            <a:r>
              <a:rPr lang="en-US" sz="2800" b="0" i="0" dirty="0">
                <a:solidFill>
                  <a:srgbClr val="202020"/>
                </a:solidFill>
                <a:effectLst/>
              </a:rPr>
              <a:t> </a:t>
            </a:r>
            <a:endParaRPr lang="en-US" sz="2800" dirty="0"/>
          </a:p>
        </p:txBody>
      </p:sp>
      <p:sp>
        <p:nvSpPr>
          <p:cNvPr id="2" name="TextBox 1">
            <a:extLst>
              <a:ext uri="{FF2B5EF4-FFF2-40B4-BE49-F238E27FC236}">
                <a16:creationId xmlns:a16="http://schemas.microsoft.com/office/drawing/2014/main" id="{9A4D518E-FB5B-4ACB-9494-2B08F7567FA6}"/>
              </a:ext>
            </a:extLst>
          </p:cNvPr>
          <p:cNvSpPr txBox="1"/>
          <p:nvPr/>
        </p:nvSpPr>
        <p:spPr>
          <a:xfrm>
            <a:off x="924025" y="5900286"/>
            <a:ext cx="10568539" cy="523220"/>
          </a:xfrm>
          <a:prstGeom prst="rect">
            <a:avLst/>
          </a:prstGeom>
          <a:noFill/>
        </p:spPr>
        <p:txBody>
          <a:bodyPr wrap="square" rtlCol="0">
            <a:spAutoFit/>
          </a:bodyPr>
          <a:lstStyle/>
          <a:p>
            <a:r>
              <a:rPr lang="en-US" sz="1400" dirty="0"/>
              <a:t>*Slides are borrowed and adapted from the ARC Reflections Training Program developed by Margaret </a:t>
            </a:r>
            <a:r>
              <a:rPr lang="en-US" sz="1400" dirty="0" err="1"/>
              <a:t>Blaustein</a:t>
            </a:r>
            <a:r>
              <a:rPr lang="en-US" sz="1400" dirty="0"/>
              <a:t>, PhD and Kristine Kinniburgh, LICSW along with the Annie E. Casey Foundation</a:t>
            </a: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20</a:t>
            </a:fld>
            <a:endParaRPr lang="en-US" dirty="0"/>
          </a:p>
        </p:txBody>
      </p:sp>
      <p:sp>
        <p:nvSpPr>
          <p:cNvPr id="3" name="Text Placeholder 2"/>
          <p:cNvSpPr>
            <a:spLocks noGrp="1"/>
          </p:cNvSpPr>
          <p:nvPr>
            <p:ph type="body" sz="quarter" idx="10"/>
          </p:nvPr>
        </p:nvSpPr>
        <p:spPr>
          <a:xfrm>
            <a:off x="2628900" y="2021187"/>
            <a:ext cx="6934200" cy="3886200"/>
          </a:xfrm>
        </p:spPr>
        <p:txBody>
          <a:bodyPr/>
          <a:lstStyle/>
          <a:p>
            <a:pPr marL="0" indent="0">
              <a:lnSpc>
                <a:spcPct val="100000"/>
              </a:lnSpc>
              <a:spcAft>
                <a:spcPts val="1800"/>
              </a:spcAft>
              <a:buNone/>
            </a:pPr>
            <a:r>
              <a:rPr lang="en-US" b="1" dirty="0">
                <a:solidFill>
                  <a:schemeClr val="accent3"/>
                </a:solidFill>
              </a:rPr>
              <a:t>Olivia was removed </a:t>
            </a:r>
            <a:r>
              <a:rPr lang="en-US" dirty="0"/>
              <a:t>from her mother’s custody three months later after allegations of neglect and physical abuse. </a:t>
            </a:r>
          </a:p>
          <a:p>
            <a:pPr marL="0" indent="0">
              <a:lnSpc>
                <a:spcPct val="100000"/>
              </a:lnSpc>
              <a:spcAft>
                <a:spcPts val="1800"/>
              </a:spcAft>
              <a:buNone/>
            </a:pPr>
            <a:r>
              <a:rPr lang="en-US" dirty="0"/>
              <a:t>In the past year, Olivia has lived in three different foster homes. She was just placed in her current home. </a:t>
            </a:r>
          </a:p>
          <a:p>
            <a:pPr marL="0" indent="0">
              <a:lnSpc>
                <a:spcPct val="100000"/>
              </a:lnSpc>
              <a:spcAft>
                <a:spcPts val="1800"/>
              </a:spcAft>
              <a:buNone/>
            </a:pPr>
            <a:r>
              <a:rPr lang="en-US" dirty="0"/>
              <a:t>Olivia’s mother has been unable to comply with service plans requiring treatment of her diagnosed bipolar disorder and substance abuse.</a:t>
            </a:r>
          </a:p>
        </p:txBody>
      </p:sp>
      <p:sp>
        <p:nvSpPr>
          <p:cNvPr id="4" name="Title 3"/>
          <p:cNvSpPr>
            <a:spLocks noGrp="1"/>
          </p:cNvSpPr>
          <p:nvPr>
            <p:ph type="title"/>
          </p:nvPr>
        </p:nvSpPr>
        <p:spPr/>
        <p:txBody>
          <a:bodyPr/>
          <a:lstStyle/>
          <a:p>
            <a:r>
              <a:rPr lang="en-US" sz="4400" b="1" dirty="0">
                <a:solidFill>
                  <a:schemeClr val="tx1"/>
                </a:solidFill>
              </a:rPr>
              <a:t>Olivia’s Story</a:t>
            </a:r>
          </a:p>
        </p:txBody>
      </p:sp>
    </p:spTree>
    <p:extLst>
      <p:ext uri="{BB962C8B-B14F-4D97-AF65-F5344CB8AC3E}">
        <p14:creationId xmlns:p14="http://schemas.microsoft.com/office/powerpoint/2010/main" val="281659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21</a:t>
            </a:fld>
            <a:endParaRPr lang="en-US" dirty="0"/>
          </a:p>
        </p:txBody>
      </p:sp>
      <p:sp>
        <p:nvSpPr>
          <p:cNvPr id="3" name="Text Placeholder 2"/>
          <p:cNvSpPr>
            <a:spLocks noGrp="1"/>
          </p:cNvSpPr>
          <p:nvPr>
            <p:ph type="body" sz="quarter" idx="10"/>
          </p:nvPr>
        </p:nvSpPr>
        <p:spPr>
          <a:xfrm>
            <a:off x="3860926" y="2093614"/>
            <a:ext cx="4470149" cy="3886200"/>
          </a:xfrm>
        </p:spPr>
        <p:txBody>
          <a:bodyPr>
            <a:normAutofit/>
          </a:bodyPr>
          <a:lstStyle/>
          <a:p>
            <a:pPr>
              <a:lnSpc>
                <a:spcPct val="100000"/>
              </a:lnSpc>
              <a:spcAft>
                <a:spcPts val="1800"/>
              </a:spcAft>
            </a:pPr>
            <a:r>
              <a:rPr lang="en-US" sz="2400" dirty="0"/>
              <a:t>What in Olivia’s experience would you consider </a:t>
            </a:r>
            <a:r>
              <a:rPr lang="en-US" sz="2400" b="1" dirty="0">
                <a:solidFill>
                  <a:schemeClr val="accent3"/>
                </a:solidFill>
              </a:rPr>
              <a:t>traumatic</a:t>
            </a:r>
            <a:r>
              <a:rPr lang="en-US" sz="2400" dirty="0"/>
              <a:t>?</a:t>
            </a:r>
          </a:p>
          <a:p>
            <a:pPr>
              <a:lnSpc>
                <a:spcPct val="100000"/>
              </a:lnSpc>
              <a:spcAft>
                <a:spcPts val="1800"/>
              </a:spcAft>
            </a:pPr>
            <a:r>
              <a:rPr lang="en-US" sz="2400" dirty="0"/>
              <a:t>Why?</a:t>
            </a:r>
          </a:p>
        </p:txBody>
      </p:sp>
      <p:sp>
        <p:nvSpPr>
          <p:cNvPr id="4" name="Title 3"/>
          <p:cNvSpPr>
            <a:spLocks noGrp="1"/>
          </p:cNvSpPr>
          <p:nvPr>
            <p:ph type="title"/>
          </p:nvPr>
        </p:nvSpPr>
        <p:spPr/>
        <p:txBody>
          <a:bodyPr/>
          <a:lstStyle/>
          <a:p>
            <a:r>
              <a:rPr lang="en-US" sz="4400" b="1" dirty="0">
                <a:solidFill>
                  <a:schemeClr val="tx1"/>
                </a:solidFill>
              </a:rPr>
              <a:t>So What Is Trauma?</a:t>
            </a:r>
          </a:p>
        </p:txBody>
      </p:sp>
    </p:spTree>
    <p:extLst>
      <p:ext uri="{BB962C8B-B14F-4D97-AF65-F5344CB8AC3E}">
        <p14:creationId xmlns:p14="http://schemas.microsoft.com/office/powerpoint/2010/main" val="369214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22</a:t>
            </a:fld>
            <a:endParaRPr lang="en-US" dirty="0"/>
          </a:p>
        </p:txBody>
      </p:sp>
      <p:sp>
        <p:nvSpPr>
          <p:cNvPr id="3" name="Text Placeholder 2"/>
          <p:cNvSpPr>
            <a:spLocks noGrp="1"/>
          </p:cNvSpPr>
          <p:nvPr>
            <p:ph type="body" sz="quarter" idx="10"/>
          </p:nvPr>
        </p:nvSpPr>
        <p:spPr>
          <a:xfrm>
            <a:off x="2819400" y="2021187"/>
            <a:ext cx="6553200" cy="3886200"/>
          </a:xfrm>
        </p:spPr>
        <p:txBody>
          <a:bodyPr/>
          <a:lstStyle/>
          <a:p>
            <a:pPr>
              <a:spcAft>
                <a:spcPts val="1800"/>
              </a:spcAft>
            </a:pPr>
            <a:r>
              <a:rPr lang="en-US" dirty="0"/>
              <a:t>What do you think Olivia has learned about </a:t>
            </a:r>
            <a:r>
              <a:rPr lang="en-US" b="1" dirty="0">
                <a:solidFill>
                  <a:schemeClr val="accent3"/>
                </a:solidFill>
              </a:rPr>
              <a:t>relationships</a:t>
            </a:r>
            <a:r>
              <a:rPr lang="en-US" dirty="0"/>
              <a:t>? How do you think she might react to other people?</a:t>
            </a:r>
          </a:p>
          <a:p>
            <a:pPr>
              <a:spcAft>
                <a:spcPts val="1800"/>
              </a:spcAft>
            </a:pPr>
            <a:r>
              <a:rPr lang="en-US" dirty="0"/>
              <a:t>What do you think Olivia has learned about herself in the past five years?</a:t>
            </a:r>
          </a:p>
          <a:p>
            <a:pPr>
              <a:spcAft>
                <a:spcPts val="1800"/>
              </a:spcAft>
            </a:pPr>
            <a:r>
              <a:rPr lang="en-US" dirty="0"/>
              <a:t>How do you think Olivia got through her experience? What </a:t>
            </a:r>
            <a:r>
              <a:rPr lang="en-US" b="1" dirty="0">
                <a:solidFill>
                  <a:schemeClr val="accent3"/>
                </a:solidFill>
              </a:rPr>
              <a:t>survival skills </a:t>
            </a:r>
            <a:r>
              <a:rPr lang="en-US" dirty="0"/>
              <a:t>might she have learned?</a:t>
            </a:r>
          </a:p>
        </p:txBody>
      </p:sp>
      <p:sp>
        <p:nvSpPr>
          <p:cNvPr id="4" name="Title 3"/>
          <p:cNvSpPr>
            <a:spLocks noGrp="1"/>
          </p:cNvSpPr>
          <p:nvPr>
            <p:ph type="title"/>
          </p:nvPr>
        </p:nvSpPr>
        <p:spPr/>
        <p:txBody>
          <a:bodyPr/>
          <a:lstStyle/>
          <a:p>
            <a:r>
              <a:rPr lang="en-US" sz="4400" b="1" dirty="0">
                <a:solidFill>
                  <a:schemeClr val="tx1"/>
                </a:solidFill>
              </a:rPr>
              <a:t>How Has This Influenced Olivia?</a:t>
            </a:r>
          </a:p>
        </p:txBody>
      </p:sp>
    </p:spTree>
    <p:extLst>
      <p:ext uri="{BB962C8B-B14F-4D97-AF65-F5344CB8AC3E}">
        <p14:creationId xmlns:p14="http://schemas.microsoft.com/office/powerpoint/2010/main" val="97799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23</a:t>
            </a:fld>
            <a:endParaRPr lang="en-US" dirty="0"/>
          </a:p>
        </p:txBody>
      </p:sp>
      <p:sp>
        <p:nvSpPr>
          <p:cNvPr id="4" name="Title 3"/>
          <p:cNvSpPr>
            <a:spLocks noGrp="1"/>
          </p:cNvSpPr>
          <p:nvPr>
            <p:ph type="title"/>
          </p:nvPr>
        </p:nvSpPr>
        <p:spPr/>
        <p:txBody>
          <a:bodyPr/>
          <a:lstStyle/>
          <a:p>
            <a:r>
              <a:rPr lang="en-US" sz="4400" b="1" dirty="0">
                <a:solidFill>
                  <a:schemeClr val="tx1"/>
                </a:solidFill>
              </a:rPr>
              <a:t>What Is the Lens?</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91028" y="1865376"/>
            <a:ext cx="6409944" cy="4273296"/>
          </a:xfrm>
          <a:prstGeom prst="rect">
            <a:avLst/>
          </a:prstGeom>
        </p:spPr>
      </p:pic>
    </p:spTree>
    <p:extLst>
      <p:ext uri="{BB962C8B-B14F-4D97-AF65-F5344CB8AC3E}">
        <p14:creationId xmlns:p14="http://schemas.microsoft.com/office/powerpoint/2010/main" val="280274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24</a:t>
            </a:fld>
            <a:endParaRPr lang="en-US" dirty="0"/>
          </a:p>
        </p:txBody>
      </p:sp>
      <p:sp>
        <p:nvSpPr>
          <p:cNvPr id="3" name="Text Placeholder 2"/>
          <p:cNvSpPr>
            <a:spLocks noGrp="1"/>
          </p:cNvSpPr>
          <p:nvPr>
            <p:ph type="body" sz="quarter" idx="10"/>
          </p:nvPr>
        </p:nvSpPr>
        <p:spPr>
          <a:xfrm>
            <a:off x="2926079" y="2209205"/>
            <a:ext cx="6333423" cy="3886200"/>
          </a:xfrm>
        </p:spPr>
        <p:txBody>
          <a:bodyPr>
            <a:normAutofit/>
          </a:bodyPr>
          <a:lstStyle/>
          <a:p>
            <a:pPr>
              <a:buSzPct val="100000"/>
            </a:pPr>
            <a:r>
              <a:rPr lang="en-US" sz="2400" b="1" dirty="0">
                <a:solidFill>
                  <a:schemeClr val="accent3"/>
                </a:solidFill>
              </a:rPr>
              <a:t>Attachment</a:t>
            </a:r>
            <a:r>
              <a:rPr lang="en-US" sz="2400" dirty="0"/>
              <a:t> is the lens for relationships</a:t>
            </a:r>
          </a:p>
        </p:txBody>
      </p:sp>
      <p:sp>
        <p:nvSpPr>
          <p:cNvPr id="4" name="Title 3"/>
          <p:cNvSpPr>
            <a:spLocks noGrp="1"/>
          </p:cNvSpPr>
          <p:nvPr>
            <p:ph type="title"/>
          </p:nvPr>
        </p:nvSpPr>
        <p:spPr/>
        <p:txBody>
          <a:bodyPr/>
          <a:lstStyle/>
          <a:p>
            <a:r>
              <a:rPr lang="en-US" sz="4400" b="1" dirty="0">
                <a:solidFill>
                  <a:schemeClr val="tx1"/>
                </a:solidFill>
              </a:rPr>
              <a:t>What Is the Lens?</a:t>
            </a:r>
          </a:p>
        </p:txBody>
      </p:sp>
    </p:spTree>
    <p:extLst>
      <p:ext uri="{BB962C8B-B14F-4D97-AF65-F5344CB8AC3E}">
        <p14:creationId xmlns:p14="http://schemas.microsoft.com/office/powerpoint/2010/main" val="196506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25</a:t>
            </a:fld>
            <a:endParaRPr lang="en-US" dirty="0"/>
          </a:p>
        </p:txBody>
      </p:sp>
      <p:sp>
        <p:nvSpPr>
          <p:cNvPr id="3" name="Text Placeholder 2"/>
          <p:cNvSpPr>
            <a:spLocks noGrp="1"/>
          </p:cNvSpPr>
          <p:nvPr>
            <p:ph type="body" sz="quarter" idx="10"/>
          </p:nvPr>
        </p:nvSpPr>
        <p:spPr>
          <a:xfrm>
            <a:off x="2538984" y="1929384"/>
            <a:ext cx="6836664" cy="365760"/>
          </a:xfrm>
        </p:spPr>
        <p:txBody>
          <a:bodyPr>
            <a:normAutofit fontScale="25000" lnSpcReduction="20000"/>
          </a:bodyPr>
          <a:lstStyle/>
          <a:p>
            <a:pPr>
              <a:buSzPct val="100000"/>
            </a:pPr>
            <a:r>
              <a:rPr lang="en-US" dirty="0"/>
              <a:t>Who is in the room?</a:t>
            </a:r>
          </a:p>
          <a:p>
            <a:pPr marL="0" indent="0">
              <a:buNone/>
            </a:pPr>
            <a:endParaRPr lang="en-US" dirty="0"/>
          </a:p>
        </p:txBody>
      </p:sp>
      <p:sp>
        <p:nvSpPr>
          <p:cNvPr id="4" name="Title 3"/>
          <p:cNvSpPr>
            <a:spLocks noGrp="1"/>
          </p:cNvSpPr>
          <p:nvPr>
            <p:ph type="title"/>
          </p:nvPr>
        </p:nvSpPr>
        <p:spPr/>
        <p:txBody>
          <a:bodyPr/>
          <a:lstStyle/>
          <a:p>
            <a:r>
              <a:rPr lang="en-US" sz="4400" b="1" dirty="0">
                <a:solidFill>
                  <a:schemeClr val="tx1"/>
                </a:solidFill>
              </a:rPr>
              <a:t>What Is the Lens?</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91256" y="1816817"/>
            <a:ext cx="5803392" cy="4762609"/>
          </a:xfrm>
          <a:prstGeom prst="rect">
            <a:avLst/>
          </a:prstGeom>
        </p:spPr>
      </p:pic>
    </p:spTree>
    <p:extLst>
      <p:ext uri="{BB962C8B-B14F-4D97-AF65-F5344CB8AC3E}">
        <p14:creationId xmlns:p14="http://schemas.microsoft.com/office/powerpoint/2010/main" val="288294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26</a:t>
            </a:fld>
            <a:endParaRPr lang="en-US" dirty="0"/>
          </a:p>
        </p:txBody>
      </p:sp>
      <p:sp>
        <p:nvSpPr>
          <p:cNvPr id="3" name="Text Placeholder 2"/>
          <p:cNvSpPr>
            <a:spLocks noGrp="1"/>
          </p:cNvSpPr>
          <p:nvPr>
            <p:ph type="body" sz="quarter" idx="10"/>
          </p:nvPr>
        </p:nvSpPr>
        <p:spPr>
          <a:xfrm>
            <a:off x="2627697" y="2283850"/>
            <a:ext cx="6301908" cy="3886200"/>
          </a:xfrm>
        </p:spPr>
        <p:txBody>
          <a:bodyPr>
            <a:normAutofit/>
          </a:bodyPr>
          <a:lstStyle/>
          <a:p>
            <a:pPr>
              <a:buSzPct val="100000"/>
            </a:pPr>
            <a:r>
              <a:rPr lang="en-US" sz="2400" b="1" dirty="0">
                <a:solidFill>
                  <a:schemeClr val="accent3"/>
                </a:solidFill>
              </a:rPr>
              <a:t>Labels</a:t>
            </a:r>
            <a:r>
              <a:rPr lang="en-US" sz="2400" dirty="0"/>
              <a:t> we are given influence the lens for self</a:t>
            </a:r>
          </a:p>
        </p:txBody>
      </p:sp>
      <p:sp>
        <p:nvSpPr>
          <p:cNvPr id="4" name="Title 3"/>
          <p:cNvSpPr>
            <a:spLocks noGrp="1"/>
          </p:cNvSpPr>
          <p:nvPr>
            <p:ph type="title"/>
          </p:nvPr>
        </p:nvSpPr>
        <p:spPr/>
        <p:txBody>
          <a:bodyPr/>
          <a:lstStyle/>
          <a:p>
            <a:r>
              <a:rPr lang="en-US" sz="4400" b="1" dirty="0">
                <a:solidFill>
                  <a:schemeClr val="tx1"/>
                </a:solidFill>
              </a:rPr>
              <a:t>What Is the Lens?</a:t>
            </a:r>
          </a:p>
        </p:txBody>
      </p:sp>
    </p:spTree>
    <p:extLst>
      <p:ext uri="{BB962C8B-B14F-4D97-AF65-F5344CB8AC3E}">
        <p14:creationId xmlns:p14="http://schemas.microsoft.com/office/powerpoint/2010/main" val="86245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858000" y="6416675"/>
            <a:ext cx="2133600" cy="288925"/>
          </a:xfrm>
          <a:prstGeom prst="rect">
            <a:avLst/>
          </a:prstGeom>
        </p:spPr>
        <p:txBody>
          <a:bodyPr/>
          <a:lstStyle>
            <a:defPPr>
              <a:defRPr lang="en-US"/>
            </a:defPPr>
            <a:lvl1pPr marL="0" algn="r" defTabSz="457200" rtl="0" eaLnBrk="1" latinLnBrk="0" hangingPunct="1">
              <a:defRPr sz="1200" kern="1200">
                <a:solidFill>
                  <a:srgbClr val="5959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3CCE6-3D7D-AC46-9877-BAC74626ABE8}" type="slidenum">
              <a:rPr lang="en-US" smtClean="0"/>
              <a:pPr/>
              <a:t>27</a:t>
            </a:fld>
            <a:endParaRPr lang="en-US" dirty="0"/>
          </a:p>
        </p:txBody>
      </p:sp>
      <p:grpSp>
        <p:nvGrpSpPr>
          <p:cNvPr id="27" name="Group 26"/>
          <p:cNvGrpSpPr/>
          <p:nvPr/>
        </p:nvGrpSpPr>
        <p:grpSpPr>
          <a:xfrm>
            <a:off x="1934548" y="399904"/>
            <a:ext cx="8276253" cy="5899604"/>
            <a:chOff x="1575271" y="2425001"/>
            <a:chExt cx="5959121" cy="4154424"/>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75271" y="5287704"/>
              <a:ext cx="1936678" cy="1291721"/>
            </a:xfrm>
            <a:prstGeom prst="rect">
              <a:avLst/>
            </a:prstGeom>
            <a:effectLst>
              <a:outerShdw blurRad="50800" dist="76200" dir="5400000" algn="t" rotWithShape="0">
                <a:prstClr val="black">
                  <a:alpha val="10000"/>
                </a:prstClr>
              </a:outerShdw>
            </a:effectLst>
          </p:spPr>
        </p:pic>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7986" y="5286592"/>
              <a:ext cx="1936678" cy="1291721"/>
            </a:xfrm>
            <a:prstGeom prst="rect">
              <a:avLst/>
            </a:prstGeom>
            <a:effectLst>
              <a:outerShdw blurRad="50800" dist="76200" dir="5400000" algn="t" rotWithShape="0">
                <a:prstClr val="black">
                  <a:alpha val="10000"/>
                </a:prstClr>
              </a:outerShdw>
            </a:effectLst>
          </p:spPr>
        </p:pic>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97713" y="5286592"/>
              <a:ext cx="1936678" cy="1291721"/>
            </a:xfrm>
            <a:prstGeom prst="rect">
              <a:avLst/>
            </a:prstGeom>
            <a:effectLst>
              <a:outerShdw blurRad="50800" dist="76200" dir="5400000" algn="t" rotWithShape="0">
                <a:prstClr val="black">
                  <a:alpha val="10000"/>
                </a:prstClr>
              </a:outerShdw>
            </a:effectLst>
          </p:spPr>
        </p:pic>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75271" y="3845784"/>
              <a:ext cx="1936678" cy="1291721"/>
            </a:xfrm>
            <a:prstGeom prst="rect">
              <a:avLst/>
            </a:prstGeom>
            <a:effectLst>
              <a:outerShdw blurRad="50800" dist="76200" dir="5400000" algn="t" rotWithShape="0">
                <a:prstClr val="black">
                  <a:alpha val="10000"/>
                </a:prstClr>
              </a:outerShdw>
            </a:effectLst>
          </p:spPr>
        </p:pic>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7986" y="3844671"/>
              <a:ext cx="1936678" cy="1291721"/>
            </a:xfrm>
            <a:prstGeom prst="rect">
              <a:avLst/>
            </a:prstGeom>
            <a:effectLst>
              <a:outerShdw blurRad="50800" dist="76200" dir="5400000" algn="t" rotWithShape="0">
                <a:prstClr val="black">
                  <a:alpha val="10000"/>
                </a:prstClr>
              </a:outerShdw>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97713" y="3844671"/>
              <a:ext cx="1936678" cy="1291721"/>
            </a:xfrm>
            <a:prstGeom prst="rect">
              <a:avLst/>
            </a:prstGeom>
            <a:effectLst>
              <a:outerShdw blurRad="50800" dist="76200" dir="5400000" algn="t" rotWithShape="0">
                <a:prstClr val="black">
                  <a:alpha val="10000"/>
                </a:prstClr>
              </a:outerShdw>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75271" y="2426113"/>
              <a:ext cx="1936678" cy="1291721"/>
            </a:xfrm>
            <a:prstGeom prst="rect">
              <a:avLst/>
            </a:prstGeom>
            <a:effectLst>
              <a:outerShdw blurRad="50800" dist="76200" dir="5400000" algn="t" rotWithShape="0">
                <a:prstClr val="black">
                  <a:alpha val="10000"/>
                </a:prstClr>
              </a:outerShdw>
            </a:effectLst>
          </p:spPr>
        </p:pic>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7986" y="2425001"/>
              <a:ext cx="1936678" cy="1291721"/>
            </a:xfrm>
            <a:prstGeom prst="rect">
              <a:avLst/>
            </a:prstGeom>
            <a:effectLst>
              <a:outerShdw blurRad="50800" dist="76200" dir="5400000" algn="t" rotWithShape="0">
                <a:prstClr val="black">
                  <a:alpha val="10000"/>
                </a:prstClr>
              </a:outerShdw>
            </a:effectLst>
          </p:spPr>
        </p:pic>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97713" y="2425001"/>
              <a:ext cx="1936679" cy="1291721"/>
            </a:xfrm>
            <a:prstGeom prst="rect">
              <a:avLst/>
            </a:prstGeom>
            <a:effectLst>
              <a:outerShdw blurRad="50800" dist="76200" dir="5400000" algn="t" rotWithShape="0">
                <a:prstClr val="black">
                  <a:alpha val="10000"/>
                </a:prstClr>
              </a:outerShdw>
            </a:effectLst>
          </p:spPr>
        </p:pic>
        <p:sp>
          <p:nvSpPr>
            <p:cNvPr id="14" name="AutoShape 8" descr="9k="/>
            <p:cNvSpPr>
              <a:spLocks noChangeAspect="1" noChangeArrowheads="1"/>
            </p:cNvSpPr>
            <p:nvPr/>
          </p:nvSpPr>
          <p:spPr bwMode="auto">
            <a:xfrm>
              <a:off x="4429873" y="4455483"/>
              <a:ext cx="213618" cy="21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endParaRPr lang="en-US" altLang="en-US" sz="1400" dirty="0">
                <a:solidFill>
                  <a:prstClr val="black"/>
                </a:solidFill>
                <a:latin typeface="Arial" charset="0"/>
              </a:endParaRPr>
            </a:p>
          </p:txBody>
        </p:sp>
        <p:sp>
          <p:nvSpPr>
            <p:cNvPr id="15" name="AutoShape 10" descr="9k="/>
            <p:cNvSpPr>
              <a:spLocks noChangeAspect="1" noChangeArrowheads="1"/>
            </p:cNvSpPr>
            <p:nvPr/>
          </p:nvSpPr>
          <p:spPr bwMode="auto">
            <a:xfrm>
              <a:off x="4429873" y="4455483"/>
              <a:ext cx="213618" cy="21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endParaRPr lang="en-US" altLang="en-US" sz="1400" dirty="0">
                <a:solidFill>
                  <a:prstClr val="black"/>
                </a:solidFill>
                <a:latin typeface="Arial" charset="0"/>
              </a:endParaRPr>
            </a:p>
          </p:txBody>
        </p:sp>
        <p:sp>
          <p:nvSpPr>
            <p:cNvPr id="16" name="AutoShape 12" descr="9k="/>
            <p:cNvSpPr>
              <a:spLocks noChangeAspect="1" noChangeArrowheads="1"/>
            </p:cNvSpPr>
            <p:nvPr/>
          </p:nvSpPr>
          <p:spPr bwMode="auto">
            <a:xfrm>
              <a:off x="4429873" y="4455483"/>
              <a:ext cx="213618" cy="21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endParaRPr lang="en-US" altLang="en-US" sz="1400" dirty="0">
                <a:solidFill>
                  <a:prstClr val="black"/>
                </a:solidFill>
                <a:latin typeface="Arial" charset="0"/>
              </a:endParaRPr>
            </a:p>
          </p:txBody>
        </p:sp>
        <p:sp>
          <p:nvSpPr>
            <p:cNvPr id="17" name="TextBox 16"/>
            <p:cNvSpPr txBox="1"/>
            <p:nvPr/>
          </p:nvSpPr>
          <p:spPr>
            <a:xfrm>
              <a:off x="1780402" y="3048787"/>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The Cutter</a:t>
              </a:r>
            </a:p>
          </p:txBody>
        </p:sp>
        <p:sp>
          <p:nvSpPr>
            <p:cNvPr id="18" name="TextBox 17"/>
            <p:cNvSpPr txBox="1"/>
            <p:nvPr/>
          </p:nvSpPr>
          <p:spPr>
            <a:xfrm>
              <a:off x="3791792" y="3048787"/>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The Hoarder</a:t>
              </a:r>
            </a:p>
          </p:txBody>
        </p:sp>
        <p:sp>
          <p:nvSpPr>
            <p:cNvPr id="19" name="TextBox 18"/>
            <p:cNvSpPr txBox="1"/>
            <p:nvPr/>
          </p:nvSpPr>
          <p:spPr>
            <a:xfrm>
              <a:off x="5827506" y="3055391"/>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Too Noisy</a:t>
              </a:r>
            </a:p>
          </p:txBody>
        </p:sp>
        <p:sp>
          <p:nvSpPr>
            <p:cNvPr id="20" name="TextBox 19"/>
            <p:cNvSpPr txBox="1"/>
            <p:nvPr/>
          </p:nvSpPr>
          <p:spPr>
            <a:xfrm>
              <a:off x="1780402" y="4489293"/>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Impulsive</a:t>
              </a:r>
            </a:p>
          </p:txBody>
        </p:sp>
        <p:sp>
          <p:nvSpPr>
            <p:cNvPr id="21" name="TextBox 20"/>
            <p:cNvSpPr txBox="1"/>
            <p:nvPr/>
          </p:nvSpPr>
          <p:spPr>
            <a:xfrm>
              <a:off x="3791792" y="4489293"/>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Foster Kid</a:t>
              </a:r>
            </a:p>
          </p:txBody>
        </p:sp>
        <p:sp>
          <p:nvSpPr>
            <p:cNvPr id="22" name="TextBox 21"/>
            <p:cNvSpPr txBox="1"/>
            <p:nvPr/>
          </p:nvSpPr>
          <p:spPr>
            <a:xfrm>
              <a:off x="5827506" y="4495896"/>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Manipulative</a:t>
              </a:r>
            </a:p>
          </p:txBody>
        </p:sp>
        <p:sp>
          <p:nvSpPr>
            <p:cNvPr id="23" name="TextBox 22"/>
            <p:cNvSpPr txBox="1"/>
            <p:nvPr/>
          </p:nvSpPr>
          <p:spPr>
            <a:xfrm>
              <a:off x="1780402" y="5932832"/>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The Quiet One</a:t>
              </a:r>
            </a:p>
          </p:txBody>
        </p:sp>
        <p:sp>
          <p:nvSpPr>
            <p:cNvPr id="24" name="TextBox 23"/>
            <p:cNvSpPr txBox="1"/>
            <p:nvPr/>
          </p:nvSpPr>
          <p:spPr>
            <a:xfrm>
              <a:off x="3791792" y="5932830"/>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The Liar</a:t>
              </a:r>
            </a:p>
          </p:txBody>
        </p:sp>
        <p:sp>
          <p:nvSpPr>
            <p:cNvPr id="25" name="TextBox 24"/>
            <p:cNvSpPr txBox="1"/>
            <p:nvPr/>
          </p:nvSpPr>
          <p:spPr>
            <a:xfrm>
              <a:off x="5827506" y="5939433"/>
              <a:ext cx="1497441" cy="238405"/>
            </a:xfrm>
            <a:prstGeom prst="rect">
              <a:avLst/>
            </a:prstGeom>
            <a:noFill/>
          </p:spPr>
          <p:txBody>
            <a:bodyPr wrap="square" rtlCol="0">
              <a:spAutoFit/>
            </a:bodyPr>
            <a:lstStyle/>
            <a:p>
              <a:pPr algn="ctr"/>
              <a:r>
                <a:rPr lang="en-US" sz="1600" dirty="0">
                  <a:latin typeface="Chalkboard" charset="0"/>
                  <a:ea typeface="Chalkboard" charset="0"/>
                  <a:cs typeface="Chalkboard" charset="0"/>
                </a:rPr>
                <a:t>Stupid</a:t>
              </a:r>
            </a:p>
          </p:txBody>
        </p:sp>
      </p:grpSp>
    </p:spTree>
    <p:extLst>
      <p:ext uri="{BB962C8B-B14F-4D97-AF65-F5344CB8AC3E}">
        <p14:creationId xmlns:p14="http://schemas.microsoft.com/office/powerpoint/2010/main" val="38799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28</a:t>
            </a:fld>
            <a:endParaRPr lang="en-US" dirty="0"/>
          </a:p>
        </p:txBody>
      </p:sp>
      <p:sp>
        <p:nvSpPr>
          <p:cNvPr id="3" name="Text Placeholder 2"/>
          <p:cNvSpPr>
            <a:spLocks noGrp="1"/>
          </p:cNvSpPr>
          <p:nvPr>
            <p:ph type="body" sz="quarter" idx="10"/>
          </p:nvPr>
        </p:nvSpPr>
        <p:spPr>
          <a:xfrm>
            <a:off x="2184935" y="2084561"/>
            <a:ext cx="7187665" cy="3886200"/>
          </a:xfrm>
        </p:spPr>
        <p:txBody>
          <a:bodyPr>
            <a:normAutofit/>
          </a:bodyPr>
          <a:lstStyle/>
          <a:p>
            <a:pPr>
              <a:buSzPct val="100000"/>
            </a:pPr>
            <a:r>
              <a:rPr lang="en-US" sz="2400" b="1" dirty="0">
                <a:solidFill>
                  <a:schemeClr val="accent3"/>
                </a:solidFill>
              </a:rPr>
              <a:t>Self-preservation</a:t>
            </a:r>
            <a:r>
              <a:rPr lang="en-US" sz="2400" dirty="0"/>
              <a:t> becomes the lens for experience</a:t>
            </a:r>
          </a:p>
        </p:txBody>
      </p:sp>
      <p:sp>
        <p:nvSpPr>
          <p:cNvPr id="4" name="Title 3"/>
          <p:cNvSpPr>
            <a:spLocks noGrp="1"/>
          </p:cNvSpPr>
          <p:nvPr>
            <p:ph type="title"/>
          </p:nvPr>
        </p:nvSpPr>
        <p:spPr/>
        <p:txBody>
          <a:bodyPr/>
          <a:lstStyle/>
          <a:p>
            <a:r>
              <a:rPr lang="en-US" sz="4400" b="1" dirty="0">
                <a:solidFill>
                  <a:schemeClr val="tx1"/>
                </a:solidFill>
              </a:rPr>
              <a:t>What Is the Lens?</a:t>
            </a:r>
          </a:p>
        </p:txBody>
      </p:sp>
    </p:spTree>
    <p:extLst>
      <p:ext uri="{BB962C8B-B14F-4D97-AF65-F5344CB8AC3E}">
        <p14:creationId xmlns:p14="http://schemas.microsoft.com/office/powerpoint/2010/main" val="138449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1200" y="2157694"/>
            <a:ext cx="8165426" cy="3904477"/>
          </a:xfrm>
          <a:prstGeom prst="rect">
            <a:avLst/>
          </a:prstGeom>
        </p:spPr>
      </p:pic>
      <p:sp>
        <p:nvSpPr>
          <p:cNvPr id="2" name="Slide Number Placeholder 1"/>
          <p:cNvSpPr>
            <a:spLocks noGrp="1"/>
          </p:cNvSpPr>
          <p:nvPr>
            <p:ph type="sldNum" sz="quarter" idx="4"/>
          </p:nvPr>
        </p:nvSpPr>
        <p:spPr/>
        <p:txBody>
          <a:bodyPr/>
          <a:lstStyle/>
          <a:p>
            <a:fld id="{06B3CCE6-3D7D-AC46-9877-BAC74626ABE8}" type="slidenum">
              <a:rPr lang="en-US" smtClean="0"/>
              <a:pPr/>
              <a:t>29</a:t>
            </a:fld>
            <a:endParaRPr lang="en-US" dirty="0"/>
          </a:p>
        </p:txBody>
      </p:sp>
      <p:sp>
        <p:nvSpPr>
          <p:cNvPr id="4" name="Title 3"/>
          <p:cNvSpPr>
            <a:spLocks noGrp="1"/>
          </p:cNvSpPr>
          <p:nvPr>
            <p:ph type="title"/>
          </p:nvPr>
        </p:nvSpPr>
        <p:spPr/>
        <p:txBody>
          <a:bodyPr/>
          <a:lstStyle/>
          <a:p>
            <a:r>
              <a:rPr lang="en-US" sz="4400" b="1" dirty="0">
                <a:solidFill>
                  <a:schemeClr val="tx1"/>
                </a:solidFill>
              </a:rPr>
              <a:t>Brain Process Under Typical Conditions</a:t>
            </a:r>
          </a:p>
        </p:txBody>
      </p:sp>
      <p:sp>
        <p:nvSpPr>
          <p:cNvPr id="5" name="TextBox 4"/>
          <p:cNvSpPr txBox="1"/>
          <p:nvPr/>
        </p:nvSpPr>
        <p:spPr>
          <a:xfrm>
            <a:off x="1634463" y="6398046"/>
            <a:ext cx="2932391" cy="230832"/>
          </a:xfrm>
          <a:prstGeom prst="rect">
            <a:avLst/>
          </a:prstGeom>
          <a:noFill/>
        </p:spPr>
        <p:txBody>
          <a:bodyPr wrap="square" rtlCol="0">
            <a:spAutoFit/>
          </a:bodyPr>
          <a:lstStyle/>
          <a:p>
            <a:r>
              <a:rPr lang="en-US" sz="900" dirty="0">
                <a:solidFill>
                  <a:schemeClr val="tx2"/>
                </a:solidFill>
              </a:rPr>
              <a:t>Based on content developed by Joshua </a:t>
            </a:r>
            <a:r>
              <a:rPr lang="en-US" sz="900" dirty="0" err="1">
                <a:solidFill>
                  <a:schemeClr val="tx2"/>
                </a:solidFill>
              </a:rPr>
              <a:t>Arvidson</a:t>
            </a:r>
            <a:endParaRPr lang="en-US" sz="900" dirty="0">
              <a:solidFill>
                <a:schemeClr val="tx2"/>
              </a:solidFill>
            </a:endParaRPr>
          </a:p>
        </p:txBody>
      </p:sp>
    </p:spTree>
    <p:extLst>
      <p:ext uri="{BB962C8B-B14F-4D97-AF65-F5344CB8AC3E}">
        <p14:creationId xmlns:p14="http://schemas.microsoft.com/office/powerpoint/2010/main" val="202353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68968" y="0"/>
            <a:ext cx="7469746" cy="6858000"/>
          </a:xfrm>
          <a:prstGeom prst="rect">
            <a:avLst/>
          </a:prstGeom>
        </p:spPr>
      </p:pic>
      <p:sp>
        <p:nvSpPr>
          <p:cNvPr id="9" name="TextBox 8"/>
          <p:cNvSpPr txBox="1"/>
          <p:nvPr/>
        </p:nvSpPr>
        <p:spPr>
          <a:xfrm>
            <a:off x="6458989" y="681644"/>
            <a:ext cx="4862946" cy="923330"/>
          </a:xfrm>
          <a:prstGeom prst="rect">
            <a:avLst/>
          </a:prstGeom>
          <a:noFill/>
        </p:spPr>
        <p:txBody>
          <a:bodyPr wrap="square" rtlCol="0">
            <a:spAutoFit/>
          </a:bodyPr>
          <a:lstStyle/>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sp>
        <p:nvSpPr>
          <p:cNvPr id="2" name="AutoShape 2" descr="Business Woman Cartoon Images, Stock Photos &amp; Vectors | Shutterstock"/>
          <p:cNvSpPr>
            <a:spLocks noChangeAspect="1" noChangeArrowheads="1"/>
          </p:cNvSpPr>
          <p:nvPr/>
        </p:nvSpPr>
        <p:spPr bwMode="auto">
          <a:xfrm>
            <a:off x="155575" y="-822325"/>
            <a:ext cx="16002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329496" y="2680508"/>
            <a:ext cx="3657599" cy="3938953"/>
          </a:xfrm>
          <a:prstGeom prst="rect">
            <a:avLst/>
          </a:prstGeom>
        </p:spPr>
      </p:pic>
    </p:spTree>
    <p:extLst>
      <p:ext uri="{BB962C8B-B14F-4D97-AF65-F5344CB8AC3E}">
        <p14:creationId xmlns:p14="http://schemas.microsoft.com/office/powerpoint/2010/main" val="2988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82725" y="2099859"/>
            <a:ext cx="8435497" cy="4033738"/>
          </a:xfrm>
          <a:prstGeom prst="rect">
            <a:avLst/>
          </a:prstGeom>
        </p:spPr>
      </p:pic>
      <p:sp>
        <p:nvSpPr>
          <p:cNvPr id="2" name="Slide Number Placeholder 1"/>
          <p:cNvSpPr>
            <a:spLocks noGrp="1"/>
          </p:cNvSpPr>
          <p:nvPr>
            <p:ph type="sldNum" sz="quarter" idx="4"/>
          </p:nvPr>
        </p:nvSpPr>
        <p:spPr/>
        <p:txBody>
          <a:bodyPr/>
          <a:lstStyle/>
          <a:p>
            <a:fld id="{06B3CCE6-3D7D-AC46-9877-BAC74626ABE8}" type="slidenum">
              <a:rPr lang="en-US" smtClean="0"/>
              <a:pPr/>
              <a:t>30</a:t>
            </a:fld>
            <a:endParaRPr lang="en-US" dirty="0"/>
          </a:p>
        </p:txBody>
      </p:sp>
      <p:sp>
        <p:nvSpPr>
          <p:cNvPr id="4" name="Title 3"/>
          <p:cNvSpPr>
            <a:spLocks noGrp="1"/>
          </p:cNvSpPr>
          <p:nvPr>
            <p:ph type="title"/>
          </p:nvPr>
        </p:nvSpPr>
        <p:spPr/>
        <p:txBody>
          <a:bodyPr/>
          <a:lstStyle/>
          <a:p>
            <a:r>
              <a:rPr lang="en-US" sz="4400" b="1" dirty="0">
                <a:solidFill>
                  <a:schemeClr val="tx1"/>
                </a:solidFill>
              </a:rPr>
              <a:t>Alarm System ”Express Road”</a:t>
            </a:r>
          </a:p>
        </p:txBody>
      </p:sp>
      <p:sp>
        <p:nvSpPr>
          <p:cNvPr id="5" name="TextBox 4"/>
          <p:cNvSpPr txBox="1"/>
          <p:nvPr/>
        </p:nvSpPr>
        <p:spPr>
          <a:xfrm>
            <a:off x="4466376" y="1945111"/>
            <a:ext cx="4137434" cy="338554"/>
          </a:xfrm>
          <a:prstGeom prst="rect">
            <a:avLst/>
          </a:prstGeom>
          <a:noFill/>
        </p:spPr>
        <p:txBody>
          <a:bodyPr wrap="square" rtlCol="0">
            <a:spAutoFit/>
          </a:bodyPr>
          <a:lstStyle/>
          <a:p>
            <a:pPr algn="ctr"/>
            <a:r>
              <a:rPr lang="en-US" sz="1600" b="1" dirty="0">
                <a:solidFill>
                  <a:srgbClr val="C00000"/>
                </a:solidFill>
              </a:rPr>
              <a:t>ALARM SYSTEM “EXPRESS ROAD”</a:t>
            </a:r>
          </a:p>
        </p:txBody>
      </p:sp>
      <p:sp>
        <p:nvSpPr>
          <p:cNvPr id="7" name="TextBox 6"/>
          <p:cNvSpPr txBox="1"/>
          <p:nvPr/>
        </p:nvSpPr>
        <p:spPr>
          <a:xfrm>
            <a:off x="1634463" y="6398046"/>
            <a:ext cx="2932391" cy="230832"/>
          </a:xfrm>
          <a:prstGeom prst="rect">
            <a:avLst/>
          </a:prstGeom>
          <a:noFill/>
        </p:spPr>
        <p:txBody>
          <a:bodyPr wrap="square" rtlCol="0">
            <a:spAutoFit/>
          </a:bodyPr>
          <a:lstStyle/>
          <a:p>
            <a:r>
              <a:rPr lang="en-US" sz="900" dirty="0">
                <a:solidFill>
                  <a:schemeClr val="tx2"/>
                </a:solidFill>
              </a:rPr>
              <a:t>Based on content developed by Joshua </a:t>
            </a:r>
            <a:r>
              <a:rPr lang="en-US" sz="900" dirty="0" err="1">
                <a:solidFill>
                  <a:schemeClr val="tx2"/>
                </a:solidFill>
              </a:rPr>
              <a:t>Arvidson</a:t>
            </a:r>
            <a:endParaRPr lang="en-US" sz="900" dirty="0">
              <a:solidFill>
                <a:schemeClr val="tx2"/>
              </a:solidFill>
            </a:endParaRPr>
          </a:p>
        </p:txBody>
      </p:sp>
    </p:spTree>
    <p:extLst>
      <p:ext uri="{BB962C8B-B14F-4D97-AF65-F5344CB8AC3E}">
        <p14:creationId xmlns:p14="http://schemas.microsoft.com/office/powerpoint/2010/main" val="29674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07383" y="1971329"/>
            <a:ext cx="8154648" cy="4249405"/>
          </a:xfrm>
          <a:prstGeom prst="rect">
            <a:avLst/>
          </a:prstGeom>
        </p:spPr>
      </p:pic>
      <p:sp>
        <p:nvSpPr>
          <p:cNvPr id="2" name="Slide Number Placeholder 1"/>
          <p:cNvSpPr>
            <a:spLocks noGrp="1"/>
          </p:cNvSpPr>
          <p:nvPr>
            <p:ph type="sldNum" sz="quarter" idx="4"/>
          </p:nvPr>
        </p:nvSpPr>
        <p:spPr/>
        <p:txBody>
          <a:bodyPr/>
          <a:lstStyle/>
          <a:p>
            <a:fld id="{06B3CCE6-3D7D-AC46-9877-BAC74626ABE8}" type="slidenum">
              <a:rPr lang="en-US" smtClean="0"/>
              <a:pPr/>
              <a:t>31</a:t>
            </a:fld>
            <a:endParaRPr lang="en-US" dirty="0"/>
          </a:p>
        </p:txBody>
      </p:sp>
      <p:sp>
        <p:nvSpPr>
          <p:cNvPr id="4" name="Title 3"/>
          <p:cNvSpPr>
            <a:spLocks noGrp="1"/>
          </p:cNvSpPr>
          <p:nvPr>
            <p:ph type="title"/>
          </p:nvPr>
        </p:nvSpPr>
        <p:spPr>
          <a:xfrm>
            <a:off x="1478944" y="265584"/>
            <a:ext cx="8873654" cy="1020762"/>
          </a:xfrm>
        </p:spPr>
        <p:txBody>
          <a:bodyPr/>
          <a:lstStyle/>
          <a:p>
            <a:r>
              <a:rPr lang="en-US" b="1" dirty="0">
                <a:solidFill>
                  <a:schemeClr val="tx1"/>
                </a:solidFill>
              </a:rPr>
              <a:t>With Repeated Stress, the Alarm System “Express Road” Becomes the Main Road</a:t>
            </a:r>
          </a:p>
        </p:txBody>
      </p:sp>
      <p:sp>
        <p:nvSpPr>
          <p:cNvPr id="5" name="TextBox 4"/>
          <p:cNvSpPr txBox="1"/>
          <p:nvPr/>
        </p:nvSpPr>
        <p:spPr>
          <a:xfrm>
            <a:off x="4779474" y="2167270"/>
            <a:ext cx="2634559" cy="369332"/>
          </a:xfrm>
          <a:prstGeom prst="rect">
            <a:avLst/>
          </a:prstGeom>
          <a:noFill/>
        </p:spPr>
        <p:txBody>
          <a:bodyPr wrap="square" rtlCol="0">
            <a:spAutoFit/>
          </a:bodyPr>
          <a:lstStyle/>
          <a:p>
            <a:pPr algn="ctr"/>
            <a:r>
              <a:rPr lang="en-US" b="1" dirty="0">
                <a:solidFill>
                  <a:srgbClr val="C00000"/>
                </a:solidFill>
              </a:rPr>
              <a:t>ALARM SYSTEM</a:t>
            </a:r>
          </a:p>
        </p:txBody>
      </p:sp>
      <p:sp>
        <p:nvSpPr>
          <p:cNvPr id="7" name="TextBox 6"/>
          <p:cNvSpPr txBox="1"/>
          <p:nvPr/>
        </p:nvSpPr>
        <p:spPr>
          <a:xfrm>
            <a:off x="1634463" y="6398046"/>
            <a:ext cx="2932391" cy="230832"/>
          </a:xfrm>
          <a:prstGeom prst="rect">
            <a:avLst/>
          </a:prstGeom>
          <a:noFill/>
        </p:spPr>
        <p:txBody>
          <a:bodyPr wrap="square" rtlCol="0">
            <a:spAutoFit/>
          </a:bodyPr>
          <a:lstStyle/>
          <a:p>
            <a:r>
              <a:rPr lang="en-US" sz="900" dirty="0">
                <a:solidFill>
                  <a:schemeClr val="tx2"/>
                </a:solidFill>
              </a:rPr>
              <a:t>Based on content developed by Joshua </a:t>
            </a:r>
            <a:r>
              <a:rPr lang="en-US" sz="900" dirty="0" err="1">
                <a:solidFill>
                  <a:schemeClr val="tx2"/>
                </a:solidFill>
              </a:rPr>
              <a:t>Arvidson</a:t>
            </a:r>
            <a:endParaRPr lang="en-US" sz="900" dirty="0">
              <a:solidFill>
                <a:schemeClr val="tx2"/>
              </a:solidFill>
            </a:endParaRPr>
          </a:p>
        </p:txBody>
      </p:sp>
    </p:spTree>
    <p:extLst>
      <p:ext uri="{BB962C8B-B14F-4D97-AF65-F5344CB8AC3E}">
        <p14:creationId xmlns:p14="http://schemas.microsoft.com/office/powerpoint/2010/main" val="109658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32</a:t>
            </a:fld>
            <a:endParaRPr lang="en-US" dirty="0"/>
          </a:p>
        </p:txBody>
      </p:sp>
      <p:sp>
        <p:nvSpPr>
          <p:cNvPr id="3" name="Text Placeholder 2"/>
          <p:cNvSpPr>
            <a:spLocks noGrp="1"/>
          </p:cNvSpPr>
          <p:nvPr>
            <p:ph type="body" sz="quarter" idx="10"/>
          </p:nvPr>
        </p:nvSpPr>
        <p:spPr>
          <a:xfrm>
            <a:off x="2819400" y="2057400"/>
            <a:ext cx="6553200" cy="3886200"/>
          </a:xfrm>
        </p:spPr>
        <p:txBody>
          <a:bodyPr/>
          <a:lstStyle/>
          <a:p>
            <a:pPr>
              <a:spcAft>
                <a:spcPts val="600"/>
              </a:spcAft>
            </a:pPr>
            <a:r>
              <a:rPr lang="en-US" dirty="0"/>
              <a:t>What happens:</a:t>
            </a:r>
          </a:p>
          <a:p>
            <a:pPr lvl="1">
              <a:spcAft>
                <a:spcPts val="600"/>
              </a:spcAft>
            </a:pPr>
            <a:r>
              <a:rPr lang="en-US" dirty="0"/>
              <a:t>When you expect people to be dangerous, untrustworthy or unavailable?</a:t>
            </a:r>
          </a:p>
          <a:p>
            <a:pPr lvl="1">
              <a:spcAft>
                <a:spcPts val="600"/>
              </a:spcAft>
            </a:pPr>
            <a:r>
              <a:rPr lang="en-US" dirty="0"/>
              <a:t>When you believe you are unworthy of care?</a:t>
            </a:r>
          </a:p>
          <a:p>
            <a:pPr lvl="1">
              <a:spcAft>
                <a:spcPts val="600"/>
              </a:spcAft>
            </a:pPr>
            <a:r>
              <a:rPr lang="en-US" dirty="0"/>
              <a:t>When you expect the world to be dangerous and view even safe experiences as frightening?</a:t>
            </a:r>
          </a:p>
          <a:p>
            <a:pPr lvl="1">
              <a:spcAft>
                <a:spcPts val="600"/>
              </a:spcAft>
            </a:pPr>
            <a:r>
              <a:rPr lang="en-US" dirty="0"/>
              <a:t>When you have </a:t>
            </a:r>
            <a:r>
              <a:rPr lang="en-US" b="1" dirty="0">
                <a:solidFill>
                  <a:schemeClr val="accent3"/>
                </a:solidFill>
              </a:rPr>
              <a:t>limited capacity to cope </a:t>
            </a:r>
            <a:r>
              <a:rPr lang="en-US" dirty="0"/>
              <a:t>with any of that and you believe you have no one to turn to?</a:t>
            </a:r>
          </a:p>
        </p:txBody>
      </p:sp>
      <p:sp>
        <p:nvSpPr>
          <p:cNvPr id="4" name="Title 3"/>
          <p:cNvSpPr>
            <a:spLocks noGrp="1"/>
          </p:cNvSpPr>
          <p:nvPr>
            <p:ph type="title"/>
          </p:nvPr>
        </p:nvSpPr>
        <p:spPr/>
        <p:txBody>
          <a:bodyPr/>
          <a:lstStyle/>
          <a:p>
            <a:r>
              <a:rPr lang="en-US" sz="4400" b="1" dirty="0">
                <a:solidFill>
                  <a:schemeClr val="tx1"/>
                </a:solidFill>
              </a:rPr>
              <a:t>Where Does This Leave Olivia?</a:t>
            </a:r>
          </a:p>
        </p:txBody>
      </p:sp>
    </p:spTree>
    <p:extLst>
      <p:ext uri="{BB962C8B-B14F-4D97-AF65-F5344CB8AC3E}">
        <p14:creationId xmlns:p14="http://schemas.microsoft.com/office/powerpoint/2010/main" val="264431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33</a:t>
            </a:fld>
            <a:endParaRPr lang="en-US" dirty="0"/>
          </a:p>
        </p:txBody>
      </p:sp>
      <p:sp>
        <p:nvSpPr>
          <p:cNvPr id="3" name="Text Placeholder 2"/>
          <p:cNvSpPr>
            <a:spLocks noGrp="1"/>
          </p:cNvSpPr>
          <p:nvPr>
            <p:ph type="body" sz="quarter" idx="10"/>
          </p:nvPr>
        </p:nvSpPr>
        <p:spPr/>
        <p:txBody>
          <a:bodyPr/>
          <a:lstStyle/>
          <a:p>
            <a:pPr>
              <a:lnSpc>
                <a:spcPct val="100000"/>
              </a:lnSpc>
              <a:spcAft>
                <a:spcPts val="1200"/>
              </a:spcAft>
            </a:pPr>
            <a:r>
              <a:rPr lang="en-US" dirty="0"/>
              <a:t>Many different things may be experienced as traumatic</a:t>
            </a:r>
          </a:p>
          <a:p>
            <a:pPr>
              <a:lnSpc>
                <a:spcPct val="100000"/>
              </a:lnSpc>
              <a:spcAft>
                <a:spcPts val="1200"/>
              </a:spcAft>
            </a:pPr>
            <a:r>
              <a:rPr lang="en-US" dirty="0"/>
              <a:t>Trauma can profoundly influence </a:t>
            </a:r>
            <a:r>
              <a:rPr lang="en-US" b="1" dirty="0">
                <a:solidFill>
                  <a:schemeClr val="accent3"/>
                </a:solidFill>
              </a:rPr>
              <a:t>child development</a:t>
            </a:r>
          </a:p>
          <a:p>
            <a:pPr>
              <a:lnSpc>
                <a:spcPct val="100000"/>
              </a:lnSpc>
              <a:spcAft>
                <a:spcPts val="1200"/>
              </a:spcAft>
            </a:pPr>
            <a:r>
              <a:rPr lang="en-US" dirty="0"/>
              <a:t>Trauma shapes the child’s or teen’s lens for self, for relationships and for danger</a:t>
            </a:r>
          </a:p>
          <a:p>
            <a:pPr>
              <a:lnSpc>
                <a:spcPct val="100000"/>
              </a:lnSpc>
              <a:spcAft>
                <a:spcPts val="1200"/>
              </a:spcAft>
            </a:pPr>
            <a:r>
              <a:rPr lang="en-US" dirty="0"/>
              <a:t>Trauma responses are designed to help the child or teen protect him- or herself and survive</a:t>
            </a:r>
          </a:p>
          <a:p>
            <a:pPr marL="45720" indent="0">
              <a:lnSpc>
                <a:spcPct val="100000"/>
              </a:lnSpc>
              <a:spcAft>
                <a:spcPts val="1200"/>
              </a:spcAft>
              <a:buNone/>
            </a:pPr>
            <a:endParaRPr lang="en-US" dirty="0"/>
          </a:p>
        </p:txBody>
      </p:sp>
      <p:sp>
        <p:nvSpPr>
          <p:cNvPr id="4" name="Title 3"/>
          <p:cNvSpPr>
            <a:spLocks noGrp="1"/>
          </p:cNvSpPr>
          <p:nvPr>
            <p:ph type="title"/>
          </p:nvPr>
        </p:nvSpPr>
        <p:spPr/>
        <p:txBody>
          <a:bodyPr/>
          <a:lstStyle/>
          <a:p>
            <a:r>
              <a:rPr lang="en-US" sz="4400" b="1" dirty="0">
                <a:solidFill>
                  <a:schemeClr val="tx1"/>
                </a:solidFill>
              </a:rPr>
              <a:t>Psychoeducation on Trauma  </a:t>
            </a:r>
          </a:p>
        </p:txBody>
      </p:sp>
    </p:spTree>
    <p:extLst>
      <p:ext uri="{BB962C8B-B14F-4D97-AF65-F5344CB8AC3E}">
        <p14:creationId xmlns:p14="http://schemas.microsoft.com/office/powerpoint/2010/main" val="11865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34</a:t>
            </a:fld>
            <a:endParaRPr lang="en-US" dirty="0"/>
          </a:p>
        </p:txBody>
      </p:sp>
      <p:sp>
        <p:nvSpPr>
          <p:cNvPr id="3" name="Text Placeholder 2"/>
          <p:cNvSpPr>
            <a:spLocks noGrp="1"/>
          </p:cNvSpPr>
          <p:nvPr>
            <p:ph type="body" sz="quarter" idx="10"/>
          </p:nvPr>
        </p:nvSpPr>
        <p:spPr>
          <a:xfrm>
            <a:off x="2819400" y="2047240"/>
            <a:ext cx="6553200" cy="3886200"/>
          </a:xfrm>
        </p:spPr>
        <p:txBody>
          <a:bodyPr>
            <a:noAutofit/>
          </a:bodyPr>
          <a:lstStyle/>
          <a:p>
            <a:pPr>
              <a:spcAft>
                <a:spcPts val="1200"/>
              </a:spcAft>
            </a:pPr>
            <a:r>
              <a:rPr lang="en-US" dirty="0"/>
              <a:t>Caring for a youth with complex trauma may challenge all you thought you knew about parenting.</a:t>
            </a:r>
          </a:p>
          <a:p>
            <a:pPr>
              <a:spcAft>
                <a:spcPts val="1200"/>
              </a:spcAft>
            </a:pPr>
            <a:r>
              <a:rPr lang="en-US" dirty="0"/>
              <a:t>Think of your strategies as experiments. Understand that one strategy will not work for all kids all the time </a:t>
            </a:r>
            <a:endParaRPr lang="en-US" b="1" dirty="0">
              <a:solidFill>
                <a:schemeClr val="accent3"/>
              </a:solidFill>
            </a:endParaRPr>
          </a:p>
          <a:p>
            <a:pPr>
              <a:spcAft>
                <a:spcPts val="1200"/>
              </a:spcAft>
            </a:pPr>
            <a:r>
              <a:rPr lang="en-US" dirty="0"/>
              <a:t>Multiple strategies can be used to address the same behavior at different times</a:t>
            </a:r>
          </a:p>
          <a:p>
            <a:pPr>
              <a:spcAft>
                <a:spcPts val="1200"/>
              </a:spcAft>
            </a:pPr>
            <a:r>
              <a:rPr lang="en-US" dirty="0"/>
              <a:t>Over the next several slides, we will discuss three possible behavioral strategies and how they may be used differently with youth with traumatic experiences</a:t>
            </a:r>
          </a:p>
        </p:txBody>
      </p:sp>
      <p:sp>
        <p:nvSpPr>
          <p:cNvPr id="4" name="Title 3"/>
          <p:cNvSpPr>
            <a:spLocks noGrp="1"/>
          </p:cNvSpPr>
          <p:nvPr>
            <p:ph type="title"/>
          </p:nvPr>
        </p:nvSpPr>
        <p:spPr/>
        <p:txBody>
          <a:bodyPr/>
          <a:lstStyle/>
          <a:p>
            <a:r>
              <a:rPr lang="en-US" sz="3600" b="1" dirty="0">
                <a:solidFill>
                  <a:schemeClr val="tx1"/>
                </a:solidFill>
              </a:rPr>
              <a:t>Caring for a Child with Traumatic Experiences</a:t>
            </a:r>
          </a:p>
        </p:txBody>
      </p:sp>
    </p:spTree>
    <p:extLst>
      <p:ext uri="{BB962C8B-B14F-4D97-AF65-F5344CB8AC3E}">
        <p14:creationId xmlns:p14="http://schemas.microsoft.com/office/powerpoint/2010/main" val="203807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35</a:t>
            </a:fld>
            <a:endParaRPr lang="en-US" dirty="0"/>
          </a:p>
        </p:txBody>
      </p:sp>
      <p:sp>
        <p:nvSpPr>
          <p:cNvPr id="3" name="Text Placeholder 2"/>
          <p:cNvSpPr>
            <a:spLocks noGrp="1"/>
          </p:cNvSpPr>
          <p:nvPr>
            <p:ph type="body" sz="quarter" idx="10"/>
          </p:nvPr>
        </p:nvSpPr>
        <p:spPr>
          <a:xfrm>
            <a:off x="2242685" y="2067560"/>
            <a:ext cx="7652085" cy="3886200"/>
          </a:xfrm>
        </p:spPr>
        <p:txBody>
          <a:bodyPr>
            <a:normAutofit/>
          </a:bodyPr>
          <a:lstStyle/>
          <a:p>
            <a:r>
              <a:rPr lang="en-US" dirty="0"/>
              <a:t>Why use praise and reinforcement?</a:t>
            </a:r>
          </a:p>
          <a:p>
            <a:pPr lvl="1"/>
            <a:r>
              <a:rPr lang="en-US" dirty="0"/>
              <a:t>To build children’s and teen’s awareness of their successes and positive capacities</a:t>
            </a:r>
          </a:p>
          <a:p>
            <a:pPr lvl="1">
              <a:spcAft>
                <a:spcPts val="1200"/>
              </a:spcAft>
            </a:pPr>
            <a:r>
              <a:rPr lang="en-US" dirty="0"/>
              <a:t>To focus on a child’s or teen’s strengths and potential for success rather than focusing on their bad behavior</a:t>
            </a:r>
          </a:p>
          <a:p>
            <a:r>
              <a:rPr lang="en-US" dirty="0"/>
              <a:t>When to use praise and reinforcement?</a:t>
            </a:r>
          </a:p>
          <a:p>
            <a:pPr lvl="1"/>
            <a:r>
              <a:rPr lang="en-US" dirty="0"/>
              <a:t>Any time a child or teen is engaging in a behavior you want to increase (often, the opposite of what you want to decrease)</a:t>
            </a:r>
          </a:p>
          <a:p>
            <a:endParaRPr lang="en-US" dirty="0"/>
          </a:p>
          <a:p>
            <a:endParaRPr lang="en-US" dirty="0"/>
          </a:p>
          <a:p>
            <a:endParaRPr lang="en-US" dirty="0"/>
          </a:p>
        </p:txBody>
      </p:sp>
      <p:sp>
        <p:nvSpPr>
          <p:cNvPr id="4" name="Title 3"/>
          <p:cNvSpPr>
            <a:spLocks noGrp="1"/>
          </p:cNvSpPr>
          <p:nvPr>
            <p:ph type="title"/>
          </p:nvPr>
        </p:nvSpPr>
        <p:spPr/>
        <p:txBody>
          <a:bodyPr/>
          <a:lstStyle/>
          <a:p>
            <a:r>
              <a:rPr lang="en-US" sz="4400" b="1" dirty="0">
                <a:solidFill>
                  <a:schemeClr val="tx1"/>
                </a:solidFill>
              </a:rPr>
              <a:t>Praise and Reinforcement</a:t>
            </a:r>
          </a:p>
        </p:txBody>
      </p:sp>
    </p:spTree>
    <p:extLst>
      <p:ext uri="{BB962C8B-B14F-4D97-AF65-F5344CB8AC3E}">
        <p14:creationId xmlns:p14="http://schemas.microsoft.com/office/powerpoint/2010/main" val="2922309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36</a:t>
            </a:fld>
            <a:endParaRPr lang="en-US" dirty="0"/>
          </a:p>
        </p:txBody>
      </p:sp>
      <p:sp>
        <p:nvSpPr>
          <p:cNvPr id="3" name="Text Placeholder 2"/>
          <p:cNvSpPr>
            <a:spLocks noGrp="1"/>
          </p:cNvSpPr>
          <p:nvPr>
            <p:ph type="body" sz="quarter" idx="10"/>
          </p:nvPr>
        </p:nvSpPr>
        <p:spPr>
          <a:xfrm>
            <a:off x="2717800" y="1912937"/>
            <a:ext cx="6756400" cy="3886200"/>
          </a:xfrm>
        </p:spPr>
        <p:txBody>
          <a:bodyPr>
            <a:noAutofit/>
          </a:bodyPr>
          <a:lstStyle/>
          <a:p>
            <a:pPr>
              <a:spcAft>
                <a:spcPts val="1200"/>
              </a:spcAft>
            </a:pPr>
            <a:r>
              <a:rPr lang="en-US" sz="1800" dirty="0"/>
              <a:t>Praise can be a trigger for some children or teens who have experienced trauma</a:t>
            </a:r>
          </a:p>
          <a:p>
            <a:pPr>
              <a:spcAft>
                <a:spcPts val="1200"/>
              </a:spcAft>
            </a:pPr>
            <a:r>
              <a:rPr lang="en-US" sz="1800" dirty="0"/>
              <a:t>If a child or teen rejects or ignores praise, caregivers should try not to take it personally and don’t engage in a power struggle </a:t>
            </a:r>
          </a:p>
          <a:p>
            <a:pPr>
              <a:spcAft>
                <a:spcPts val="1200"/>
              </a:spcAft>
            </a:pPr>
            <a:r>
              <a:rPr lang="en-US" sz="1800" dirty="0"/>
              <a:t>If a child or teen seems triggered by praise, caregivers should try focusing on the positive </a:t>
            </a:r>
            <a:r>
              <a:rPr lang="en-US" sz="1800" i="1" dirty="0"/>
              <a:t>behavior</a:t>
            </a:r>
            <a:r>
              <a:rPr lang="en-US" sz="1800" dirty="0"/>
              <a:t> instead of the whole child (“You worked so hard on that drawing” vs. “What a good artist you are”)</a:t>
            </a:r>
          </a:p>
          <a:p>
            <a:pPr>
              <a:spcAft>
                <a:spcPts val="1200"/>
              </a:spcAft>
            </a:pPr>
            <a:r>
              <a:rPr lang="en-US" sz="1800" b="1" dirty="0">
                <a:solidFill>
                  <a:schemeClr val="accent3"/>
                </a:solidFill>
              </a:rPr>
              <a:t>Keep noticing the positives</a:t>
            </a:r>
            <a:r>
              <a:rPr lang="en-US" sz="1800" dirty="0"/>
              <a:t>. Even for a child or teen who seems distressed or unresponsive, over time the positives will matter</a:t>
            </a:r>
          </a:p>
        </p:txBody>
      </p:sp>
      <p:sp>
        <p:nvSpPr>
          <p:cNvPr id="4" name="Title 3"/>
          <p:cNvSpPr>
            <a:spLocks noGrp="1"/>
          </p:cNvSpPr>
          <p:nvPr>
            <p:ph type="title"/>
          </p:nvPr>
        </p:nvSpPr>
        <p:spPr>
          <a:xfrm>
            <a:off x="269507" y="664142"/>
            <a:ext cx="11540691" cy="631257"/>
          </a:xfrm>
        </p:spPr>
        <p:txBody>
          <a:bodyPr/>
          <a:lstStyle/>
          <a:p>
            <a:br>
              <a:rPr lang="en-US" sz="4400" b="1" dirty="0">
                <a:solidFill>
                  <a:schemeClr val="tx1"/>
                </a:solidFill>
              </a:rPr>
            </a:br>
            <a:br>
              <a:rPr lang="en-US" sz="4400" b="1" dirty="0">
                <a:solidFill>
                  <a:schemeClr val="tx1"/>
                </a:solidFill>
              </a:rPr>
            </a:br>
            <a:br>
              <a:rPr lang="en-US" sz="4400" b="1" dirty="0">
                <a:solidFill>
                  <a:schemeClr val="tx1"/>
                </a:solidFill>
              </a:rPr>
            </a:br>
            <a:br>
              <a:rPr lang="en-US" sz="4400" b="1" dirty="0">
                <a:solidFill>
                  <a:schemeClr val="tx1"/>
                </a:solidFill>
              </a:rPr>
            </a:br>
            <a:br>
              <a:rPr lang="en-US" sz="4400" b="1" dirty="0">
                <a:solidFill>
                  <a:schemeClr val="tx1"/>
                </a:solidFill>
              </a:rPr>
            </a:br>
            <a:r>
              <a:rPr lang="en-US" sz="4400" b="1" dirty="0">
                <a:solidFill>
                  <a:schemeClr val="tx1"/>
                </a:solidFill>
              </a:rPr>
              <a:t>Praise and Reinforcement: </a:t>
            </a:r>
            <a:br>
              <a:rPr lang="en-US" sz="4400" b="1" dirty="0">
                <a:solidFill>
                  <a:schemeClr val="tx1"/>
                </a:solidFill>
              </a:rPr>
            </a:br>
            <a:r>
              <a:rPr lang="en-US" sz="4400" b="1" dirty="0">
                <a:solidFill>
                  <a:schemeClr val="tx1"/>
                </a:solidFill>
              </a:rPr>
              <a:t>		Trauma Considerations</a:t>
            </a:r>
          </a:p>
        </p:txBody>
      </p:sp>
    </p:spTree>
    <p:extLst>
      <p:ext uri="{BB962C8B-B14F-4D97-AF65-F5344CB8AC3E}">
        <p14:creationId xmlns:p14="http://schemas.microsoft.com/office/powerpoint/2010/main" val="4085450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37</a:t>
            </a:fld>
            <a:endParaRPr lang="en-US" dirty="0"/>
          </a:p>
        </p:txBody>
      </p:sp>
      <p:sp>
        <p:nvSpPr>
          <p:cNvPr id="3" name="Text Placeholder 2"/>
          <p:cNvSpPr>
            <a:spLocks noGrp="1"/>
          </p:cNvSpPr>
          <p:nvPr>
            <p:ph type="body" sz="quarter" idx="10"/>
          </p:nvPr>
        </p:nvSpPr>
        <p:spPr>
          <a:xfrm>
            <a:off x="2377440" y="1858051"/>
            <a:ext cx="7437120" cy="4359275"/>
          </a:xfrm>
        </p:spPr>
        <p:txBody>
          <a:bodyPr/>
          <a:lstStyle/>
          <a:p>
            <a:pPr>
              <a:lnSpc>
                <a:spcPct val="100000"/>
              </a:lnSpc>
              <a:spcAft>
                <a:spcPts val="600"/>
              </a:spcAft>
            </a:pPr>
            <a:r>
              <a:rPr lang="en-US" dirty="0"/>
              <a:t>Why engage children and teens in problem solving?</a:t>
            </a:r>
          </a:p>
          <a:p>
            <a:pPr lvl="1">
              <a:lnSpc>
                <a:spcPct val="100000"/>
              </a:lnSpc>
              <a:spcBef>
                <a:spcPts val="600"/>
              </a:spcBef>
              <a:spcAft>
                <a:spcPts val="600"/>
              </a:spcAft>
            </a:pPr>
            <a:r>
              <a:rPr lang="en-US" dirty="0"/>
              <a:t>To build children’s and teens’ awareness of having and making choices — and learn that they can get in front of, not just react to, some challenges </a:t>
            </a:r>
          </a:p>
          <a:p>
            <a:pPr lvl="1">
              <a:lnSpc>
                <a:spcPct val="100000"/>
              </a:lnSpc>
              <a:spcBef>
                <a:spcPts val="0"/>
              </a:spcBef>
              <a:spcAft>
                <a:spcPts val="1200"/>
              </a:spcAft>
            </a:pPr>
            <a:r>
              <a:rPr lang="en-US" b="1" dirty="0">
                <a:solidFill>
                  <a:schemeClr val="accent3"/>
                </a:solidFill>
              </a:rPr>
              <a:t>To help children and teens feel more in control </a:t>
            </a:r>
            <a:r>
              <a:rPr lang="en-US" dirty="0"/>
              <a:t>of and powerful over their lives</a:t>
            </a:r>
          </a:p>
          <a:p>
            <a:pPr>
              <a:lnSpc>
                <a:spcPct val="100000"/>
              </a:lnSpc>
              <a:spcAft>
                <a:spcPts val="600"/>
              </a:spcAft>
            </a:pPr>
            <a:r>
              <a:rPr lang="en-US" dirty="0"/>
              <a:t>When can children and teens be engaged in problem solving?</a:t>
            </a:r>
          </a:p>
          <a:p>
            <a:pPr lvl="1">
              <a:lnSpc>
                <a:spcPct val="100000"/>
              </a:lnSpc>
              <a:spcBef>
                <a:spcPts val="0"/>
              </a:spcBef>
              <a:spcAft>
                <a:spcPts val="600"/>
              </a:spcAft>
            </a:pPr>
            <a:r>
              <a:rPr lang="en-US" dirty="0"/>
              <a:t>When children and teens are </a:t>
            </a:r>
            <a:r>
              <a:rPr lang="en-US" b="1" dirty="0"/>
              <a:t>calm</a:t>
            </a:r>
            <a:r>
              <a:rPr lang="en-US" dirty="0"/>
              <a:t>, before or after situations in which challenges are likely or have occurred</a:t>
            </a:r>
          </a:p>
          <a:p>
            <a:pPr lvl="1">
              <a:lnSpc>
                <a:spcPct val="100000"/>
              </a:lnSpc>
              <a:spcBef>
                <a:spcPts val="0"/>
              </a:spcBef>
              <a:spcAft>
                <a:spcPts val="600"/>
              </a:spcAft>
            </a:pPr>
            <a:r>
              <a:rPr lang="en-US" dirty="0"/>
              <a:t>When the child or teen is </a:t>
            </a:r>
            <a:r>
              <a:rPr lang="en-US" b="1" dirty="0"/>
              <a:t>asking you for help</a:t>
            </a:r>
          </a:p>
          <a:p>
            <a:pPr lvl="1">
              <a:lnSpc>
                <a:spcPct val="100000"/>
              </a:lnSpc>
              <a:spcBef>
                <a:spcPts val="0"/>
              </a:spcBef>
            </a:pPr>
            <a:r>
              <a:rPr lang="en-US" dirty="0"/>
              <a:t>Regularly. Build children’s and teens’ skills by practicing and addressing the many small challenges that arise day to day</a:t>
            </a:r>
          </a:p>
          <a:p>
            <a:pPr lvl="1">
              <a:lnSpc>
                <a:spcPct val="100000"/>
              </a:lnSpc>
            </a:pPr>
            <a:endParaRPr lang="en-US" dirty="0"/>
          </a:p>
          <a:p>
            <a:pPr marL="0" indent="0">
              <a:lnSpc>
                <a:spcPct val="100000"/>
              </a:lnSpc>
              <a:buNone/>
            </a:pPr>
            <a:endParaRPr lang="en-US" b="1" dirty="0">
              <a:solidFill>
                <a:schemeClr val="accent3"/>
              </a:solidFill>
            </a:endParaRPr>
          </a:p>
        </p:txBody>
      </p:sp>
      <p:sp>
        <p:nvSpPr>
          <p:cNvPr id="4" name="Title 3"/>
          <p:cNvSpPr>
            <a:spLocks noGrp="1"/>
          </p:cNvSpPr>
          <p:nvPr>
            <p:ph type="title"/>
          </p:nvPr>
        </p:nvSpPr>
        <p:spPr/>
        <p:txBody>
          <a:bodyPr/>
          <a:lstStyle/>
          <a:p>
            <a:r>
              <a:rPr lang="en-US" sz="4400" b="1" dirty="0">
                <a:solidFill>
                  <a:schemeClr val="tx1"/>
                </a:solidFill>
              </a:rPr>
              <a:t>Problem Solving</a:t>
            </a:r>
          </a:p>
        </p:txBody>
      </p:sp>
    </p:spTree>
    <p:extLst>
      <p:ext uri="{BB962C8B-B14F-4D97-AF65-F5344CB8AC3E}">
        <p14:creationId xmlns:p14="http://schemas.microsoft.com/office/powerpoint/2010/main" val="3497840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38</a:t>
            </a:fld>
            <a:endParaRPr lang="en-US" dirty="0"/>
          </a:p>
        </p:txBody>
      </p:sp>
      <p:sp>
        <p:nvSpPr>
          <p:cNvPr id="3" name="Text Placeholder 2"/>
          <p:cNvSpPr>
            <a:spLocks noGrp="1"/>
          </p:cNvSpPr>
          <p:nvPr>
            <p:ph type="body" sz="quarter" idx="10"/>
          </p:nvPr>
        </p:nvSpPr>
        <p:spPr>
          <a:xfrm>
            <a:off x="2936240" y="2026920"/>
            <a:ext cx="6319520" cy="3886200"/>
          </a:xfrm>
        </p:spPr>
        <p:txBody>
          <a:bodyPr/>
          <a:lstStyle/>
          <a:p>
            <a:pPr>
              <a:lnSpc>
                <a:spcPct val="100000"/>
              </a:lnSpc>
              <a:buFont typeface="Arial" panose="020B0604020202020204" pitchFamily="34" charset="0"/>
              <a:buChar char="•"/>
            </a:pPr>
            <a:r>
              <a:rPr lang="en-US" dirty="0"/>
              <a:t>A child’s or teen’s ability to engage in problem solving depends on:</a:t>
            </a:r>
          </a:p>
          <a:p>
            <a:pPr lvl="1">
              <a:lnSpc>
                <a:spcPct val="100000"/>
              </a:lnSpc>
              <a:buFont typeface="Arial" panose="020B0604020202020204" pitchFamily="34" charset="0"/>
              <a:buChar char="−"/>
            </a:pPr>
            <a:r>
              <a:rPr lang="en-US" dirty="0"/>
              <a:t>Whether he or she feels powerful enough to make a choice, or believes he or she has one</a:t>
            </a:r>
          </a:p>
          <a:p>
            <a:pPr lvl="1">
              <a:lnSpc>
                <a:spcPct val="100000"/>
              </a:lnSpc>
              <a:buFont typeface="Arial" panose="020B0604020202020204" pitchFamily="34" charset="0"/>
              <a:buChar char="−"/>
            </a:pPr>
            <a:r>
              <a:rPr lang="en-US" dirty="0"/>
              <a:t>Which part of the brain is online</a:t>
            </a:r>
          </a:p>
          <a:p>
            <a:pPr lvl="1">
              <a:lnSpc>
                <a:spcPct val="100000"/>
              </a:lnSpc>
              <a:spcAft>
                <a:spcPts val="1200"/>
              </a:spcAft>
              <a:buFont typeface="Arial" panose="020B0604020202020204" pitchFamily="34" charset="0"/>
              <a:buChar char="−"/>
            </a:pPr>
            <a:r>
              <a:rPr lang="en-US" dirty="0"/>
              <a:t>His or her stage of development</a:t>
            </a:r>
          </a:p>
          <a:p>
            <a:pPr>
              <a:lnSpc>
                <a:spcPct val="100000"/>
              </a:lnSpc>
            </a:pPr>
            <a:r>
              <a:rPr lang="en-US" dirty="0"/>
              <a:t>A caregiver’s ability to be calm and use this approach at appropriate times — and provide ongoing support — are crucial. Very few children or teens can problem solve independently</a:t>
            </a:r>
          </a:p>
          <a:p>
            <a:pPr>
              <a:lnSpc>
                <a:spcPct val="100000"/>
              </a:lnSpc>
            </a:pPr>
            <a:endParaRPr lang="en-US" dirty="0"/>
          </a:p>
          <a:p>
            <a:pPr>
              <a:lnSpc>
                <a:spcPct val="100000"/>
              </a:lnSpc>
            </a:pPr>
            <a:endParaRPr lang="en-US" dirty="0"/>
          </a:p>
        </p:txBody>
      </p:sp>
      <p:sp>
        <p:nvSpPr>
          <p:cNvPr id="4" name="Title 3"/>
          <p:cNvSpPr>
            <a:spLocks noGrp="1"/>
          </p:cNvSpPr>
          <p:nvPr>
            <p:ph type="title"/>
          </p:nvPr>
        </p:nvSpPr>
        <p:spPr/>
        <p:txBody>
          <a:bodyPr/>
          <a:lstStyle/>
          <a:p>
            <a:r>
              <a:rPr lang="en-US" sz="4400" b="1" dirty="0">
                <a:solidFill>
                  <a:schemeClr val="tx1"/>
                </a:solidFill>
              </a:rPr>
              <a:t>Problem Solving: Trauma Considerations</a:t>
            </a:r>
          </a:p>
        </p:txBody>
      </p:sp>
    </p:spTree>
    <p:extLst>
      <p:ext uri="{BB962C8B-B14F-4D97-AF65-F5344CB8AC3E}">
        <p14:creationId xmlns:p14="http://schemas.microsoft.com/office/powerpoint/2010/main" val="51680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39</a:t>
            </a:fld>
            <a:endParaRPr lang="en-US" dirty="0"/>
          </a:p>
        </p:txBody>
      </p:sp>
      <p:sp>
        <p:nvSpPr>
          <p:cNvPr id="3" name="Text Placeholder 2"/>
          <p:cNvSpPr>
            <a:spLocks noGrp="1"/>
          </p:cNvSpPr>
          <p:nvPr>
            <p:ph type="body" sz="quarter" idx="10"/>
          </p:nvPr>
        </p:nvSpPr>
        <p:spPr>
          <a:xfrm>
            <a:off x="2473325" y="1996440"/>
            <a:ext cx="7245350" cy="3886200"/>
          </a:xfrm>
        </p:spPr>
        <p:txBody>
          <a:bodyPr>
            <a:normAutofit lnSpcReduction="10000"/>
          </a:bodyPr>
          <a:lstStyle/>
          <a:p>
            <a:pPr>
              <a:lnSpc>
                <a:spcPct val="100000"/>
              </a:lnSpc>
            </a:pPr>
            <a:r>
              <a:rPr lang="en-US" dirty="0"/>
              <a:t>Why use limit setting?</a:t>
            </a:r>
          </a:p>
          <a:p>
            <a:pPr lvl="1">
              <a:lnSpc>
                <a:spcPct val="100000"/>
              </a:lnSpc>
            </a:pPr>
            <a:r>
              <a:rPr lang="en-US" dirty="0"/>
              <a:t>To establish an understanding of boundaries, expectations and a safe world</a:t>
            </a:r>
          </a:p>
          <a:p>
            <a:pPr lvl="1">
              <a:lnSpc>
                <a:spcPct val="100000"/>
              </a:lnSpc>
            </a:pPr>
            <a:r>
              <a:rPr lang="en-US" dirty="0"/>
              <a:t>To help children and teens contain and shift negative behaviors and identify positive alternatives</a:t>
            </a:r>
          </a:p>
          <a:p>
            <a:pPr lvl="1">
              <a:lnSpc>
                <a:spcPct val="100000"/>
              </a:lnSpc>
              <a:spcAft>
                <a:spcPts val="1200"/>
              </a:spcAft>
            </a:pPr>
            <a:r>
              <a:rPr lang="en-US" dirty="0"/>
              <a:t>To help children and teens learn where the lines are with inappropriate behaviors</a:t>
            </a:r>
          </a:p>
          <a:p>
            <a:pPr>
              <a:lnSpc>
                <a:spcPct val="100000"/>
              </a:lnSpc>
            </a:pPr>
            <a:r>
              <a:rPr lang="en-US" dirty="0"/>
              <a:t>When should you use limit setting?</a:t>
            </a:r>
          </a:p>
          <a:p>
            <a:pPr lvl="1">
              <a:lnSpc>
                <a:spcPct val="100000"/>
              </a:lnSpc>
            </a:pPr>
            <a:r>
              <a:rPr lang="en-US" dirty="0"/>
              <a:t>When a child’s or teen’s behavior crosses established boundaries related to </a:t>
            </a:r>
            <a:r>
              <a:rPr lang="en-US" b="1" dirty="0"/>
              <a:t>safety, harm to others or harm to the child or teen</a:t>
            </a:r>
          </a:p>
          <a:p>
            <a:pPr lvl="1">
              <a:lnSpc>
                <a:spcPct val="100000"/>
              </a:lnSpc>
            </a:pPr>
            <a:r>
              <a:rPr lang="en-US" dirty="0"/>
              <a:t>Thoughtfully and </a:t>
            </a:r>
            <a:r>
              <a:rPr lang="en-US" b="1" dirty="0">
                <a:solidFill>
                  <a:schemeClr val="accent3"/>
                </a:solidFill>
              </a:rPr>
              <a:t>not for every behavior</a:t>
            </a:r>
          </a:p>
        </p:txBody>
      </p:sp>
      <p:sp>
        <p:nvSpPr>
          <p:cNvPr id="4" name="Title 3"/>
          <p:cNvSpPr>
            <a:spLocks noGrp="1"/>
          </p:cNvSpPr>
          <p:nvPr>
            <p:ph type="title"/>
          </p:nvPr>
        </p:nvSpPr>
        <p:spPr/>
        <p:txBody>
          <a:bodyPr/>
          <a:lstStyle/>
          <a:p>
            <a:r>
              <a:rPr lang="en-US" sz="4400" b="1" dirty="0">
                <a:solidFill>
                  <a:schemeClr val="tx1"/>
                </a:solidFill>
              </a:rPr>
              <a:t>Limit Setting</a:t>
            </a:r>
          </a:p>
        </p:txBody>
      </p:sp>
    </p:spTree>
    <p:extLst>
      <p:ext uri="{BB962C8B-B14F-4D97-AF65-F5344CB8AC3E}">
        <p14:creationId xmlns:p14="http://schemas.microsoft.com/office/powerpoint/2010/main" val="415772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41120" y="218941"/>
            <a:ext cx="9509760" cy="888642"/>
          </a:xfrm>
        </p:spPr>
        <p:txBody>
          <a:bodyPr>
            <a:normAutofit/>
          </a:bodyPr>
          <a:lstStyle/>
          <a:p>
            <a:pPr algn="ctr"/>
            <a:r>
              <a:rPr lang="en-US" sz="4800" b="1" dirty="0"/>
              <a:t>Comprehensive Outpatient Clinic</a:t>
            </a:r>
          </a:p>
        </p:txBody>
      </p:sp>
      <p:sp>
        <p:nvSpPr>
          <p:cNvPr id="14" name="Content Placeholder 2"/>
          <p:cNvSpPr>
            <a:spLocks noGrp="1"/>
          </p:cNvSpPr>
          <p:nvPr>
            <p:ph idx="1"/>
          </p:nvPr>
        </p:nvSpPr>
        <p:spPr>
          <a:xfrm>
            <a:off x="1341120" y="1236371"/>
            <a:ext cx="9509760" cy="5087156"/>
          </a:xfrm>
        </p:spPr>
        <p:txBody>
          <a:bodyPr>
            <a:noAutofit/>
          </a:bodyPr>
          <a:lstStyle/>
          <a:p>
            <a:r>
              <a:rPr lang="en-US" sz="2400" dirty="0"/>
              <a:t>Psychiatric Evaluation; Medication management whenever needed</a:t>
            </a:r>
          </a:p>
          <a:p>
            <a:r>
              <a:rPr lang="en-US" sz="2400" dirty="0"/>
              <a:t>Evidence Based Trauma Informed Psychotherapy modalities including but not limited to: </a:t>
            </a:r>
          </a:p>
          <a:p>
            <a:pPr lvl="2"/>
            <a:r>
              <a:rPr lang="en-US" sz="2000" dirty="0"/>
              <a:t>Attachment Self-Regulation and Competency (ARC) Framework</a:t>
            </a:r>
          </a:p>
          <a:p>
            <a:pPr lvl="2"/>
            <a:r>
              <a:rPr lang="en-US" sz="2000" dirty="0"/>
              <a:t>TF-CBT (Trauma Focused Cognitive Behavioral Therapy)</a:t>
            </a:r>
          </a:p>
          <a:p>
            <a:pPr lvl="2"/>
            <a:r>
              <a:rPr lang="en-US" sz="2000" dirty="0"/>
              <a:t>EMDR (Eye Movement Desensitization and Reprocessing)</a:t>
            </a:r>
          </a:p>
          <a:p>
            <a:pPr lvl="2"/>
            <a:r>
              <a:rPr lang="en-US" sz="2000" dirty="0"/>
              <a:t>PCIT (Parent Child Interactive Therapy)</a:t>
            </a:r>
          </a:p>
          <a:p>
            <a:pPr lvl="2"/>
            <a:r>
              <a:rPr lang="en-US" sz="2000" dirty="0"/>
              <a:t>Play therapy</a:t>
            </a:r>
          </a:p>
          <a:p>
            <a:r>
              <a:rPr lang="en-US" sz="2400" dirty="0"/>
              <a:t>Social Skills Group</a:t>
            </a:r>
          </a:p>
          <a:p>
            <a:r>
              <a:rPr lang="en-US" sz="2400" dirty="0"/>
              <a:t>Caregiver Psychoeducation, Support, and Skills Group</a:t>
            </a:r>
          </a:p>
          <a:p>
            <a:r>
              <a:rPr lang="en-US" sz="2400" dirty="0"/>
              <a:t>Case Management</a:t>
            </a:r>
          </a:p>
        </p:txBody>
      </p:sp>
    </p:spTree>
    <p:extLst>
      <p:ext uri="{BB962C8B-B14F-4D97-AF65-F5344CB8AC3E}">
        <p14:creationId xmlns:p14="http://schemas.microsoft.com/office/powerpoint/2010/main" val="253449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40</a:t>
            </a:fld>
            <a:endParaRPr lang="en-US" dirty="0"/>
          </a:p>
        </p:txBody>
      </p:sp>
      <p:sp>
        <p:nvSpPr>
          <p:cNvPr id="3" name="Text Placeholder 2"/>
          <p:cNvSpPr>
            <a:spLocks noGrp="1"/>
          </p:cNvSpPr>
          <p:nvPr>
            <p:ph type="body" sz="quarter" idx="10"/>
          </p:nvPr>
        </p:nvSpPr>
        <p:spPr>
          <a:xfrm>
            <a:off x="2763520" y="2077720"/>
            <a:ext cx="6664960" cy="3886200"/>
          </a:xfrm>
        </p:spPr>
        <p:txBody>
          <a:bodyPr/>
          <a:lstStyle/>
          <a:p>
            <a:pPr>
              <a:lnSpc>
                <a:spcPct val="100000"/>
              </a:lnSpc>
              <a:buFont typeface="Arial" panose="020B0604020202020204" pitchFamily="34" charset="0"/>
              <a:buChar char="•"/>
            </a:pPr>
            <a:r>
              <a:rPr lang="en-US" dirty="0"/>
              <a:t>Any limit can be a potential trigger for a child or teen who has experienced trauma</a:t>
            </a:r>
          </a:p>
          <a:p>
            <a:pPr>
              <a:lnSpc>
                <a:spcPct val="100000"/>
              </a:lnSpc>
            </a:pPr>
            <a:r>
              <a:rPr lang="en-US" b="1" dirty="0">
                <a:solidFill>
                  <a:schemeClr val="accent3"/>
                </a:solidFill>
              </a:rPr>
              <a:t>Choose consequences carefully</a:t>
            </a:r>
            <a:r>
              <a:rPr lang="en-US" dirty="0"/>
              <a:t>. Time-out may not be the right approach for a child or teen with a neglect history; yelling may trigger a child or teen who has experienced violence</a:t>
            </a:r>
            <a:endParaRPr lang="en-US" dirty="0">
              <a:solidFill>
                <a:schemeClr val="tx1"/>
              </a:solidFill>
            </a:endParaRPr>
          </a:p>
          <a:p>
            <a:pPr>
              <a:lnSpc>
                <a:spcPct val="100000"/>
              </a:lnSpc>
            </a:pPr>
            <a:r>
              <a:rPr lang="en-US" dirty="0"/>
              <a:t>Tune into your child or teen to name feelings, even as you set limits (“It makes sense that you were angry, but we use our words, not our hands, when we are mad”) </a:t>
            </a:r>
          </a:p>
          <a:p>
            <a:pPr>
              <a:lnSpc>
                <a:spcPct val="100000"/>
              </a:lnSpc>
            </a:pPr>
            <a:r>
              <a:rPr lang="en-US" b="1" dirty="0">
                <a:solidFill>
                  <a:schemeClr val="accent3"/>
                </a:solidFill>
              </a:rPr>
              <a:t>Separate the behavior from the child or teen</a:t>
            </a:r>
          </a:p>
        </p:txBody>
      </p:sp>
      <p:sp>
        <p:nvSpPr>
          <p:cNvPr id="4" name="Title 3"/>
          <p:cNvSpPr>
            <a:spLocks noGrp="1"/>
          </p:cNvSpPr>
          <p:nvPr>
            <p:ph type="title"/>
          </p:nvPr>
        </p:nvSpPr>
        <p:spPr/>
        <p:txBody>
          <a:bodyPr/>
          <a:lstStyle/>
          <a:p>
            <a:r>
              <a:rPr lang="en-US" sz="4400" b="1" dirty="0">
                <a:solidFill>
                  <a:schemeClr val="tx1"/>
                </a:solidFill>
              </a:rPr>
              <a:t>Limit Setting: Trauma Considerations</a:t>
            </a:r>
          </a:p>
        </p:txBody>
      </p:sp>
    </p:spTree>
    <p:extLst>
      <p:ext uri="{BB962C8B-B14F-4D97-AF65-F5344CB8AC3E}">
        <p14:creationId xmlns:p14="http://schemas.microsoft.com/office/powerpoint/2010/main" val="192150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41</a:t>
            </a:fld>
            <a:endParaRPr lang="en-US" dirty="0"/>
          </a:p>
        </p:txBody>
      </p:sp>
      <p:sp>
        <p:nvSpPr>
          <p:cNvPr id="3" name="Text Placeholder 2"/>
          <p:cNvSpPr>
            <a:spLocks noGrp="1"/>
          </p:cNvSpPr>
          <p:nvPr>
            <p:ph type="body" sz="quarter" idx="10"/>
          </p:nvPr>
        </p:nvSpPr>
        <p:spPr>
          <a:xfrm>
            <a:off x="2280920" y="1772240"/>
            <a:ext cx="7106921" cy="4171361"/>
          </a:xfrm>
        </p:spPr>
        <p:txBody>
          <a:bodyPr>
            <a:normAutofit fontScale="92500" lnSpcReduction="10000"/>
          </a:bodyPr>
          <a:lstStyle/>
          <a:p>
            <a:pPr marL="0" indent="0">
              <a:lnSpc>
                <a:spcPct val="100000"/>
              </a:lnSpc>
              <a:spcAft>
                <a:spcPts val="600"/>
              </a:spcAft>
              <a:buNone/>
            </a:pPr>
            <a:r>
              <a:rPr lang="en-US" b="1" dirty="0"/>
              <a:t>Behavior: </a:t>
            </a:r>
            <a:r>
              <a:rPr lang="en-US" dirty="0"/>
              <a:t>Throwing things at foster mom when overwhelmed</a:t>
            </a:r>
          </a:p>
          <a:p>
            <a:pPr>
              <a:lnSpc>
                <a:spcPct val="100000"/>
              </a:lnSpc>
              <a:spcAft>
                <a:spcPts val="600"/>
              </a:spcAft>
            </a:pPr>
            <a:r>
              <a:rPr lang="en-US" dirty="0"/>
              <a:t>Olivia’s foster mother sat with Olivia when she was calm during their evening chat time. They talked about how everyone in the home was an important part of the family and contributed to keeping the house running smoothly </a:t>
            </a:r>
          </a:p>
          <a:p>
            <a:pPr>
              <a:lnSpc>
                <a:spcPct val="100000"/>
              </a:lnSpc>
              <a:spcAft>
                <a:spcPts val="600"/>
              </a:spcAft>
            </a:pPr>
            <a:r>
              <a:rPr lang="en-US" dirty="0"/>
              <a:t>The foster mom noted that chores were hard for Olivia </a:t>
            </a:r>
            <a:br>
              <a:rPr lang="en-US" dirty="0"/>
            </a:br>
            <a:r>
              <a:rPr lang="en-US" dirty="0"/>
              <a:t>and asked if they could figure out a way to help Olivia </a:t>
            </a:r>
            <a:br>
              <a:rPr lang="en-US" dirty="0"/>
            </a:br>
            <a:r>
              <a:rPr lang="en-US" dirty="0"/>
              <a:t>feel more successful at doing them </a:t>
            </a:r>
          </a:p>
          <a:p>
            <a:pPr>
              <a:lnSpc>
                <a:spcPct val="100000"/>
              </a:lnSpc>
              <a:spcAft>
                <a:spcPts val="600"/>
              </a:spcAft>
            </a:pPr>
            <a:r>
              <a:rPr lang="en-US" dirty="0"/>
              <a:t>When Olivia had a hard time generating ideas, her foster mother suggested that the two of them </a:t>
            </a:r>
            <a:r>
              <a:rPr lang="en-US" b="1" dirty="0">
                <a:solidFill>
                  <a:schemeClr val="accent3"/>
                </a:solidFill>
              </a:rPr>
              <a:t>practice doing some chores together</a:t>
            </a:r>
            <a:r>
              <a:rPr lang="en-US" dirty="0"/>
              <a:t>. She also talked about ways Olivia could tell her she was feeling overwhelmed</a:t>
            </a:r>
            <a:endParaRPr lang="en-US" b="1" dirty="0">
              <a:solidFill>
                <a:schemeClr val="accent3"/>
              </a:solidFill>
            </a:endParaRPr>
          </a:p>
        </p:txBody>
      </p:sp>
      <p:sp>
        <p:nvSpPr>
          <p:cNvPr id="4" name="Title 3"/>
          <p:cNvSpPr>
            <a:spLocks noGrp="1"/>
          </p:cNvSpPr>
          <p:nvPr>
            <p:ph type="title"/>
          </p:nvPr>
        </p:nvSpPr>
        <p:spPr>
          <a:xfrm>
            <a:off x="2155596" y="584462"/>
            <a:ext cx="8055204" cy="710938"/>
          </a:xfrm>
        </p:spPr>
        <p:txBody>
          <a:bodyPr/>
          <a:lstStyle/>
          <a:p>
            <a:br>
              <a:rPr lang="en-US" dirty="0"/>
            </a:br>
            <a:br>
              <a:rPr lang="en-US" dirty="0"/>
            </a:br>
            <a:br>
              <a:rPr lang="en-US" dirty="0"/>
            </a:br>
            <a:r>
              <a:rPr lang="en-US" sz="4400" b="1" dirty="0">
                <a:solidFill>
                  <a:schemeClr val="tx1"/>
                </a:solidFill>
              </a:rPr>
              <a:t>Problem Solving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954" y="3383281"/>
            <a:ext cx="458016" cy="2894103"/>
          </a:xfrm>
          <a:prstGeom prst="rect">
            <a:avLst/>
          </a:prstGeom>
        </p:spPr>
      </p:pic>
    </p:spTree>
    <p:extLst>
      <p:ext uri="{BB962C8B-B14F-4D97-AF65-F5344CB8AC3E}">
        <p14:creationId xmlns:p14="http://schemas.microsoft.com/office/powerpoint/2010/main" val="2152895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42</a:t>
            </a:fld>
            <a:endParaRPr lang="en-US" dirty="0"/>
          </a:p>
        </p:txBody>
      </p:sp>
      <p:sp>
        <p:nvSpPr>
          <p:cNvPr id="3" name="Text Placeholder 2"/>
          <p:cNvSpPr>
            <a:spLocks noGrp="1"/>
          </p:cNvSpPr>
          <p:nvPr>
            <p:ph type="body" sz="quarter" idx="10"/>
          </p:nvPr>
        </p:nvSpPr>
        <p:spPr>
          <a:xfrm>
            <a:off x="2895600" y="2057400"/>
            <a:ext cx="6004560" cy="3886200"/>
          </a:xfrm>
        </p:spPr>
        <p:txBody>
          <a:bodyPr/>
          <a:lstStyle/>
          <a:p>
            <a:pPr>
              <a:lnSpc>
                <a:spcPct val="100000"/>
              </a:lnSpc>
              <a:spcAft>
                <a:spcPts val="1200"/>
              </a:spcAft>
            </a:pPr>
            <a:r>
              <a:rPr lang="en-US" dirty="0"/>
              <a:t>Olivia’s foster parents worked hard to notice and comment positively on any instances in which Olivia did something around the house, such as cleaning up her toys, putting clothes in the laundry or doing age-appropriate self-care tasks such as brushing her teeth </a:t>
            </a:r>
          </a:p>
          <a:p>
            <a:pPr>
              <a:lnSpc>
                <a:spcPct val="100000"/>
              </a:lnSpc>
              <a:spcAft>
                <a:spcPts val="1200"/>
              </a:spcAft>
            </a:pPr>
            <a:r>
              <a:rPr lang="en-US" dirty="0"/>
              <a:t>They also began to </a:t>
            </a:r>
            <a:r>
              <a:rPr lang="en-US" b="1" dirty="0">
                <a:solidFill>
                  <a:schemeClr val="accent3"/>
                </a:solidFill>
              </a:rPr>
              <a:t>tune in and name moments </a:t>
            </a:r>
            <a:r>
              <a:rPr lang="en-US" dirty="0"/>
              <a:t>when Olivia got upset but not aggressive and praised her for using her regulation tools</a:t>
            </a:r>
          </a:p>
        </p:txBody>
      </p:sp>
      <p:sp>
        <p:nvSpPr>
          <p:cNvPr id="4" name="Title 3"/>
          <p:cNvSpPr>
            <a:spLocks noGrp="1"/>
          </p:cNvSpPr>
          <p:nvPr>
            <p:ph type="title"/>
          </p:nvPr>
        </p:nvSpPr>
        <p:spPr/>
        <p:txBody>
          <a:bodyPr/>
          <a:lstStyle/>
          <a:p>
            <a:r>
              <a:rPr lang="en-US" sz="4400" b="1" dirty="0">
                <a:solidFill>
                  <a:schemeClr val="tx1"/>
                </a:solidFill>
              </a:rPr>
              <a:t>Praising Effort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9414" y="2036613"/>
            <a:ext cx="681268" cy="4304779"/>
          </a:xfrm>
          <a:prstGeom prst="rect">
            <a:avLst/>
          </a:prstGeom>
        </p:spPr>
      </p:pic>
    </p:spTree>
    <p:extLst>
      <p:ext uri="{BB962C8B-B14F-4D97-AF65-F5344CB8AC3E}">
        <p14:creationId xmlns:p14="http://schemas.microsoft.com/office/powerpoint/2010/main" val="3085485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43</a:t>
            </a:fld>
            <a:endParaRPr lang="en-US" dirty="0"/>
          </a:p>
        </p:txBody>
      </p:sp>
      <p:sp>
        <p:nvSpPr>
          <p:cNvPr id="3" name="Text Placeholder 2"/>
          <p:cNvSpPr>
            <a:spLocks noGrp="1"/>
          </p:cNvSpPr>
          <p:nvPr>
            <p:ph type="body" sz="quarter" idx="10"/>
          </p:nvPr>
        </p:nvSpPr>
        <p:spPr>
          <a:xfrm>
            <a:off x="2479040" y="2057400"/>
            <a:ext cx="6146800" cy="3886200"/>
          </a:xfrm>
        </p:spPr>
        <p:txBody>
          <a:bodyPr/>
          <a:lstStyle/>
          <a:p>
            <a:pPr>
              <a:lnSpc>
                <a:spcPct val="100000"/>
              </a:lnSpc>
              <a:spcAft>
                <a:spcPts val="1200"/>
              </a:spcAft>
            </a:pPr>
            <a:r>
              <a:rPr lang="en-US" dirty="0"/>
              <a:t>Whenever Olivia escalated to throwing things, the parent immediately stopped the activity and mirrored Olivia’s affect or energy (“</a:t>
            </a:r>
            <a:r>
              <a:rPr lang="en-US" b="1" dirty="0">
                <a:solidFill>
                  <a:schemeClr val="accent3"/>
                </a:solidFill>
              </a:rPr>
              <a:t>I see you are upset</a:t>
            </a:r>
            <a:r>
              <a:rPr lang="en-US" dirty="0"/>
              <a:t>,” or “Your energy just got really big”) and suggested a break </a:t>
            </a:r>
          </a:p>
          <a:p>
            <a:pPr>
              <a:lnSpc>
                <a:spcPct val="100000"/>
              </a:lnSpc>
              <a:spcAft>
                <a:spcPts val="1200"/>
              </a:spcAft>
            </a:pPr>
            <a:r>
              <a:rPr lang="en-US" dirty="0"/>
              <a:t>If that didn’t work, an adult would carry Olivia to the calm-down corner and stay until she was calm. They would discuss that it is OK to be angry but not to throw things; thrown toys would go into a “toy time-out” for 10 minutes </a:t>
            </a:r>
          </a:p>
        </p:txBody>
      </p:sp>
      <p:sp>
        <p:nvSpPr>
          <p:cNvPr id="4" name="Title 3"/>
          <p:cNvSpPr>
            <a:spLocks noGrp="1"/>
          </p:cNvSpPr>
          <p:nvPr>
            <p:ph type="title"/>
          </p:nvPr>
        </p:nvSpPr>
        <p:spPr/>
        <p:txBody>
          <a:bodyPr/>
          <a:lstStyle/>
          <a:p>
            <a:r>
              <a:rPr lang="en-US" sz="4400" b="1" dirty="0">
                <a:solidFill>
                  <a:schemeClr val="tx1"/>
                </a:solidFill>
              </a:rPr>
              <a:t>Setting Limits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9414" y="2036613"/>
            <a:ext cx="681268" cy="4304779"/>
          </a:xfrm>
          <a:prstGeom prst="rect">
            <a:avLst/>
          </a:prstGeom>
        </p:spPr>
      </p:pic>
    </p:spTree>
    <p:extLst>
      <p:ext uri="{BB962C8B-B14F-4D97-AF65-F5344CB8AC3E}">
        <p14:creationId xmlns:p14="http://schemas.microsoft.com/office/powerpoint/2010/main" val="1871674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44</a:t>
            </a:fld>
            <a:endParaRPr lang="en-US" dirty="0"/>
          </a:p>
        </p:txBody>
      </p:sp>
      <p:sp>
        <p:nvSpPr>
          <p:cNvPr id="3" name="Text Placeholder 2"/>
          <p:cNvSpPr>
            <a:spLocks noGrp="1"/>
          </p:cNvSpPr>
          <p:nvPr>
            <p:ph type="body" sz="quarter" idx="10"/>
          </p:nvPr>
        </p:nvSpPr>
        <p:spPr>
          <a:xfrm>
            <a:off x="2733040" y="2057400"/>
            <a:ext cx="6075680" cy="3886200"/>
          </a:xfrm>
        </p:spPr>
        <p:txBody>
          <a:bodyPr/>
          <a:lstStyle/>
          <a:p>
            <a:pPr>
              <a:lnSpc>
                <a:spcPct val="100000"/>
              </a:lnSpc>
              <a:spcAft>
                <a:spcPts val="1200"/>
              </a:spcAft>
            </a:pPr>
            <a:r>
              <a:rPr lang="en-US" dirty="0"/>
              <a:t>Using problem solving</a:t>
            </a:r>
          </a:p>
          <a:p>
            <a:pPr lvl="1">
              <a:lnSpc>
                <a:spcPct val="100000"/>
              </a:lnSpc>
              <a:spcBef>
                <a:spcPts val="0"/>
              </a:spcBef>
              <a:spcAft>
                <a:spcPts val="1200"/>
              </a:spcAft>
            </a:pPr>
            <a:r>
              <a:rPr lang="en-US" dirty="0"/>
              <a:t>Over time, Olivia and her foster parents identified early warning signs that Olivia was having a hard time and used a special silly phrase (“purple-spotted dinosaur”) that cued Olivia to use her calm-down corner. They also built regular chore times into her daily routine</a:t>
            </a:r>
          </a:p>
          <a:p>
            <a:pPr>
              <a:lnSpc>
                <a:spcPct val="100000"/>
              </a:lnSpc>
              <a:spcAft>
                <a:spcPts val="1200"/>
              </a:spcAft>
            </a:pPr>
            <a:r>
              <a:rPr lang="en-US" dirty="0"/>
              <a:t>Using praise and reinforcement</a:t>
            </a:r>
          </a:p>
          <a:p>
            <a:pPr lvl="1">
              <a:lnSpc>
                <a:spcPct val="100000"/>
              </a:lnSpc>
              <a:spcBef>
                <a:spcPts val="0"/>
              </a:spcBef>
            </a:pPr>
            <a:r>
              <a:rPr lang="en-US" dirty="0"/>
              <a:t>Whenever Olivia went to her corner when cued, used coping skills or completed chores successfully, the adults gave her a high-five or verbal praise</a:t>
            </a:r>
          </a:p>
        </p:txBody>
      </p:sp>
      <p:sp>
        <p:nvSpPr>
          <p:cNvPr id="4" name="Title 3"/>
          <p:cNvSpPr>
            <a:spLocks noGrp="1"/>
          </p:cNvSpPr>
          <p:nvPr>
            <p:ph type="title"/>
          </p:nvPr>
        </p:nvSpPr>
        <p:spPr/>
        <p:txBody>
          <a:bodyPr/>
          <a:lstStyle/>
          <a:p>
            <a:r>
              <a:rPr lang="en-US" sz="4400" b="1" dirty="0">
                <a:solidFill>
                  <a:schemeClr val="tx1"/>
                </a:solidFill>
              </a:rPr>
              <a:t>Seeing Success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9414" y="2036613"/>
            <a:ext cx="681268" cy="4304779"/>
          </a:xfrm>
          <a:prstGeom prst="rect">
            <a:avLst/>
          </a:prstGeom>
        </p:spPr>
      </p:pic>
    </p:spTree>
    <p:extLst>
      <p:ext uri="{BB962C8B-B14F-4D97-AF65-F5344CB8AC3E}">
        <p14:creationId xmlns:p14="http://schemas.microsoft.com/office/powerpoint/2010/main" val="1919126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Psychotherapies We Use for Youth with Complex Trauma </a:t>
            </a:r>
          </a:p>
        </p:txBody>
      </p:sp>
      <p:sp>
        <p:nvSpPr>
          <p:cNvPr id="3" name="Content Placeholder 2"/>
          <p:cNvSpPr>
            <a:spLocks noGrp="1"/>
          </p:cNvSpPr>
          <p:nvPr>
            <p:ph idx="1"/>
          </p:nvPr>
        </p:nvSpPr>
        <p:spPr/>
        <p:txBody>
          <a:bodyPr>
            <a:normAutofit/>
          </a:bodyPr>
          <a:lstStyle/>
          <a:p>
            <a:pPr lvl="2"/>
            <a:r>
              <a:rPr lang="en-US" sz="2800" dirty="0"/>
              <a:t>Attachment Self-Regulation and Competency (ARC) Framework</a:t>
            </a:r>
          </a:p>
          <a:p>
            <a:pPr lvl="2"/>
            <a:r>
              <a:rPr lang="en-US" sz="2800" dirty="0"/>
              <a:t>EMDR (Eye Movement Desensitization and Reprocessing)</a:t>
            </a:r>
          </a:p>
          <a:p>
            <a:pPr lvl="2"/>
            <a:r>
              <a:rPr lang="en-US" sz="2800" dirty="0"/>
              <a:t>TF-CBT (Trauma Focused Cognitive Behavioral Therapy)</a:t>
            </a:r>
          </a:p>
          <a:p>
            <a:pPr lvl="2"/>
            <a:r>
              <a:rPr lang="en-US" sz="2800" dirty="0"/>
              <a:t>PCIT (Parent Child Interactive Therapy)</a:t>
            </a:r>
          </a:p>
          <a:p>
            <a:pPr marL="45720" indent="0">
              <a:buNone/>
            </a:pPr>
            <a:endParaRPr lang="en-US" dirty="0"/>
          </a:p>
        </p:txBody>
      </p:sp>
    </p:spTree>
    <p:extLst>
      <p:ext uri="{BB962C8B-B14F-4D97-AF65-F5344CB8AC3E}">
        <p14:creationId xmlns:p14="http://schemas.microsoft.com/office/powerpoint/2010/main" val="37202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Attachment Self-Regulation and Competency (ARC)</a:t>
            </a:r>
          </a:p>
        </p:txBody>
      </p:sp>
      <p:sp>
        <p:nvSpPr>
          <p:cNvPr id="3" name="Content Placeholder 2"/>
          <p:cNvSpPr>
            <a:spLocks noGrp="1"/>
          </p:cNvSpPr>
          <p:nvPr>
            <p:ph idx="1"/>
          </p:nvPr>
        </p:nvSpPr>
        <p:spPr>
          <a:xfrm>
            <a:off x="1341120" y="2271562"/>
            <a:ext cx="9509760" cy="3758017"/>
          </a:xfrm>
        </p:spPr>
        <p:txBody>
          <a:bodyPr>
            <a:normAutofit/>
          </a:bodyPr>
          <a:lstStyle/>
          <a:p>
            <a:r>
              <a:rPr lang="en-US" sz="2200" b="0" i="0" dirty="0">
                <a:solidFill>
                  <a:srgbClr val="333333"/>
                </a:solidFill>
                <a:effectLst/>
                <a:latin typeface="Open Sans"/>
              </a:rPr>
              <a:t>Flexible intervention developed for children and adolescents (3-17) who have experienced complex trauma, along with their caregiving systems</a:t>
            </a:r>
          </a:p>
          <a:p>
            <a:r>
              <a:rPr lang="en-US" sz="2200" b="0" i="0" dirty="0">
                <a:solidFill>
                  <a:srgbClr val="333333"/>
                </a:solidFill>
                <a:effectLst/>
                <a:latin typeface="Open Sans"/>
              </a:rPr>
              <a:t>ARC’s ultimate goal is support children, adolescents, and caregivers in effective engagement in the world, in a manner that is </a:t>
            </a:r>
            <a:r>
              <a:rPr lang="en-US" sz="2200" b="1" i="1" dirty="0">
                <a:solidFill>
                  <a:srgbClr val="333333"/>
                </a:solidFill>
                <a:effectLst/>
                <a:latin typeface="Open Sans"/>
              </a:rPr>
              <a:t>empowered</a:t>
            </a:r>
            <a:r>
              <a:rPr lang="en-US" sz="2200" b="1" i="0" dirty="0">
                <a:solidFill>
                  <a:srgbClr val="333333"/>
                </a:solidFill>
                <a:effectLst/>
                <a:latin typeface="Open Sans"/>
              </a:rPr>
              <a:t> </a:t>
            </a:r>
            <a:r>
              <a:rPr lang="en-US" sz="2200" b="0" i="0" dirty="0">
                <a:solidFill>
                  <a:srgbClr val="333333"/>
                </a:solidFill>
                <a:effectLst/>
                <a:latin typeface="Open Sans"/>
              </a:rPr>
              <a:t>and </a:t>
            </a:r>
            <a:r>
              <a:rPr lang="en-US" sz="2200" b="1" i="1" dirty="0">
                <a:solidFill>
                  <a:srgbClr val="333333"/>
                </a:solidFill>
                <a:effectLst/>
                <a:latin typeface="Open Sans"/>
              </a:rPr>
              <a:t>future-oriented</a:t>
            </a:r>
            <a:r>
              <a:rPr lang="en-US" sz="2200" b="0" i="1" dirty="0">
                <a:solidFill>
                  <a:srgbClr val="333333"/>
                </a:solidFill>
                <a:effectLst/>
                <a:latin typeface="Open Sans"/>
              </a:rPr>
              <a:t> , </a:t>
            </a:r>
            <a:r>
              <a:rPr lang="en-US" sz="2200" b="0" i="0" dirty="0">
                <a:solidFill>
                  <a:srgbClr val="333333"/>
                </a:solidFill>
                <a:effectLst/>
                <a:latin typeface="Open Sans"/>
              </a:rPr>
              <a:t>rather than focused on survival.</a:t>
            </a:r>
          </a:p>
          <a:p>
            <a:r>
              <a:rPr lang="en-US" sz="2200" b="0" i="0" dirty="0">
                <a:solidFill>
                  <a:srgbClr val="333333"/>
                </a:solidFill>
                <a:effectLst/>
                <a:latin typeface="Open Sans"/>
              </a:rPr>
              <a:t>ARC is organized around three primary domains of intervention, and identifies 8 key treatment targets.  </a:t>
            </a:r>
          </a:p>
          <a:p>
            <a:pPr marL="45720" indent="0">
              <a:buNone/>
            </a:pPr>
            <a:endParaRPr lang="en-US" dirty="0"/>
          </a:p>
        </p:txBody>
      </p:sp>
    </p:spTree>
    <p:extLst>
      <p:ext uri="{BB962C8B-B14F-4D97-AF65-F5344CB8AC3E}">
        <p14:creationId xmlns:p14="http://schemas.microsoft.com/office/powerpoint/2010/main" val="345298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Trauma-focused Cognitive Behavioral Therapy  (TF-CBT)</a:t>
            </a:r>
          </a:p>
        </p:txBody>
      </p:sp>
      <p:sp>
        <p:nvSpPr>
          <p:cNvPr id="3" name="Content Placeholder 2"/>
          <p:cNvSpPr>
            <a:spLocks noGrp="1"/>
          </p:cNvSpPr>
          <p:nvPr>
            <p:ph idx="1"/>
          </p:nvPr>
        </p:nvSpPr>
        <p:spPr>
          <a:xfrm>
            <a:off x="1341120" y="2165684"/>
            <a:ext cx="9509760" cy="3863895"/>
          </a:xfrm>
        </p:spPr>
        <p:txBody>
          <a:bodyPr/>
          <a:lstStyle/>
          <a:p>
            <a:r>
              <a:rPr lang="en-US" b="0" i="0" dirty="0">
                <a:solidFill>
                  <a:srgbClr val="404040"/>
                </a:solidFill>
                <a:effectLst/>
                <a:latin typeface="Helvetica Neue"/>
              </a:rPr>
              <a:t>TF-CBT was originally developed to address the needs of children who experienced sexual abuse.</a:t>
            </a:r>
          </a:p>
          <a:p>
            <a:r>
              <a:rPr lang="en-US" b="0" i="0" dirty="0">
                <a:solidFill>
                  <a:srgbClr val="404040"/>
                </a:solidFill>
                <a:effectLst/>
                <a:latin typeface="Helvetica Neue"/>
              </a:rPr>
              <a:t>TF-CBT is effective for diverse, multiple and complex trauma experiences, for youth of different developmental levels, and across different cultures.</a:t>
            </a:r>
          </a:p>
          <a:p>
            <a:r>
              <a:rPr lang="en-US" b="0" i="0" dirty="0">
                <a:solidFill>
                  <a:srgbClr val="404040"/>
                </a:solidFill>
                <a:effectLst/>
                <a:latin typeface="Helvetica Neue"/>
              </a:rPr>
              <a:t>TF-CBT is a structured, short-term treatment model that effectively improves a range of trauma-related outcomes in 8-25 sessions with the child/adolescent (ages 3-17) and caregiver.</a:t>
            </a:r>
            <a:endParaRPr lang="en-US" dirty="0"/>
          </a:p>
        </p:txBody>
      </p:sp>
    </p:spTree>
    <p:extLst>
      <p:ext uri="{BB962C8B-B14F-4D97-AF65-F5344CB8AC3E}">
        <p14:creationId xmlns:p14="http://schemas.microsoft.com/office/powerpoint/2010/main" val="421384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Eye Movement Desensitization and Reprocessing (EMDR)</a:t>
            </a:r>
          </a:p>
        </p:txBody>
      </p:sp>
      <p:sp>
        <p:nvSpPr>
          <p:cNvPr id="3" name="Content Placeholder 2"/>
          <p:cNvSpPr>
            <a:spLocks noGrp="1"/>
          </p:cNvSpPr>
          <p:nvPr>
            <p:ph idx="1"/>
          </p:nvPr>
        </p:nvSpPr>
        <p:spPr/>
        <p:txBody>
          <a:bodyPr>
            <a:normAutofit/>
          </a:bodyPr>
          <a:lstStyle/>
          <a:p>
            <a:r>
              <a:rPr lang="en-US" sz="2200" b="0" i="0" dirty="0">
                <a:solidFill>
                  <a:srgbClr val="413B38"/>
                </a:solidFill>
                <a:effectLst/>
                <a:latin typeface="Nunito Sans"/>
              </a:rPr>
              <a:t>Eye Movement Desensitization and Reprocessing (EMDR) therapy is an extensively researched, effective psychotherapy method for youth and adults with trauma and other distressing life experiences</a:t>
            </a:r>
            <a:endParaRPr lang="en-US" sz="2200" dirty="0"/>
          </a:p>
          <a:p>
            <a:r>
              <a:rPr lang="en-US" sz="2200" b="0" i="0" dirty="0">
                <a:solidFill>
                  <a:srgbClr val="413B38"/>
                </a:solidFill>
                <a:effectLst/>
                <a:latin typeface="Nunito Sans"/>
              </a:rPr>
              <a:t>EMDR therapy does not require talking in detail about the distressing issue or completing homework between sessions. EMDR therapy, rather than focusing on changing the emotions, thoughts, or behaviors resulting from the distressing issue, allows the brain to resume its natural healing process.</a:t>
            </a:r>
          </a:p>
          <a:p>
            <a:r>
              <a:rPr lang="en-US" sz="2200" b="0" i="0" dirty="0">
                <a:solidFill>
                  <a:srgbClr val="413B38"/>
                </a:solidFill>
                <a:effectLst/>
                <a:latin typeface="Nunito Sans"/>
              </a:rPr>
              <a:t>EMDR therapy is designed to resolve unprocessed traumatic memories in the brain. For many clients, EMDR therapy can be completed in fewer sessions than other</a:t>
            </a:r>
            <a:br>
              <a:rPr lang="en-US" sz="2200" dirty="0"/>
            </a:br>
            <a:r>
              <a:rPr lang="en-US" sz="2200" b="0" i="0" dirty="0">
                <a:solidFill>
                  <a:srgbClr val="413B38"/>
                </a:solidFill>
                <a:effectLst/>
                <a:latin typeface="Nunito Sans"/>
              </a:rPr>
              <a:t>psychotherapies.</a:t>
            </a:r>
            <a:endParaRPr lang="en-US" sz="2200" dirty="0"/>
          </a:p>
          <a:p>
            <a:pPr marL="45720" indent="0">
              <a:buNone/>
            </a:pPr>
            <a:endParaRPr lang="en-US" dirty="0"/>
          </a:p>
        </p:txBody>
      </p:sp>
    </p:spTree>
    <p:extLst>
      <p:ext uri="{BB962C8B-B14F-4D97-AF65-F5344CB8AC3E}">
        <p14:creationId xmlns:p14="http://schemas.microsoft.com/office/powerpoint/2010/main" val="121831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Parent Child Interaction Training (PCIT)</a:t>
            </a:r>
          </a:p>
        </p:txBody>
      </p:sp>
      <p:sp>
        <p:nvSpPr>
          <p:cNvPr id="3" name="Content Placeholder 2"/>
          <p:cNvSpPr>
            <a:spLocks noGrp="1"/>
          </p:cNvSpPr>
          <p:nvPr>
            <p:ph idx="1"/>
          </p:nvPr>
        </p:nvSpPr>
        <p:spPr/>
        <p:txBody>
          <a:bodyPr>
            <a:normAutofit fontScale="92500" lnSpcReduction="20000"/>
          </a:bodyPr>
          <a:lstStyle/>
          <a:p>
            <a:r>
              <a:rPr lang="en-US" sz="2800" b="1" dirty="0"/>
              <a:t>PCIT</a:t>
            </a:r>
            <a:r>
              <a:rPr lang="en-US" sz="2800" dirty="0"/>
              <a:t> works with parents and children together, teaching them skills to interact in a positive, productive way. It is effective for kids between the ages of 2 to 7, and usually requires 14 to 17 weekly sessions. </a:t>
            </a:r>
          </a:p>
          <a:p>
            <a:r>
              <a:rPr lang="en-US" sz="2800" dirty="0"/>
              <a:t>“Coaching” sessions for parents and children</a:t>
            </a:r>
          </a:p>
          <a:p>
            <a:r>
              <a:rPr lang="en-US" sz="2800" dirty="0"/>
              <a:t>Goals:</a:t>
            </a:r>
          </a:p>
          <a:p>
            <a:pPr lvl="1"/>
            <a:r>
              <a:rPr lang="en-US" sz="2600" dirty="0"/>
              <a:t>Establishing warmth in the relationship</a:t>
            </a:r>
          </a:p>
          <a:p>
            <a:pPr lvl="1"/>
            <a:r>
              <a:rPr lang="en-US" sz="2600" dirty="0"/>
              <a:t>Helping children feel calm, secure in their relationships with their parents, and good about themselves. </a:t>
            </a:r>
          </a:p>
          <a:p>
            <a:pPr lvl="1"/>
            <a:r>
              <a:rPr lang="en-US" sz="2600" dirty="0"/>
              <a:t>Help the parent develop a calm and consistent approach to manage behavioral problems</a:t>
            </a:r>
          </a:p>
          <a:p>
            <a:endParaRPr lang="en-US" sz="2800" dirty="0"/>
          </a:p>
          <a:p>
            <a:pPr marL="45720" indent="0">
              <a:buNone/>
            </a:pPr>
            <a:endParaRPr lang="en-US" dirty="0"/>
          </a:p>
        </p:txBody>
      </p:sp>
    </p:spTree>
    <p:extLst>
      <p:ext uri="{BB962C8B-B14F-4D97-AF65-F5344CB8AC3E}">
        <p14:creationId xmlns:p14="http://schemas.microsoft.com/office/powerpoint/2010/main" val="11722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Location: </a:t>
            </a:r>
          </a:p>
        </p:txBody>
      </p:sp>
      <p:sp>
        <p:nvSpPr>
          <p:cNvPr id="3" name="Content Placeholder 2"/>
          <p:cNvSpPr>
            <a:spLocks noGrp="1"/>
          </p:cNvSpPr>
          <p:nvPr>
            <p:ph idx="1"/>
          </p:nvPr>
        </p:nvSpPr>
        <p:spPr>
          <a:xfrm>
            <a:off x="1341120" y="1901952"/>
            <a:ext cx="5021043" cy="4127627"/>
          </a:xfrm>
        </p:spPr>
        <p:txBody>
          <a:bodyPr>
            <a:normAutofit fontScale="92500" lnSpcReduction="10000"/>
          </a:bodyPr>
          <a:lstStyle/>
          <a:p>
            <a:r>
              <a:rPr lang="en-US" sz="3600" dirty="0"/>
              <a:t>Regularly located at Collins Ferry, Research Ridge Center </a:t>
            </a:r>
          </a:p>
          <a:p>
            <a:r>
              <a:rPr lang="en-US" sz="3600" dirty="0"/>
              <a:t>Currently, services are available through ZOOM (for groups and the comprehensive multidisciplinary intakes) and </a:t>
            </a:r>
            <a:r>
              <a:rPr lang="en-US" sz="3600" dirty="0" err="1"/>
              <a:t>MyChart</a:t>
            </a:r>
            <a:r>
              <a:rPr lang="en-US" sz="3600" dirty="0"/>
              <a:t> Video visits.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925" y="1571223"/>
            <a:ext cx="5254580" cy="4095481"/>
          </a:xfrm>
          <a:prstGeom prst="rect">
            <a:avLst/>
          </a:prstGeom>
        </p:spPr>
      </p:pic>
    </p:spTree>
    <p:extLst>
      <p:ext uri="{BB962C8B-B14F-4D97-AF65-F5344CB8AC3E}">
        <p14:creationId xmlns:p14="http://schemas.microsoft.com/office/powerpoint/2010/main" val="946212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again for your time!</a:t>
            </a:r>
          </a:p>
        </p:txBody>
      </p:sp>
      <p:sp>
        <p:nvSpPr>
          <p:cNvPr id="5" name="Subtitle 4"/>
          <p:cNvSpPr>
            <a:spLocks noGrp="1"/>
          </p:cNvSpPr>
          <p:nvPr>
            <p:ph type="subTitle" idx="1"/>
          </p:nvPr>
        </p:nvSpPr>
        <p:spPr/>
        <p:txBody>
          <a:bodyPr>
            <a:normAutofit/>
          </a:bodyPr>
          <a:lstStyle/>
          <a:p>
            <a:r>
              <a:rPr lang="en-US" sz="4000" i="1" dirty="0"/>
              <a:t>Questions</a:t>
            </a:r>
            <a:r>
              <a:rPr lang="en-US" sz="4000" dirty="0"/>
              <a:t> </a:t>
            </a:r>
          </a:p>
        </p:txBody>
      </p:sp>
    </p:spTree>
    <p:extLst>
      <p:ext uri="{BB962C8B-B14F-4D97-AF65-F5344CB8AC3E}">
        <p14:creationId xmlns:p14="http://schemas.microsoft.com/office/powerpoint/2010/main" val="158264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030" y="294998"/>
            <a:ext cx="9509760" cy="657596"/>
          </a:xfrm>
        </p:spPr>
        <p:txBody>
          <a:bodyPr/>
          <a:lstStyle/>
          <a:p>
            <a:r>
              <a:rPr lang="en-US" b="1" dirty="0"/>
              <a:t>Meet Our Team </a:t>
            </a:r>
            <a:r>
              <a:rPr lang="en-US" b="1" dirty="0">
                <a:sym typeface="Wingdings" panose="05000000000000000000" pitchFamily="2" charset="2"/>
              </a:rPr>
              <a:t></a:t>
            </a:r>
            <a:endParaRPr lang="en-US" b="1" dirty="0"/>
          </a:p>
        </p:txBody>
      </p:sp>
      <p:sp>
        <p:nvSpPr>
          <p:cNvPr id="7" name="Content Placeholder 6"/>
          <p:cNvSpPr>
            <a:spLocks noGrp="1"/>
          </p:cNvSpPr>
          <p:nvPr>
            <p:ph idx="1"/>
          </p:nvPr>
        </p:nvSpPr>
        <p:spPr>
          <a:xfrm>
            <a:off x="155575" y="952594"/>
            <a:ext cx="12036425" cy="5654268"/>
          </a:xfrm>
        </p:spPr>
        <p:txBody>
          <a:bodyPr>
            <a:noAutofit/>
          </a:bodyPr>
          <a:lstStyle/>
          <a:p>
            <a:r>
              <a:rPr lang="en-US" b="1" dirty="0"/>
              <a:t>Nevine Estaphan, MD </a:t>
            </a:r>
            <a:r>
              <a:rPr lang="en-US" dirty="0"/>
              <a:t>-- </a:t>
            </a:r>
            <a:r>
              <a:rPr lang="en-US" sz="1800" dirty="0"/>
              <a:t>Child and Adolescent Psychiatrist, WVU Medicine Assistant Professor – </a:t>
            </a:r>
            <a:r>
              <a:rPr lang="en-US" sz="1800" dirty="0" err="1"/>
              <a:t>ReACT</a:t>
            </a:r>
            <a:r>
              <a:rPr lang="en-US" sz="1800" dirty="0"/>
              <a:t> Clinic Lead and Medical Director</a:t>
            </a:r>
          </a:p>
          <a:p>
            <a:r>
              <a:rPr lang="en-US" b="1" dirty="0"/>
              <a:t>Emily </a:t>
            </a:r>
            <a:r>
              <a:rPr lang="en-US" b="1" dirty="0" err="1"/>
              <a:t>Finomore</a:t>
            </a:r>
            <a:r>
              <a:rPr lang="en-US" b="1" dirty="0"/>
              <a:t>, LPC-</a:t>
            </a:r>
            <a:r>
              <a:rPr lang="en-US" dirty="0"/>
              <a:t>- </a:t>
            </a:r>
            <a:r>
              <a:rPr lang="en-US" sz="1800" dirty="0"/>
              <a:t>Outpatient clinic manager, licensed professional counselor, child and adolescent therapist </a:t>
            </a:r>
          </a:p>
          <a:p>
            <a:r>
              <a:rPr lang="en-US" b="1" dirty="0"/>
              <a:t>Bridget Bailey, PhD , LICSW </a:t>
            </a:r>
            <a:r>
              <a:rPr lang="en-US" dirty="0"/>
              <a:t>– </a:t>
            </a:r>
            <a:r>
              <a:rPr lang="en-US" sz="1800" dirty="0"/>
              <a:t>WVU Medicine Assistant Professor, Dialectical Behavior Therapy and Attachment Self-Regulation and Competency (ARC) Framework</a:t>
            </a:r>
          </a:p>
          <a:p>
            <a:r>
              <a:rPr lang="en-US" dirty="0"/>
              <a:t>Therapists (alphabetically arranged)</a:t>
            </a:r>
          </a:p>
          <a:p>
            <a:pPr lvl="1"/>
            <a:r>
              <a:rPr lang="en-US" sz="2000" b="1" dirty="0"/>
              <a:t>Ashley Garner, LGSW, EMDR-T</a:t>
            </a:r>
            <a:r>
              <a:rPr lang="en-US" sz="2000" dirty="0"/>
              <a:t> -- </a:t>
            </a:r>
            <a:r>
              <a:rPr lang="en-US" dirty="0"/>
              <a:t>Licensed Graduate Social Worker, Trained in Eye Movement Desensitization and Reprocessing, Clinical Therapist </a:t>
            </a:r>
          </a:p>
          <a:p>
            <a:pPr lvl="1"/>
            <a:r>
              <a:rPr lang="en-US" sz="2000" b="1" dirty="0"/>
              <a:t>Courtney Drake, PLC, EMDR-T </a:t>
            </a:r>
            <a:r>
              <a:rPr lang="en-US" sz="2000" dirty="0"/>
              <a:t>-- </a:t>
            </a:r>
            <a:r>
              <a:rPr lang="en-US" dirty="0"/>
              <a:t>Nationally Certified Counselor and with Master of Arts degree in Counseling from West Virginia, , Trained in Eye Movement Desensitization and Reprocessing, Clinical Therapist </a:t>
            </a:r>
          </a:p>
          <a:p>
            <a:pPr lvl="1"/>
            <a:r>
              <a:rPr lang="en-US" sz="2000" b="1" dirty="0"/>
              <a:t>Jenna Mosely Lohnes, LGSW </a:t>
            </a:r>
            <a:r>
              <a:rPr lang="en-US" sz="2000" dirty="0"/>
              <a:t>– </a:t>
            </a:r>
            <a:r>
              <a:rPr lang="en-US" dirty="0"/>
              <a:t>Licensed Graduate Social Worker</a:t>
            </a:r>
            <a:r>
              <a:rPr lang="en-US" sz="2400" dirty="0"/>
              <a:t>, </a:t>
            </a:r>
            <a:r>
              <a:rPr lang="en-US" sz="2000" dirty="0"/>
              <a:t>Clinical Therapist - PCIT</a:t>
            </a:r>
          </a:p>
          <a:p>
            <a:pPr lvl="1"/>
            <a:r>
              <a:rPr lang="en-US" sz="2000" b="1" dirty="0"/>
              <a:t>Kristen Boyce, LICSW </a:t>
            </a:r>
            <a:r>
              <a:rPr lang="en-US" sz="2000" dirty="0"/>
              <a:t>-- </a:t>
            </a:r>
            <a:r>
              <a:rPr lang="en-US" dirty="0"/>
              <a:t>Licensed Independent Clinical Social Worker, Trauma Focused Cognitive Behavioral Therapist certified, Dialectical Behavior Therapy certified, Certified Child and Adolescent Trauma Professional, PCIT</a:t>
            </a:r>
          </a:p>
          <a:p>
            <a:pPr>
              <a:buFont typeface="Wingdings" panose="05000000000000000000" pitchFamily="2" charset="2"/>
              <a:buChar char="§"/>
            </a:pPr>
            <a:r>
              <a:rPr lang="en-US" dirty="0"/>
              <a:t> </a:t>
            </a:r>
            <a:r>
              <a:rPr lang="en-US" b="1" dirty="0"/>
              <a:t>Ashley Summers </a:t>
            </a:r>
            <a:r>
              <a:rPr lang="en-US" dirty="0"/>
              <a:t>-- </a:t>
            </a:r>
            <a:r>
              <a:rPr lang="en-US" sz="1800" dirty="0"/>
              <a:t>Child and Adolescent Case Manager, Community services liaison</a:t>
            </a:r>
          </a:p>
        </p:txBody>
      </p:sp>
      <p:sp>
        <p:nvSpPr>
          <p:cNvPr id="3" name="AutoShape 2" descr="Nevine Estaphan, MD | Physician Profile | WVU Medic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6148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Clinical Goals</a:t>
            </a:r>
          </a:p>
        </p:txBody>
      </p:sp>
      <p:sp>
        <p:nvSpPr>
          <p:cNvPr id="3" name="Content Placeholder 2"/>
          <p:cNvSpPr>
            <a:spLocks noGrp="1"/>
          </p:cNvSpPr>
          <p:nvPr>
            <p:ph idx="1"/>
          </p:nvPr>
        </p:nvSpPr>
        <p:spPr/>
        <p:txBody>
          <a:bodyPr/>
          <a:lstStyle/>
          <a:p>
            <a:r>
              <a:rPr lang="en-US" sz="2800" dirty="0"/>
              <a:t>Initial plan for referrals and comprehensive treatment plan</a:t>
            </a:r>
          </a:p>
          <a:p>
            <a:r>
              <a:rPr lang="en-US" sz="2800" dirty="0"/>
              <a:t>COVID-19 and the adjustments to the original plan</a:t>
            </a:r>
          </a:p>
          <a:p>
            <a:r>
              <a:rPr lang="en-US" sz="2800" dirty="0"/>
              <a:t>Received 75+ referrals </a:t>
            </a:r>
          </a:p>
          <a:p>
            <a:r>
              <a:rPr lang="en-US" sz="2800" dirty="0"/>
              <a:t>Patients are as young as 2 years and up to 17 years old</a:t>
            </a:r>
          </a:p>
          <a:p>
            <a:pPr marL="45720" indent="0">
              <a:buNone/>
            </a:pPr>
            <a:endParaRPr lang="en-US" dirty="0"/>
          </a:p>
        </p:txBody>
      </p:sp>
    </p:spTree>
    <p:extLst>
      <p:ext uri="{BB962C8B-B14F-4D97-AF65-F5344CB8AC3E}">
        <p14:creationId xmlns:p14="http://schemas.microsoft.com/office/powerpoint/2010/main" val="282329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623453"/>
            <a:ext cx="9509760" cy="636755"/>
          </a:xfrm>
        </p:spPr>
        <p:txBody>
          <a:bodyPr/>
          <a:lstStyle/>
          <a:p>
            <a:pPr algn="ctr"/>
            <a:r>
              <a:rPr lang="en-US" b="1" dirty="0"/>
              <a:t>TEACHING AND RESEARCH </a:t>
            </a:r>
          </a:p>
        </p:txBody>
      </p:sp>
      <p:sp>
        <p:nvSpPr>
          <p:cNvPr id="3" name="Content Placeholder 2"/>
          <p:cNvSpPr>
            <a:spLocks noGrp="1"/>
          </p:cNvSpPr>
          <p:nvPr>
            <p:ph sz="half" idx="1"/>
          </p:nvPr>
        </p:nvSpPr>
        <p:spPr>
          <a:xfrm>
            <a:off x="1341120" y="1862050"/>
            <a:ext cx="4572000" cy="3498827"/>
          </a:xfrm>
        </p:spPr>
        <p:txBody>
          <a:bodyPr>
            <a:normAutofit fontScale="92500" lnSpcReduction="10000"/>
          </a:bodyPr>
          <a:lstStyle/>
          <a:p>
            <a:r>
              <a:rPr lang="en-US" sz="2400" u="sng" dirty="0"/>
              <a:t>TEACHING/TRAINING OPPORTUNITITES</a:t>
            </a:r>
          </a:p>
          <a:p>
            <a:r>
              <a:rPr lang="en-US" sz="2400" dirty="0"/>
              <a:t>CAP Fellowship elective rotation </a:t>
            </a:r>
          </a:p>
          <a:p>
            <a:r>
              <a:rPr lang="en-US" sz="2400" dirty="0"/>
              <a:t>Open opportunity for other training for different providers </a:t>
            </a:r>
          </a:p>
          <a:p>
            <a:r>
              <a:rPr lang="en-US" sz="2400" dirty="0"/>
              <a:t>Community training opportunities</a:t>
            </a:r>
          </a:p>
          <a:p>
            <a:pPr lvl="1"/>
            <a:r>
              <a:rPr lang="en-US" sz="2400" dirty="0"/>
              <a:t>Tuesdays team case discussion</a:t>
            </a:r>
          </a:p>
          <a:p>
            <a:pPr lvl="1"/>
            <a:r>
              <a:rPr lang="en-US" sz="2400" dirty="0"/>
              <a:t>April 2020 (National Child Abuse Prevention Month)</a:t>
            </a:r>
          </a:p>
          <a:p>
            <a:pPr marL="365760" lvl="1" indent="0">
              <a:buNone/>
            </a:pPr>
            <a:endParaRPr lang="en-US" dirty="0"/>
          </a:p>
          <a:p>
            <a:endParaRPr lang="en-US" dirty="0"/>
          </a:p>
        </p:txBody>
      </p:sp>
      <p:sp>
        <p:nvSpPr>
          <p:cNvPr id="4" name="Content Placeholder 3"/>
          <p:cNvSpPr>
            <a:spLocks noGrp="1"/>
          </p:cNvSpPr>
          <p:nvPr>
            <p:ph sz="half" idx="2"/>
          </p:nvPr>
        </p:nvSpPr>
        <p:spPr>
          <a:xfrm>
            <a:off x="6411883" y="1862050"/>
            <a:ext cx="4572000" cy="3498827"/>
          </a:xfrm>
        </p:spPr>
        <p:txBody>
          <a:bodyPr>
            <a:normAutofit fontScale="92500" lnSpcReduction="10000"/>
          </a:bodyPr>
          <a:lstStyle/>
          <a:p>
            <a:r>
              <a:rPr lang="en-US" sz="2400" u="sng" dirty="0"/>
              <a:t>RESEARCH</a:t>
            </a:r>
          </a:p>
          <a:p>
            <a:r>
              <a:rPr lang="en-US" sz="2400" dirty="0"/>
              <a:t>Initial dataset on </a:t>
            </a:r>
            <a:r>
              <a:rPr lang="en-US" sz="2400" dirty="0" err="1"/>
              <a:t>REDCap</a:t>
            </a:r>
            <a:endParaRPr lang="en-US" sz="2400" dirty="0"/>
          </a:p>
          <a:p>
            <a:r>
              <a:rPr lang="en-US" sz="2400" dirty="0"/>
              <a:t>Consideration for  NCTSN grant application once available </a:t>
            </a:r>
          </a:p>
          <a:p>
            <a:r>
              <a:rPr lang="en-US" sz="2400" dirty="0"/>
              <a:t>Clinical trial </a:t>
            </a:r>
          </a:p>
        </p:txBody>
      </p:sp>
    </p:spTree>
    <p:extLst>
      <p:ext uri="{BB962C8B-B14F-4D97-AF65-F5344CB8AC3E}">
        <p14:creationId xmlns:p14="http://schemas.microsoft.com/office/powerpoint/2010/main" val="11207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41120" y="467360"/>
            <a:ext cx="2020266" cy="764900"/>
          </a:xfrm>
        </p:spPr>
        <p:txBody>
          <a:bodyPr>
            <a:normAutofit/>
          </a:bodyPr>
          <a:lstStyle/>
          <a:p>
            <a:r>
              <a:rPr lang="en-US" sz="3600" b="1" dirty="0"/>
              <a:t>Referrals</a:t>
            </a:r>
            <a:r>
              <a:rPr lang="en-US" sz="3600" dirty="0"/>
              <a:t> </a:t>
            </a:r>
          </a:p>
        </p:txBody>
      </p:sp>
      <p:sp>
        <p:nvSpPr>
          <p:cNvPr id="8" name="Text Placeholder 2"/>
          <p:cNvSpPr>
            <a:spLocks noGrp="1"/>
          </p:cNvSpPr>
          <p:nvPr>
            <p:ph type="body" idx="1"/>
          </p:nvPr>
        </p:nvSpPr>
        <p:spPr>
          <a:xfrm>
            <a:off x="916117" y="3541689"/>
            <a:ext cx="2818756" cy="556589"/>
          </a:xfrm>
        </p:spPr>
        <p:txBody>
          <a:bodyPr>
            <a:normAutofit/>
          </a:bodyPr>
          <a:lstStyle/>
          <a:p>
            <a:pPr marL="342900" indent="-342900">
              <a:buFont typeface="Wingdings" panose="05000000000000000000" pitchFamily="2" charset="2"/>
              <a:buChar char="§"/>
            </a:pPr>
            <a:r>
              <a:rPr lang="en-US" sz="2400" dirty="0">
                <a:solidFill>
                  <a:srgbClr val="C00000"/>
                </a:solidFill>
              </a:rPr>
              <a:t>Using EPIC Order</a:t>
            </a:r>
            <a:r>
              <a:rPr lang="en-US" sz="2400" dirty="0"/>
              <a:t>:</a:t>
            </a:r>
          </a:p>
        </p:txBody>
      </p:sp>
      <p:sp>
        <p:nvSpPr>
          <p:cNvPr id="9" name="Content Placeholder 3"/>
          <p:cNvSpPr>
            <a:spLocks noGrp="1"/>
          </p:cNvSpPr>
          <p:nvPr>
            <p:ph sz="half" idx="2"/>
          </p:nvPr>
        </p:nvSpPr>
        <p:spPr>
          <a:xfrm>
            <a:off x="735813" y="4083889"/>
            <a:ext cx="4572000" cy="981262"/>
          </a:xfrm>
        </p:spPr>
        <p:txBody>
          <a:bodyPr>
            <a:noAutofit/>
          </a:bodyPr>
          <a:lstStyle/>
          <a:p>
            <a:pPr marL="45720" indent="0" algn="ctr">
              <a:buNone/>
            </a:pPr>
            <a:r>
              <a:rPr lang="en-US" sz="2400" dirty="0"/>
              <a:t>Please Specify and add “</a:t>
            </a:r>
            <a:r>
              <a:rPr lang="en-US" sz="2400" dirty="0" err="1"/>
              <a:t>ReACT</a:t>
            </a:r>
            <a:r>
              <a:rPr lang="en-US" sz="2400" dirty="0"/>
              <a:t>” or “Trauma clinic” in the comment of your order</a:t>
            </a:r>
          </a:p>
        </p:txBody>
      </p:sp>
      <p:sp>
        <p:nvSpPr>
          <p:cNvPr id="10" name="Text Placeholder 4"/>
          <p:cNvSpPr>
            <a:spLocks noGrp="1"/>
          </p:cNvSpPr>
          <p:nvPr>
            <p:ph type="body" sz="quarter" idx="3"/>
          </p:nvPr>
        </p:nvSpPr>
        <p:spPr>
          <a:xfrm>
            <a:off x="5686023" y="4382873"/>
            <a:ext cx="562377" cy="383294"/>
          </a:xfrm>
        </p:spPr>
        <p:txBody>
          <a:bodyPr>
            <a:normAutofit fontScale="92500" lnSpcReduction="10000"/>
          </a:bodyPr>
          <a:lstStyle/>
          <a:p>
            <a:r>
              <a:rPr lang="en-US" sz="2400" dirty="0"/>
              <a:t>OR</a:t>
            </a:r>
          </a:p>
        </p:txBody>
      </p:sp>
      <p:sp>
        <p:nvSpPr>
          <p:cNvPr id="11" name="Content Placeholder 5"/>
          <p:cNvSpPr>
            <a:spLocks noGrp="1"/>
          </p:cNvSpPr>
          <p:nvPr>
            <p:ph sz="quarter" idx="4"/>
          </p:nvPr>
        </p:nvSpPr>
        <p:spPr>
          <a:xfrm>
            <a:off x="6353578" y="3377864"/>
            <a:ext cx="4572000" cy="2393311"/>
          </a:xfrm>
        </p:spPr>
        <p:txBody>
          <a:bodyPr>
            <a:normAutofit lnSpcReduction="10000"/>
          </a:bodyPr>
          <a:lstStyle/>
          <a:p>
            <a:pPr algn="ctr"/>
            <a:r>
              <a:rPr lang="en-US" sz="2600" dirty="0"/>
              <a:t>Fax the referral or contact Ashley Summers at </a:t>
            </a:r>
          </a:p>
          <a:p>
            <a:pPr algn="ctr"/>
            <a:r>
              <a:rPr lang="en-US" sz="2600" dirty="0">
                <a:solidFill>
                  <a:srgbClr val="C00000"/>
                </a:solidFill>
              </a:rPr>
              <a:t>Phone: (304)598-4214 </a:t>
            </a:r>
          </a:p>
          <a:p>
            <a:pPr algn="ctr"/>
            <a:r>
              <a:rPr lang="en-US" sz="2600" dirty="0">
                <a:solidFill>
                  <a:srgbClr val="C00000"/>
                </a:solidFill>
              </a:rPr>
              <a:t>Fax: (304)293-8724 </a:t>
            </a:r>
          </a:p>
          <a:p>
            <a:pPr algn="ctr"/>
            <a:r>
              <a:rPr lang="en-US" sz="2600" dirty="0">
                <a:solidFill>
                  <a:srgbClr val="C00000"/>
                </a:solidFill>
              </a:rPr>
              <a:t>EPIC Message</a:t>
            </a:r>
          </a:p>
          <a:p>
            <a:pPr algn="ctr"/>
            <a:endParaRPr lang="en-US" sz="2400" dirty="0"/>
          </a:p>
        </p:txBody>
      </p:sp>
      <p:sp>
        <p:nvSpPr>
          <p:cNvPr id="2" name="TextBox 1"/>
          <p:cNvSpPr txBox="1"/>
          <p:nvPr/>
        </p:nvSpPr>
        <p:spPr>
          <a:xfrm>
            <a:off x="1809482" y="1253654"/>
            <a:ext cx="7753082" cy="1938992"/>
          </a:xfrm>
          <a:prstGeom prst="rect">
            <a:avLst/>
          </a:prstGeom>
          <a:noFill/>
        </p:spPr>
        <p:txBody>
          <a:bodyPr wrap="square" rtlCol="0">
            <a:spAutoFit/>
          </a:bodyPr>
          <a:lstStyle/>
          <a:p>
            <a:pPr marL="342900" indent="-342900" algn="ctr">
              <a:buFont typeface="Wingdings" panose="05000000000000000000" pitchFamily="2" charset="2"/>
              <a:buChar char="§"/>
            </a:pPr>
            <a:r>
              <a:rPr lang="en-US" sz="2400" u="sng" dirty="0">
                <a:solidFill>
                  <a:srgbClr val="C00000"/>
                </a:solidFill>
              </a:rPr>
              <a:t>All referrals are considered</a:t>
            </a:r>
            <a:r>
              <a:rPr lang="en-US" sz="2400" dirty="0"/>
              <a:t>; will need intake package to be filled as well as the intake assessment scales: </a:t>
            </a:r>
          </a:p>
          <a:p>
            <a:pPr algn="ctr"/>
            <a:r>
              <a:rPr lang="en-US" sz="2400" dirty="0"/>
              <a:t>ACEs/Resilience – Strengths and Difficulties Questionnaire Scores</a:t>
            </a:r>
          </a:p>
          <a:p>
            <a:pPr algn="ctr"/>
            <a:r>
              <a:rPr lang="en-US" sz="2400" dirty="0"/>
              <a:t>(hopefully before their scheduled appointment)</a:t>
            </a:r>
          </a:p>
        </p:txBody>
      </p:sp>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0</TotalTime>
  <Words>2814</Words>
  <Application>Microsoft Office PowerPoint</Application>
  <PresentationFormat>Widescreen</PresentationFormat>
  <Paragraphs>267</Paragraphs>
  <Slides>50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Chalkboard</vt:lpstr>
      <vt:lpstr>Helvetica Neue</vt:lpstr>
      <vt:lpstr>Lucida Grande</vt:lpstr>
      <vt:lpstr>Nunito Sans</vt:lpstr>
      <vt:lpstr>Open Sans</vt:lpstr>
      <vt:lpstr>Arial</vt:lpstr>
      <vt:lpstr>Corbel</vt:lpstr>
      <vt:lpstr>Courier New</vt:lpstr>
      <vt:lpstr>Euphemia</vt:lpstr>
      <vt:lpstr>Wingdings</vt:lpstr>
      <vt:lpstr>Banded Design Blue 16x9</vt:lpstr>
      <vt:lpstr>ReACT Clinic</vt:lpstr>
      <vt:lpstr>Agenda</vt:lpstr>
      <vt:lpstr>PowerPoint Presentation</vt:lpstr>
      <vt:lpstr>Comprehensive Outpatient Clinic</vt:lpstr>
      <vt:lpstr>Location: </vt:lpstr>
      <vt:lpstr>Meet Our Team </vt:lpstr>
      <vt:lpstr>Clinical Goals</vt:lpstr>
      <vt:lpstr>TEACHING AND RESEARCH </vt:lpstr>
      <vt:lpstr>Referrals </vt:lpstr>
      <vt:lpstr>Understanding Trauma</vt:lpstr>
      <vt:lpstr>Understanding Trauma</vt:lpstr>
      <vt:lpstr>Understanding Trauma</vt:lpstr>
      <vt:lpstr>Understanding Trauma</vt:lpstr>
      <vt:lpstr>Understanding Trauma</vt:lpstr>
      <vt:lpstr>Understanding Trauma</vt:lpstr>
      <vt:lpstr>Understanding Resilience</vt:lpstr>
      <vt:lpstr>Meet Olivia</vt:lpstr>
      <vt:lpstr>Olivia’s Story</vt:lpstr>
      <vt:lpstr>Olivia’s Story</vt:lpstr>
      <vt:lpstr>Olivia’s Story</vt:lpstr>
      <vt:lpstr>So What Is Trauma?</vt:lpstr>
      <vt:lpstr>How Has This Influenced Olivia?</vt:lpstr>
      <vt:lpstr>What Is the Lens?</vt:lpstr>
      <vt:lpstr>What Is the Lens?</vt:lpstr>
      <vt:lpstr>What Is the Lens?</vt:lpstr>
      <vt:lpstr>What Is the Lens?</vt:lpstr>
      <vt:lpstr>PowerPoint Presentation</vt:lpstr>
      <vt:lpstr>What Is the Lens?</vt:lpstr>
      <vt:lpstr>Brain Process Under Typical Conditions</vt:lpstr>
      <vt:lpstr>Alarm System ”Express Road”</vt:lpstr>
      <vt:lpstr>With Repeated Stress, the Alarm System “Express Road” Becomes the Main Road</vt:lpstr>
      <vt:lpstr>Where Does This Leave Olivia?</vt:lpstr>
      <vt:lpstr>Psychoeducation on Trauma  </vt:lpstr>
      <vt:lpstr>Caring for a Child with Traumatic Experiences</vt:lpstr>
      <vt:lpstr>Praise and Reinforcement</vt:lpstr>
      <vt:lpstr>     Praise and Reinforcement:    Trauma Considerations</vt:lpstr>
      <vt:lpstr>Problem Solving</vt:lpstr>
      <vt:lpstr>Problem Solving: Trauma Considerations</vt:lpstr>
      <vt:lpstr>Limit Setting</vt:lpstr>
      <vt:lpstr>Limit Setting: Trauma Considerations</vt:lpstr>
      <vt:lpstr>   Problem Solving</vt:lpstr>
      <vt:lpstr>Praising Effort</vt:lpstr>
      <vt:lpstr>Setting Limits</vt:lpstr>
      <vt:lpstr>Seeing Success</vt:lpstr>
      <vt:lpstr>Psychotherapies We Use for Youth with Complex Trauma </vt:lpstr>
      <vt:lpstr>Attachment Self-Regulation and Competency (ARC)</vt:lpstr>
      <vt:lpstr>Trauma-focused Cognitive Behavioral Therapy  (TF-CBT)</vt:lpstr>
      <vt:lpstr>Eye Movement Desensitization and Reprocessing (EMDR)</vt:lpstr>
      <vt:lpstr>Parent Child Interaction Training (PCIT)</vt:lpstr>
      <vt:lpstr>Thanks again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 Clinic</dc:title>
  <dc:creator>Victor Abdelsayed</dc:creator>
  <cp:lastModifiedBy>Bailey, Bridget</cp:lastModifiedBy>
  <cp:revision>60</cp:revision>
  <dcterms:created xsi:type="dcterms:W3CDTF">2020-05-04T17:47:44Z</dcterms:created>
  <dcterms:modified xsi:type="dcterms:W3CDTF">2021-01-31T20:21:15Z</dcterms:modified>
</cp:coreProperties>
</file>