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4"/>
  </p:notesMasterIdLst>
  <p:sldIdLst>
    <p:sldId id="257" r:id="rId5"/>
    <p:sldId id="267" r:id="rId6"/>
    <p:sldId id="268" r:id="rId7"/>
    <p:sldId id="259" r:id="rId8"/>
    <p:sldId id="270" r:id="rId9"/>
    <p:sldId id="269" r:id="rId10"/>
    <p:sldId id="297" r:id="rId11"/>
    <p:sldId id="301" r:id="rId12"/>
    <p:sldId id="271" r:id="rId13"/>
    <p:sldId id="260" r:id="rId14"/>
    <p:sldId id="274" r:id="rId15"/>
    <p:sldId id="295" r:id="rId16"/>
    <p:sldId id="300" r:id="rId17"/>
    <p:sldId id="299" r:id="rId18"/>
    <p:sldId id="296" r:id="rId19"/>
    <p:sldId id="298" r:id="rId20"/>
    <p:sldId id="273" r:id="rId21"/>
    <p:sldId id="272" r:id="rId22"/>
    <p:sldId id="261"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1129C9-855A-2EAC-0DBB-1BCE11575BDD}" v="42" dt="2020-02-06T15:55:31.489"/>
    <p1510:client id="{5857A2A1-525D-DFD8-AD58-4B113F30C28F}" v="115" dt="2020-02-12T19:52:56.101"/>
    <p1510:client id="{74E5BA08-B803-1E7C-2CFC-00074350FCAC}" v="387" dt="2020-02-18T16:34:08.175"/>
    <p1510:client id="{B28BF442-9733-C57D-3577-E8ECA103CC12}" v="2" dt="2019-12-04T17:55:24.167"/>
    <p1510:client id="{DAC8C914-5B7C-4346-3F30-F86CAD4C419E}" v="4" dt="2020-02-12T20:31:52.371"/>
    <p1510:client id="{DD933055-FCC0-7B50-2C57-330669D68EBA}" v="78" dt="2020-02-18T16:36:01.645"/>
    <p1510:client id="{E07D922E-51B3-4909-8D1A-BC5D8E169218}" v="126" dt="2019-12-04T17:54:44.776"/>
    <p1510:client id="{F2086751-3AEA-FB2E-BACB-86B0B8FEDCC5}" v="9" dt="2019-11-21T17:56:06.35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85" autoAdjust="0"/>
    <p:restoredTop sz="94660"/>
  </p:normalViewPr>
  <p:slideViewPr>
    <p:cSldViewPr snapToGrid="0">
      <p:cViewPr varScale="1">
        <p:scale>
          <a:sx n="86" d="100"/>
          <a:sy n="86" d="100"/>
        </p:scale>
        <p:origin x="726" y="90"/>
      </p:cViewPr>
      <p:guideLst/>
    </p:cSldViewPr>
  </p:slideViewPr>
  <p:notesTextViewPr>
    <p:cViewPr>
      <p:scale>
        <a:sx n="1" d="1"/>
        <a:sy n="1" d="1"/>
      </p:scale>
      <p:origin x="0" y="0"/>
    </p:cViewPr>
  </p:notesTextViewPr>
  <p:notesViewPr>
    <p:cSldViewPr snapToGrid="0">
      <p:cViewPr varScale="1">
        <p:scale>
          <a:sx n="69" d="100"/>
          <a:sy n="69" d="100"/>
        </p:scale>
        <p:origin x="3264"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43"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F67062-AFC1-447B-8B1B-488DB24C0A4A}" type="datetimeFigureOut">
              <a:rPr lang="en-US" smtClean="0"/>
              <a:t>5/28/2020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5A4667-9CDF-4794-A619-9C956E0C2F86}" type="slidenum">
              <a:rPr lang="en-US" smtClean="0"/>
              <a:t>‹#›</a:t>
            </a:fld>
            <a:endParaRPr lang="en-US"/>
          </a:p>
        </p:txBody>
      </p:sp>
    </p:spTree>
    <p:extLst>
      <p:ext uri="{BB962C8B-B14F-4D97-AF65-F5344CB8AC3E}">
        <p14:creationId xmlns:p14="http://schemas.microsoft.com/office/powerpoint/2010/main" val="34003174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harmreduction.org/wp-content/uploads/2012/02/stigma-facilitators.pdf"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homevisitingtraining.umbc.edu/curriculum/substance-use"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stigmafreewv.org/wp-content/uploads/2019/03/Stigma-Handout-5.pdf"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stigmafreewv.org/wp-content/uploads/2019/03/Stigma-Handout-6.pdf"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stigmafreewv.org/get-involved/"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stigmafreewv.org/wp-content/uploads/2019/03/Stigma-Handout-6.pdf"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Voiceover: Developed through a partnership with IMPACT WV and the WV Home Visiting Program  to help participants exchange technical information and share experiences about a variety of topics related to serving clients currently experiencing or who have past experiences with substance use</a:t>
            </a:r>
          </a:p>
          <a:p>
            <a:endParaRPr lang="en-US" dirty="0"/>
          </a:p>
        </p:txBody>
      </p:sp>
      <p:sp>
        <p:nvSpPr>
          <p:cNvPr id="4" name="Slide Number Placeholder 3"/>
          <p:cNvSpPr>
            <a:spLocks noGrp="1"/>
          </p:cNvSpPr>
          <p:nvPr>
            <p:ph type="sldNum" sz="quarter" idx="10"/>
          </p:nvPr>
        </p:nvSpPr>
        <p:spPr/>
        <p:txBody>
          <a:bodyPr/>
          <a:lstStyle/>
          <a:p>
            <a:fld id="{8D5A4667-9CDF-4794-A619-9C956E0C2F86}" type="slidenum">
              <a:rPr lang="en-US" smtClean="0"/>
              <a:t>1</a:t>
            </a:fld>
            <a:endParaRPr lang="en-US"/>
          </a:p>
        </p:txBody>
      </p:sp>
    </p:spTree>
    <p:extLst>
      <p:ext uri="{BB962C8B-B14F-4D97-AF65-F5344CB8AC3E}">
        <p14:creationId xmlns:p14="http://schemas.microsoft.com/office/powerpoint/2010/main" val="33931574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5A4667-9CDF-4794-A619-9C956E0C2F86}" type="slidenum">
              <a:rPr lang="en-US" smtClean="0"/>
              <a:t>11</a:t>
            </a:fld>
            <a:endParaRPr lang="en-US"/>
          </a:p>
        </p:txBody>
      </p:sp>
    </p:spTree>
    <p:extLst>
      <p:ext uri="{BB962C8B-B14F-4D97-AF65-F5344CB8AC3E}">
        <p14:creationId xmlns:p14="http://schemas.microsoft.com/office/powerpoint/2010/main" val="3661107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https://harmreduction.org/wp-content/uploads/2012/02/stigma-facilitators.pdf</a:t>
            </a:r>
            <a:endParaRPr lang="en-US" dirty="0"/>
          </a:p>
        </p:txBody>
      </p:sp>
      <p:sp>
        <p:nvSpPr>
          <p:cNvPr id="4" name="Slide Number Placeholder 3"/>
          <p:cNvSpPr>
            <a:spLocks noGrp="1"/>
          </p:cNvSpPr>
          <p:nvPr>
            <p:ph type="sldNum" sz="quarter" idx="10"/>
          </p:nvPr>
        </p:nvSpPr>
        <p:spPr/>
        <p:txBody>
          <a:bodyPr/>
          <a:lstStyle/>
          <a:p>
            <a:fld id="{8D5A4667-9CDF-4794-A619-9C956E0C2F86}" type="slidenum">
              <a:rPr lang="en-US" smtClean="0"/>
              <a:t>12</a:t>
            </a:fld>
            <a:endParaRPr lang="en-US"/>
          </a:p>
        </p:txBody>
      </p:sp>
    </p:spTree>
    <p:extLst>
      <p:ext uri="{BB962C8B-B14F-4D97-AF65-F5344CB8AC3E}">
        <p14:creationId xmlns:p14="http://schemas.microsoft.com/office/powerpoint/2010/main" val="761570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hlinkClick r:id="rId3"/>
              </a:rPr>
              <a:t>https://homevisitingtraining.umbc.edu/curriculum/substance-use</a:t>
            </a:r>
            <a:endParaRPr lang="en-US" dirty="0" smtClean="0"/>
          </a:p>
          <a:p>
            <a:endParaRPr lang="en-US" dirty="0"/>
          </a:p>
          <a:p>
            <a:r>
              <a:rPr lang="en-US" dirty="0" smtClean="0"/>
              <a:t>Tips for Discussing Substance Use</a:t>
            </a:r>
            <a:endParaRPr lang="en-US" dirty="0"/>
          </a:p>
        </p:txBody>
      </p:sp>
      <p:sp>
        <p:nvSpPr>
          <p:cNvPr id="4" name="Slide Number Placeholder 3"/>
          <p:cNvSpPr>
            <a:spLocks noGrp="1"/>
          </p:cNvSpPr>
          <p:nvPr>
            <p:ph type="sldNum" sz="quarter" idx="10"/>
          </p:nvPr>
        </p:nvSpPr>
        <p:spPr/>
        <p:txBody>
          <a:bodyPr/>
          <a:lstStyle/>
          <a:p>
            <a:fld id="{8D5A4667-9CDF-4794-A619-9C956E0C2F86}" type="slidenum">
              <a:rPr lang="en-US" smtClean="0"/>
              <a:t>13</a:t>
            </a:fld>
            <a:endParaRPr lang="en-US"/>
          </a:p>
        </p:txBody>
      </p:sp>
    </p:spTree>
    <p:extLst>
      <p:ext uri="{BB962C8B-B14F-4D97-AF65-F5344CB8AC3E}">
        <p14:creationId xmlns:p14="http://schemas.microsoft.com/office/powerpoint/2010/main" val="28320075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a:t>
            </a:r>
            <a:r>
              <a:rPr lang="en-US" dirty="0" smtClean="0">
                <a:hlinkClick r:id="rId3"/>
              </a:rPr>
              <a:t>stigmafreewv.org/wp-content/uploads/2019/03/Stigma-Handout-5.pdf</a:t>
            </a:r>
            <a:endParaRPr lang="en-US" dirty="0" smtClean="0"/>
          </a:p>
          <a:p>
            <a:endParaRPr lang="en-US" dirty="0"/>
          </a:p>
          <a:p>
            <a:r>
              <a:rPr lang="en-US" dirty="0" smtClean="0"/>
              <a:t>Reflection Questions</a:t>
            </a:r>
          </a:p>
          <a:p>
            <a:endParaRPr lang="en-US" dirty="0"/>
          </a:p>
          <a:p>
            <a:r>
              <a:rPr lang="en-US" dirty="0">
                <a:hlinkClick r:id="rId4"/>
              </a:rPr>
              <a:t>https://stigmafreewv.org/wp-content/uploads/2019/03/Stigma-Handout-6.pdf</a:t>
            </a:r>
            <a:endParaRPr lang="en-US" dirty="0"/>
          </a:p>
        </p:txBody>
      </p:sp>
      <p:sp>
        <p:nvSpPr>
          <p:cNvPr id="4" name="Slide Number Placeholder 3"/>
          <p:cNvSpPr>
            <a:spLocks noGrp="1"/>
          </p:cNvSpPr>
          <p:nvPr>
            <p:ph type="sldNum" sz="quarter" idx="10"/>
          </p:nvPr>
        </p:nvSpPr>
        <p:spPr/>
        <p:txBody>
          <a:bodyPr/>
          <a:lstStyle/>
          <a:p>
            <a:fld id="{8D5A4667-9CDF-4794-A619-9C956E0C2F86}" type="slidenum">
              <a:rPr lang="en-US" smtClean="0"/>
              <a:t>14</a:t>
            </a:fld>
            <a:endParaRPr lang="en-US"/>
          </a:p>
        </p:txBody>
      </p:sp>
    </p:spTree>
    <p:extLst>
      <p:ext uri="{BB962C8B-B14F-4D97-AF65-F5344CB8AC3E}">
        <p14:creationId xmlns:p14="http://schemas.microsoft.com/office/powerpoint/2010/main" val="26513461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a:hlinkClick r:id="rId3"/>
              </a:rPr>
              <a:t>https://stigmafreewv.org/get-involved</a:t>
            </a:r>
            <a:r>
              <a:rPr lang="en-US" dirty="0" smtClean="0">
                <a:hlinkClick r:id="rId3"/>
              </a:rPr>
              <a:t>/</a:t>
            </a:r>
            <a:r>
              <a:rPr lang="en-US" dirty="0" smtClean="0"/>
              <a:t> - Pledge &amp; Tips for Media</a:t>
            </a:r>
            <a:endParaRPr lang="en-US" dirty="0"/>
          </a:p>
        </p:txBody>
      </p:sp>
      <p:sp>
        <p:nvSpPr>
          <p:cNvPr id="4" name="Slide Number Placeholder 3"/>
          <p:cNvSpPr>
            <a:spLocks noGrp="1"/>
          </p:cNvSpPr>
          <p:nvPr>
            <p:ph type="sldNum" sz="quarter" idx="10"/>
          </p:nvPr>
        </p:nvSpPr>
        <p:spPr/>
        <p:txBody>
          <a:bodyPr/>
          <a:lstStyle/>
          <a:p>
            <a:fld id="{8D5A4667-9CDF-4794-A619-9C956E0C2F86}" type="slidenum">
              <a:rPr lang="en-US" smtClean="0"/>
              <a:t>15</a:t>
            </a:fld>
            <a:endParaRPr lang="en-US"/>
          </a:p>
        </p:txBody>
      </p:sp>
    </p:spTree>
    <p:extLst>
      <p:ext uri="{BB962C8B-B14F-4D97-AF65-F5344CB8AC3E}">
        <p14:creationId xmlns:p14="http://schemas.microsoft.com/office/powerpoint/2010/main" val="6122692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smtClean="0"/>
              <a:t>Reflection Questions</a:t>
            </a:r>
          </a:p>
          <a:p>
            <a:endParaRPr lang="en-US" dirty="0"/>
          </a:p>
          <a:p>
            <a:r>
              <a:rPr lang="en-US" dirty="0">
                <a:hlinkClick r:id="rId3"/>
              </a:rPr>
              <a:t>https://stigmafreewv.org/wp-content/uploads/2019/03/Stigma-Handout-6.pdf</a:t>
            </a:r>
            <a:endParaRPr lang="en-US" dirty="0"/>
          </a:p>
        </p:txBody>
      </p:sp>
      <p:sp>
        <p:nvSpPr>
          <p:cNvPr id="4" name="Slide Number Placeholder 3"/>
          <p:cNvSpPr>
            <a:spLocks noGrp="1"/>
          </p:cNvSpPr>
          <p:nvPr>
            <p:ph type="sldNum" sz="quarter" idx="10"/>
          </p:nvPr>
        </p:nvSpPr>
        <p:spPr/>
        <p:txBody>
          <a:bodyPr/>
          <a:lstStyle/>
          <a:p>
            <a:fld id="{8D5A4667-9CDF-4794-A619-9C956E0C2F86}" type="slidenum">
              <a:rPr lang="en-US" smtClean="0"/>
              <a:t>16</a:t>
            </a:fld>
            <a:endParaRPr lang="en-US"/>
          </a:p>
        </p:txBody>
      </p:sp>
    </p:spTree>
    <p:extLst>
      <p:ext uri="{BB962C8B-B14F-4D97-AF65-F5344CB8AC3E}">
        <p14:creationId xmlns:p14="http://schemas.microsoft.com/office/powerpoint/2010/main" val="19314647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5A4667-9CDF-4794-A619-9C956E0C2F86}" type="slidenum">
              <a:rPr lang="en-US" smtClean="0"/>
              <a:t>17</a:t>
            </a:fld>
            <a:endParaRPr lang="en-US"/>
          </a:p>
        </p:txBody>
      </p:sp>
    </p:spTree>
    <p:extLst>
      <p:ext uri="{BB962C8B-B14F-4D97-AF65-F5344CB8AC3E}">
        <p14:creationId xmlns:p14="http://schemas.microsoft.com/office/powerpoint/2010/main" val="2630847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5A4667-9CDF-4794-A619-9C956E0C2F86}" type="slidenum">
              <a:rPr lang="en-US" smtClean="0"/>
              <a:t>2</a:t>
            </a:fld>
            <a:endParaRPr lang="en-US"/>
          </a:p>
        </p:txBody>
      </p:sp>
    </p:spTree>
    <p:extLst>
      <p:ext uri="{BB962C8B-B14F-4D97-AF65-F5344CB8AC3E}">
        <p14:creationId xmlns:p14="http://schemas.microsoft.com/office/powerpoint/2010/main" val="32442747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5A4667-9CDF-4794-A619-9C956E0C2F86}" type="slidenum">
              <a:rPr lang="en-US" smtClean="0"/>
              <a:t>3</a:t>
            </a:fld>
            <a:endParaRPr lang="en-US"/>
          </a:p>
        </p:txBody>
      </p:sp>
    </p:spTree>
    <p:extLst>
      <p:ext uri="{BB962C8B-B14F-4D97-AF65-F5344CB8AC3E}">
        <p14:creationId xmlns:p14="http://schemas.microsoft.com/office/powerpoint/2010/main" val="10684154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5A4667-9CDF-4794-A619-9C956E0C2F86}" type="slidenum">
              <a:rPr lang="en-US" smtClean="0"/>
              <a:t>4</a:t>
            </a:fld>
            <a:endParaRPr lang="en-US"/>
          </a:p>
        </p:txBody>
      </p:sp>
    </p:spTree>
    <p:extLst>
      <p:ext uri="{BB962C8B-B14F-4D97-AF65-F5344CB8AC3E}">
        <p14:creationId xmlns:p14="http://schemas.microsoft.com/office/powerpoint/2010/main" val="42041848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5A4667-9CDF-4794-A619-9C956E0C2F86}" type="slidenum">
              <a:rPr lang="en-US" smtClean="0"/>
              <a:t>5</a:t>
            </a:fld>
            <a:endParaRPr lang="en-US"/>
          </a:p>
        </p:txBody>
      </p:sp>
    </p:spTree>
    <p:extLst>
      <p:ext uri="{BB962C8B-B14F-4D97-AF65-F5344CB8AC3E}">
        <p14:creationId xmlns:p14="http://schemas.microsoft.com/office/powerpoint/2010/main" val="23880907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5A4667-9CDF-4794-A619-9C956E0C2F86}" type="slidenum">
              <a:rPr lang="en-US" smtClean="0"/>
              <a:t>6</a:t>
            </a:fld>
            <a:endParaRPr lang="en-US"/>
          </a:p>
        </p:txBody>
      </p:sp>
    </p:spTree>
    <p:extLst>
      <p:ext uri="{BB962C8B-B14F-4D97-AF65-F5344CB8AC3E}">
        <p14:creationId xmlns:p14="http://schemas.microsoft.com/office/powerpoint/2010/main" val="28843752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5A4667-9CDF-4794-A619-9C956E0C2F86}" type="slidenum">
              <a:rPr lang="en-US" smtClean="0"/>
              <a:t>7</a:t>
            </a:fld>
            <a:endParaRPr lang="en-US"/>
          </a:p>
        </p:txBody>
      </p:sp>
    </p:spTree>
    <p:extLst>
      <p:ext uri="{BB962C8B-B14F-4D97-AF65-F5344CB8AC3E}">
        <p14:creationId xmlns:p14="http://schemas.microsoft.com/office/powerpoint/2010/main" val="41938301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5A4667-9CDF-4794-A619-9C956E0C2F86}" type="slidenum">
              <a:rPr lang="en-US" smtClean="0"/>
              <a:t>9</a:t>
            </a:fld>
            <a:endParaRPr lang="en-US"/>
          </a:p>
        </p:txBody>
      </p:sp>
    </p:spTree>
    <p:extLst>
      <p:ext uri="{BB962C8B-B14F-4D97-AF65-F5344CB8AC3E}">
        <p14:creationId xmlns:p14="http://schemas.microsoft.com/office/powerpoint/2010/main" val="34077627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5A4667-9CDF-4794-A619-9C956E0C2F86}" type="slidenum">
              <a:rPr lang="en-US" smtClean="0"/>
              <a:t>10</a:t>
            </a:fld>
            <a:endParaRPr lang="en-US"/>
          </a:p>
        </p:txBody>
      </p:sp>
    </p:spTree>
    <p:extLst>
      <p:ext uri="{BB962C8B-B14F-4D97-AF65-F5344CB8AC3E}">
        <p14:creationId xmlns:p14="http://schemas.microsoft.com/office/powerpoint/2010/main" val="1698612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1A94C-DC97-9840-89C0-32FC81EB362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EE491CA-24EF-B043-9B96-1275BB68FBD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761E929-2DD3-D342-B1ED-AC363F33B5B2}"/>
              </a:ext>
            </a:extLst>
          </p:cNvPr>
          <p:cNvSpPr>
            <a:spLocks noGrp="1"/>
          </p:cNvSpPr>
          <p:nvPr>
            <p:ph type="dt" sz="half" idx="10"/>
          </p:nvPr>
        </p:nvSpPr>
        <p:spPr/>
        <p:txBody>
          <a:bodyPr/>
          <a:lstStyle/>
          <a:p>
            <a:fld id="{CE4019D0-19B8-924B-9ED8-3D6B8193EF43}" type="datetimeFigureOut">
              <a:rPr lang="en-US" smtClean="0"/>
              <a:t>5/28/2020</a:t>
            </a:fld>
            <a:endParaRPr lang="en-US"/>
          </a:p>
        </p:txBody>
      </p:sp>
      <p:sp>
        <p:nvSpPr>
          <p:cNvPr id="5" name="Footer Placeholder 4">
            <a:extLst>
              <a:ext uri="{FF2B5EF4-FFF2-40B4-BE49-F238E27FC236}">
                <a16:creationId xmlns:a16="http://schemas.microsoft.com/office/drawing/2014/main" id="{A7515365-547A-714E-B423-A7D06F4B29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353A01-825E-964A-87D4-9E1C485044F0}"/>
              </a:ext>
            </a:extLst>
          </p:cNvPr>
          <p:cNvSpPr>
            <a:spLocks noGrp="1"/>
          </p:cNvSpPr>
          <p:nvPr>
            <p:ph type="sldNum" sz="quarter" idx="12"/>
          </p:nvPr>
        </p:nvSpPr>
        <p:spPr/>
        <p:txBody>
          <a:bodyPr/>
          <a:lstStyle/>
          <a:p>
            <a:fld id="{37A66C74-8888-904F-9331-907C32077896}" type="slidenum">
              <a:rPr lang="en-US" smtClean="0"/>
              <a:t>‹#›</a:t>
            </a:fld>
            <a:endParaRPr lang="en-US"/>
          </a:p>
        </p:txBody>
      </p:sp>
    </p:spTree>
    <p:extLst>
      <p:ext uri="{BB962C8B-B14F-4D97-AF65-F5344CB8AC3E}">
        <p14:creationId xmlns:p14="http://schemas.microsoft.com/office/powerpoint/2010/main" val="25401909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E3416-CFC2-AC44-8E5F-43253B0F49A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BE68A45-CB68-914D-848A-29FFB130FB6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BDC182-A6B5-2749-9917-98C9DE15F4EA}"/>
              </a:ext>
            </a:extLst>
          </p:cNvPr>
          <p:cNvSpPr>
            <a:spLocks noGrp="1"/>
          </p:cNvSpPr>
          <p:nvPr>
            <p:ph type="dt" sz="half" idx="10"/>
          </p:nvPr>
        </p:nvSpPr>
        <p:spPr/>
        <p:txBody>
          <a:bodyPr/>
          <a:lstStyle/>
          <a:p>
            <a:fld id="{CE4019D0-19B8-924B-9ED8-3D6B8193EF43}" type="datetimeFigureOut">
              <a:rPr lang="en-US" smtClean="0"/>
              <a:t>5/28/2020</a:t>
            </a:fld>
            <a:endParaRPr lang="en-US"/>
          </a:p>
        </p:txBody>
      </p:sp>
      <p:sp>
        <p:nvSpPr>
          <p:cNvPr id="5" name="Footer Placeholder 4">
            <a:extLst>
              <a:ext uri="{FF2B5EF4-FFF2-40B4-BE49-F238E27FC236}">
                <a16:creationId xmlns:a16="http://schemas.microsoft.com/office/drawing/2014/main" id="{A0FB926E-4C2B-F944-90CC-3B58687774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F1E0B7-F74C-CF43-BA47-DF2006447542}"/>
              </a:ext>
            </a:extLst>
          </p:cNvPr>
          <p:cNvSpPr>
            <a:spLocks noGrp="1"/>
          </p:cNvSpPr>
          <p:nvPr>
            <p:ph type="sldNum" sz="quarter" idx="12"/>
          </p:nvPr>
        </p:nvSpPr>
        <p:spPr/>
        <p:txBody>
          <a:bodyPr/>
          <a:lstStyle/>
          <a:p>
            <a:fld id="{37A66C74-8888-904F-9331-907C32077896}" type="slidenum">
              <a:rPr lang="en-US" smtClean="0"/>
              <a:t>‹#›</a:t>
            </a:fld>
            <a:endParaRPr lang="en-US"/>
          </a:p>
        </p:txBody>
      </p:sp>
    </p:spTree>
    <p:extLst>
      <p:ext uri="{BB962C8B-B14F-4D97-AF65-F5344CB8AC3E}">
        <p14:creationId xmlns:p14="http://schemas.microsoft.com/office/powerpoint/2010/main" val="13162811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A41115-6B34-8E47-BA71-A89ACF7FD03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C81C468-2D18-C344-9726-338BBB639DA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9B2063-D541-874C-8117-069D827925C1}"/>
              </a:ext>
            </a:extLst>
          </p:cNvPr>
          <p:cNvSpPr>
            <a:spLocks noGrp="1"/>
          </p:cNvSpPr>
          <p:nvPr>
            <p:ph type="dt" sz="half" idx="10"/>
          </p:nvPr>
        </p:nvSpPr>
        <p:spPr/>
        <p:txBody>
          <a:bodyPr/>
          <a:lstStyle/>
          <a:p>
            <a:fld id="{CE4019D0-19B8-924B-9ED8-3D6B8193EF43}" type="datetimeFigureOut">
              <a:rPr lang="en-US" smtClean="0"/>
              <a:t>5/28/2020</a:t>
            </a:fld>
            <a:endParaRPr lang="en-US"/>
          </a:p>
        </p:txBody>
      </p:sp>
      <p:sp>
        <p:nvSpPr>
          <p:cNvPr id="5" name="Footer Placeholder 4">
            <a:extLst>
              <a:ext uri="{FF2B5EF4-FFF2-40B4-BE49-F238E27FC236}">
                <a16:creationId xmlns:a16="http://schemas.microsoft.com/office/drawing/2014/main" id="{09DAE333-DE51-434F-B756-6E54E74F40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67C1CA-8F48-034C-909C-E193A579ED60}"/>
              </a:ext>
            </a:extLst>
          </p:cNvPr>
          <p:cNvSpPr>
            <a:spLocks noGrp="1"/>
          </p:cNvSpPr>
          <p:nvPr>
            <p:ph type="sldNum" sz="quarter" idx="12"/>
          </p:nvPr>
        </p:nvSpPr>
        <p:spPr/>
        <p:txBody>
          <a:bodyPr/>
          <a:lstStyle/>
          <a:p>
            <a:fld id="{37A66C74-8888-904F-9331-907C32077896}" type="slidenum">
              <a:rPr lang="en-US" smtClean="0"/>
              <a:t>‹#›</a:t>
            </a:fld>
            <a:endParaRPr lang="en-US"/>
          </a:p>
        </p:txBody>
      </p:sp>
    </p:spTree>
    <p:extLst>
      <p:ext uri="{BB962C8B-B14F-4D97-AF65-F5344CB8AC3E}">
        <p14:creationId xmlns:p14="http://schemas.microsoft.com/office/powerpoint/2010/main" val="223710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65BF3-6212-8B41-BC2C-87376C34D9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9F5B072-3C02-2E45-8362-0C10D780B4A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4CF2B2-77B7-7C40-9D64-BAA2C2EAD335}"/>
              </a:ext>
            </a:extLst>
          </p:cNvPr>
          <p:cNvSpPr>
            <a:spLocks noGrp="1"/>
          </p:cNvSpPr>
          <p:nvPr>
            <p:ph type="dt" sz="half" idx="10"/>
          </p:nvPr>
        </p:nvSpPr>
        <p:spPr/>
        <p:txBody>
          <a:bodyPr/>
          <a:lstStyle/>
          <a:p>
            <a:fld id="{CE4019D0-19B8-924B-9ED8-3D6B8193EF43}" type="datetimeFigureOut">
              <a:rPr lang="en-US" smtClean="0"/>
              <a:t>5/28/2020</a:t>
            </a:fld>
            <a:endParaRPr lang="en-US"/>
          </a:p>
        </p:txBody>
      </p:sp>
      <p:sp>
        <p:nvSpPr>
          <p:cNvPr id="5" name="Footer Placeholder 4">
            <a:extLst>
              <a:ext uri="{FF2B5EF4-FFF2-40B4-BE49-F238E27FC236}">
                <a16:creationId xmlns:a16="http://schemas.microsoft.com/office/drawing/2014/main" id="{77A44780-3E7F-A545-AA72-9EB46C9A02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6FC1F8-426F-B64A-9634-D2CF6DBC8985}"/>
              </a:ext>
            </a:extLst>
          </p:cNvPr>
          <p:cNvSpPr>
            <a:spLocks noGrp="1"/>
          </p:cNvSpPr>
          <p:nvPr>
            <p:ph type="sldNum" sz="quarter" idx="12"/>
          </p:nvPr>
        </p:nvSpPr>
        <p:spPr/>
        <p:txBody>
          <a:bodyPr/>
          <a:lstStyle/>
          <a:p>
            <a:fld id="{37A66C74-8888-904F-9331-907C32077896}" type="slidenum">
              <a:rPr lang="en-US" smtClean="0"/>
              <a:t>‹#›</a:t>
            </a:fld>
            <a:endParaRPr lang="en-US"/>
          </a:p>
        </p:txBody>
      </p:sp>
    </p:spTree>
    <p:extLst>
      <p:ext uri="{BB962C8B-B14F-4D97-AF65-F5344CB8AC3E}">
        <p14:creationId xmlns:p14="http://schemas.microsoft.com/office/powerpoint/2010/main" val="41142593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AC97F-5DF1-7E45-9472-051EA21A883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9604787-4E81-D04F-8760-A8AF71C96E2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F475685-4D94-AA43-A3EF-E777430BED20}"/>
              </a:ext>
            </a:extLst>
          </p:cNvPr>
          <p:cNvSpPr>
            <a:spLocks noGrp="1"/>
          </p:cNvSpPr>
          <p:nvPr>
            <p:ph type="dt" sz="half" idx="10"/>
          </p:nvPr>
        </p:nvSpPr>
        <p:spPr/>
        <p:txBody>
          <a:bodyPr/>
          <a:lstStyle/>
          <a:p>
            <a:fld id="{CE4019D0-19B8-924B-9ED8-3D6B8193EF43}" type="datetimeFigureOut">
              <a:rPr lang="en-US" smtClean="0"/>
              <a:t>5/28/2020</a:t>
            </a:fld>
            <a:endParaRPr lang="en-US"/>
          </a:p>
        </p:txBody>
      </p:sp>
      <p:sp>
        <p:nvSpPr>
          <p:cNvPr id="5" name="Footer Placeholder 4">
            <a:extLst>
              <a:ext uri="{FF2B5EF4-FFF2-40B4-BE49-F238E27FC236}">
                <a16:creationId xmlns:a16="http://schemas.microsoft.com/office/drawing/2014/main" id="{B8CD9409-8FBD-6548-A13F-41CD8813D7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EDBBFD-2AE2-DA4F-B2E2-0062EAF1C569}"/>
              </a:ext>
            </a:extLst>
          </p:cNvPr>
          <p:cNvSpPr>
            <a:spLocks noGrp="1"/>
          </p:cNvSpPr>
          <p:nvPr>
            <p:ph type="sldNum" sz="quarter" idx="12"/>
          </p:nvPr>
        </p:nvSpPr>
        <p:spPr/>
        <p:txBody>
          <a:bodyPr/>
          <a:lstStyle/>
          <a:p>
            <a:fld id="{37A66C74-8888-904F-9331-907C32077896}" type="slidenum">
              <a:rPr lang="en-US" smtClean="0"/>
              <a:t>‹#›</a:t>
            </a:fld>
            <a:endParaRPr lang="en-US"/>
          </a:p>
        </p:txBody>
      </p:sp>
    </p:spTree>
    <p:extLst>
      <p:ext uri="{BB962C8B-B14F-4D97-AF65-F5344CB8AC3E}">
        <p14:creationId xmlns:p14="http://schemas.microsoft.com/office/powerpoint/2010/main" val="19272706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98EF7-B1E7-4543-9B00-B951BBEE1F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2B5E6B9-CB8F-5349-8290-C9AA8EBB8B1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367DEBD-C07C-2A45-AA52-67A6959E57C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1EB8493-0D73-B24F-A3F5-0F6F269B6BD5}"/>
              </a:ext>
            </a:extLst>
          </p:cNvPr>
          <p:cNvSpPr>
            <a:spLocks noGrp="1"/>
          </p:cNvSpPr>
          <p:nvPr>
            <p:ph type="dt" sz="half" idx="10"/>
          </p:nvPr>
        </p:nvSpPr>
        <p:spPr/>
        <p:txBody>
          <a:bodyPr/>
          <a:lstStyle/>
          <a:p>
            <a:fld id="{CE4019D0-19B8-924B-9ED8-3D6B8193EF43}" type="datetimeFigureOut">
              <a:rPr lang="en-US" smtClean="0"/>
              <a:t>5/28/2020</a:t>
            </a:fld>
            <a:endParaRPr lang="en-US"/>
          </a:p>
        </p:txBody>
      </p:sp>
      <p:sp>
        <p:nvSpPr>
          <p:cNvPr id="6" name="Footer Placeholder 5">
            <a:extLst>
              <a:ext uri="{FF2B5EF4-FFF2-40B4-BE49-F238E27FC236}">
                <a16:creationId xmlns:a16="http://schemas.microsoft.com/office/drawing/2014/main" id="{7953C48E-1AF7-DD48-9D11-E985F279D8E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F626331-DCF9-6C4E-950A-5819F8981FE1}"/>
              </a:ext>
            </a:extLst>
          </p:cNvPr>
          <p:cNvSpPr>
            <a:spLocks noGrp="1"/>
          </p:cNvSpPr>
          <p:nvPr>
            <p:ph type="sldNum" sz="quarter" idx="12"/>
          </p:nvPr>
        </p:nvSpPr>
        <p:spPr/>
        <p:txBody>
          <a:bodyPr/>
          <a:lstStyle/>
          <a:p>
            <a:fld id="{37A66C74-8888-904F-9331-907C32077896}" type="slidenum">
              <a:rPr lang="en-US" smtClean="0"/>
              <a:t>‹#›</a:t>
            </a:fld>
            <a:endParaRPr lang="en-US"/>
          </a:p>
        </p:txBody>
      </p:sp>
    </p:spTree>
    <p:extLst>
      <p:ext uri="{BB962C8B-B14F-4D97-AF65-F5344CB8AC3E}">
        <p14:creationId xmlns:p14="http://schemas.microsoft.com/office/powerpoint/2010/main" val="33244513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142F-A61D-E148-A38C-E23A401916C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85FA5F2-789C-964F-8329-3481D820E0A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9615917-2C08-2447-82E5-C59A50A7D63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777213B-0976-5445-A0D0-C6DB48D3D9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C846D48-761C-9C44-9DF3-D4B56F4CCDB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2EEFCCD-A11A-974D-AC0E-6190BC12BAFD}"/>
              </a:ext>
            </a:extLst>
          </p:cNvPr>
          <p:cNvSpPr>
            <a:spLocks noGrp="1"/>
          </p:cNvSpPr>
          <p:nvPr>
            <p:ph type="dt" sz="half" idx="10"/>
          </p:nvPr>
        </p:nvSpPr>
        <p:spPr/>
        <p:txBody>
          <a:bodyPr/>
          <a:lstStyle/>
          <a:p>
            <a:fld id="{CE4019D0-19B8-924B-9ED8-3D6B8193EF43}" type="datetimeFigureOut">
              <a:rPr lang="en-US" smtClean="0"/>
              <a:t>5/28/2020</a:t>
            </a:fld>
            <a:endParaRPr lang="en-US"/>
          </a:p>
        </p:txBody>
      </p:sp>
      <p:sp>
        <p:nvSpPr>
          <p:cNvPr id="8" name="Footer Placeholder 7">
            <a:extLst>
              <a:ext uri="{FF2B5EF4-FFF2-40B4-BE49-F238E27FC236}">
                <a16:creationId xmlns:a16="http://schemas.microsoft.com/office/drawing/2014/main" id="{BDE609C2-F374-DB45-BF7C-0DF00AE8216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B9B4C1A-FF38-7A44-B55D-6BD199F8DE2F}"/>
              </a:ext>
            </a:extLst>
          </p:cNvPr>
          <p:cNvSpPr>
            <a:spLocks noGrp="1"/>
          </p:cNvSpPr>
          <p:nvPr>
            <p:ph type="sldNum" sz="quarter" idx="12"/>
          </p:nvPr>
        </p:nvSpPr>
        <p:spPr/>
        <p:txBody>
          <a:bodyPr/>
          <a:lstStyle/>
          <a:p>
            <a:fld id="{37A66C74-8888-904F-9331-907C32077896}" type="slidenum">
              <a:rPr lang="en-US" smtClean="0"/>
              <a:t>‹#›</a:t>
            </a:fld>
            <a:endParaRPr lang="en-US"/>
          </a:p>
        </p:txBody>
      </p:sp>
    </p:spTree>
    <p:extLst>
      <p:ext uri="{BB962C8B-B14F-4D97-AF65-F5344CB8AC3E}">
        <p14:creationId xmlns:p14="http://schemas.microsoft.com/office/powerpoint/2010/main" val="4909295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E6CD4-CB16-784E-9C11-E6158B6F9AC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5D30D9B-E975-424B-A518-887D3DF6910E}"/>
              </a:ext>
            </a:extLst>
          </p:cNvPr>
          <p:cNvSpPr>
            <a:spLocks noGrp="1"/>
          </p:cNvSpPr>
          <p:nvPr>
            <p:ph type="dt" sz="half" idx="10"/>
          </p:nvPr>
        </p:nvSpPr>
        <p:spPr/>
        <p:txBody>
          <a:bodyPr/>
          <a:lstStyle/>
          <a:p>
            <a:fld id="{CE4019D0-19B8-924B-9ED8-3D6B8193EF43}" type="datetimeFigureOut">
              <a:rPr lang="en-US" smtClean="0"/>
              <a:t>5/28/2020</a:t>
            </a:fld>
            <a:endParaRPr lang="en-US"/>
          </a:p>
        </p:txBody>
      </p:sp>
      <p:sp>
        <p:nvSpPr>
          <p:cNvPr id="4" name="Footer Placeholder 3">
            <a:extLst>
              <a:ext uri="{FF2B5EF4-FFF2-40B4-BE49-F238E27FC236}">
                <a16:creationId xmlns:a16="http://schemas.microsoft.com/office/drawing/2014/main" id="{20114381-EB24-EA48-ABA2-1B511674307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C47A4A8-A520-464C-A00D-527E1B6D923B}"/>
              </a:ext>
            </a:extLst>
          </p:cNvPr>
          <p:cNvSpPr>
            <a:spLocks noGrp="1"/>
          </p:cNvSpPr>
          <p:nvPr>
            <p:ph type="sldNum" sz="quarter" idx="12"/>
          </p:nvPr>
        </p:nvSpPr>
        <p:spPr/>
        <p:txBody>
          <a:bodyPr/>
          <a:lstStyle/>
          <a:p>
            <a:fld id="{37A66C74-8888-904F-9331-907C32077896}" type="slidenum">
              <a:rPr lang="en-US" smtClean="0"/>
              <a:t>‹#›</a:t>
            </a:fld>
            <a:endParaRPr lang="en-US"/>
          </a:p>
        </p:txBody>
      </p:sp>
    </p:spTree>
    <p:extLst>
      <p:ext uri="{BB962C8B-B14F-4D97-AF65-F5344CB8AC3E}">
        <p14:creationId xmlns:p14="http://schemas.microsoft.com/office/powerpoint/2010/main" val="20367209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5B60938-E636-1845-8931-CC55F95DCEF7}"/>
              </a:ext>
            </a:extLst>
          </p:cNvPr>
          <p:cNvSpPr>
            <a:spLocks noGrp="1"/>
          </p:cNvSpPr>
          <p:nvPr>
            <p:ph type="dt" sz="half" idx="10"/>
          </p:nvPr>
        </p:nvSpPr>
        <p:spPr/>
        <p:txBody>
          <a:bodyPr/>
          <a:lstStyle/>
          <a:p>
            <a:fld id="{CE4019D0-19B8-924B-9ED8-3D6B8193EF43}" type="datetimeFigureOut">
              <a:rPr lang="en-US" smtClean="0"/>
              <a:t>5/28/2020</a:t>
            </a:fld>
            <a:endParaRPr lang="en-US"/>
          </a:p>
        </p:txBody>
      </p:sp>
      <p:sp>
        <p:nvSpPr>
          <p:cNvPr id="3" name="Footer Placeholder 2">
            <a:extLst>
              <a:ext uri="{FF2B5EF4-FFF2-40B4-BE49-F238E27FC236}">
                <a16:creationId xmlns:a16="http://schemas.microsoft.com/office/drawing/2014/main" id="{92FC2477-F1B0-3646-B668-936F7E1602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E9EDADC-ECC1-F342-890A-E73747CD710C}"/>
              </a:ext>
            </a:extLst>
          </p:cNvPr>
          <p:cNvSpPr>
            <a:spLocks noGrp="1"/>
          </p:cNvSpPr>
          <p:nvPr>
            <p:ph type="sldNum" sz="quarter" idx="12"/>
          </p:nvPr>
        </p:nvSpPr>
        <p:spPr/>
        <p:txBody>
          <a:bodyPr/>
          <a:lstStyle/>
          <a:p>
            <a:fld id="{37A66C74-8888-904F-9331-907C32077896}" type="slidenum">
              <a:rPr lang="en-US" smtClean="0"/>
              <a:t>‹#›</a:t>
            </a:fld>
            <a:endParaRPr lang="en-US"/>
          </a:p>
        </p:txBody>
      </p:sp>
    </p:spTree>
    <p:extLst>
      <p:ext uri="{BB962C8B-B14F-4D97-AF65-F5344CB8AC3E}">
        <p14:creationId xmlns:p14="http://schemas.microsoft.com/office/powerpoint/2010/main" val="3347109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2E627-9C11-6548-A61B-7F4DE01DFA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6C44367-FC90-8048-A2BD-360B4CABA8C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CF032D4-CF3F-2240-849F-A3BD3C1EFF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32C0C27-EE9D-7E4C-85E5-2F6D24AD1A2A}"/>
              </a:ext>
            </a:extLst>
          </p:cNvPr>
          <p:cNvSpPr>
            <a:spLocks noGrp="1"/>
          </p:cNvSpPr>
          <p:nvPr>
            <p:ph type="dt" sz="half" idx="10"/>
          </p:nvPr>
        </p:nvSpPr>
        <p:spPr/>
        <p:txBody>
          <a:bodyPr/>
          <a:lstStyle/>
          <a:p>
            <a:fld id="{CE4019D0-19B8-924B-9ED8-3D6B8193EF43}" type="datetimeFigureOut">
              <a:rPr lang="en-US" smtClean="0"/>
              <a:t>5/28/2020</a:t>
            </a:fld>
            <a:endParaRPr lang="en-US"/>
          </a:p>
        </p:txBody>
      </p:sp>
      <p:sp>
        <p:nvSpPr>
          <p:cNvPr id="6" name="Footer Placeholder 5">
            <a:extLst>
              <a:ext uri="{FF2B5EF4-FFF2-40B4-BE49-F238E27FC236}">
                <a16:creationId xmlns:a16="http://schemas.microsoft.com/office/drawing/2014/main" id="{4D79E278-E0D8-4E49-99CB-5C33400EC00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637DF8-2004-7F4D-A29E-8F7A48AECD77}"/>
              </a:ext>
            </a:extLst>
          </p:cNvPr>
          <p:cNvSpPr>
            <a:spLocks noGrp="1"/>
          </p:cNvSpPr>
          <p:nvPr>
            <p:ph type="sldNum" sz="quarter" idx="12"/>
          </p:nvPr>
        </p:nvSpPr>
        <p:spPr/>
        <p:txBody>
          <a:bodyPr/>
          <a:lstStyle/>
          <a:p>
            <a:fld id="{37A66C74-8888-904F-9331-907C32077896}" type="slidenum">
              <a:rPr lang="en-US" smtClean="0"/>
              <a:t>‹#›</a:t>
            </a:fld>
            <a:endParaRPr lang="en-US"/>
          </a:p>
        </p:txBody>
      </p:sp>
    </p:spTree>
    <p:extLst>
      <p:ext uri="{BB962C8B-B14F-4D97-AF65-F5344CB8AC3E}">
        <p14:creationId xmlns:p14="http://schemas.microsoft.com/office/powerpoint/2010/main" val="40124291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EB864-5851-014C-9B6D-2A9EAD62AA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8A82F65-6A7A-4E4F-8235-64459F95747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1B984263-FE71-964D-A927-3FB5555C50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E6BE92E-89C8-7A41-B6FF-CD40F64AA8DE}"/>
              </a:ext>
            </a:extLst>
          </p:cNvPr>
          <p:cNvSpPr>
            <a:spLocks noGrp="1"/>
          </p:cNvSpPr>
          <p:nvPr>
            <p:ph type="dt" sz="half" idx="10"/>
          </p:nvPr>
        </p:nvSpPr>
        <p:spPr/>
        <p:txBody>
          <a:bodyPr/>
          <a:lstStyle/>
          <a:p>
            <a:fld id="{CE4019D0-19B8-924B-9ED8-3D6B8193EF43}" type="datetimeFigureOut">
              <a:rPr lang="en-US" smtClean="0"/>
              <a:t>5/28/2020</a:t>
            </a:fld>
            <a:endParaRPr lang="en-US"/>
          </a:p>
        </p:txBody>
      </p:sp>
      <p:sp>
        <p:nvSpPr>
          <p:cNvPr id="6" name="Footer Placeholder 5">
            <a:extLst>
              <a:ext uri="{FF2B5EF4-FFF2-40B4-BE49-F238E27FC236}">
                <a16:creationId xmlns:a16="http://schemas.microsoft.com/office/drawing/2014/main" id="{DA5F7B17-3DA7-0345-84BA-AB8470E6DE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5AF15CF-F6CE-A547-B77B-8B8E292EE035}"/>
              </a:ext>
            </a:extLst>
          </p:cNvPr>
          <p:cNvSpPr>
            <a:spLocks noGrp="1"/>
          </p:cNvSpPr>
          <p:nvPr>
            <p:ph type="sldNum" sz="quarter" idx="12"/>
          </p:nvPr>
        </p:nvSpPr>
        <p:spPr/>
        <p:txBody>
          <a:bodyPr/>
          <a:lstStyle/>
          <a:p>
            <a:fld id="{37A66C74-8888-904F-9331-907C32077896}" type="slidenum">
              <a:rPr lang="en-US" smtClean="0"/>
              <a:t>‹#›</a:t>
            </a:fld>
            <a:endParaRPr lang="en-US"/>
          </a:p>
        </p:txBody>
      </p:sp>
    </p:spTree>
    <p:extLst>
      <p:ext uri="{BB962C8B-B14F-4D97-AF65-F5344CB8AC3E}">
        <p14:creationId xmlns:p14="http://schemas.microsoft.com/office/powerpoint/2010/main" val="38382245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5FC9D61-23B3-724B-B813-00E70EEC1F9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A3350AE-2FD7-0149-A424-6CE7D415D36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42D178-9C89-414C-8B0F-7F40E2A0AE6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4019D0-19B8-924B-9ED8-3D6B8193EF43}" type="datetimeFigureOut">
              <a:rPr lang="en-US" smtClean="0"/>
              <a:t>5/28/2020</a:t>
            </a:fld>
            <a:endParaRPr lang="en-US"/>
          </a:p>
        </p:txBody>
      </p:sp>
      <p:sp>
        <p:nvSpPr>
          <p:cNvPr id="5" name="Footer Placeholder 4">
            <a:extLst>
              <a:ext uri="{FF2B5EF4-FFF2-40B4-BE49-F238E27FC236}">
                <a16:creationId xmlns:a16="http://schemas.microsoft.com/office/drawing/2014/main" id="{B2AC0518-3537-A944-8D2D-AC8F2520588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CA85D8C-5F2B-2E47-AAB0-8E0297A22C3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A66C74-8888-904F-9331-907C32077896}" type="slidenum">
              <a:rPr lang="en-US" smtClean="0"/>
              <a:t>‹#›</a:t>
            </a:fld>
            <a:endParaRPr lang="en-US"/>
          </a:p>
        </p:txBody>
      </p:sp>
    </p:spTree>
    <p:extLst>
      <p:ext uri="{BB962C8B-B14F-4D97-AF65-F5344CB8AC3E}">
        <p14:creationId xmlns:p14="http://schemas.microsoft.com/office/powerpoint/2010/main" val="7169724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homevisitingtraining.umbc.edu/curriculum/substance-use"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hyperlink" Target="https://stigmafreewv.org/"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support.zoom.us/hc/en-us/articles/201362193-How-Do-I-Join-A-Meeting-"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9.tmp"/><Relationship Id="rId4" Type="http://schemas.openxmlformats.org/officeDocument/2006/relationships/hyperlink" Target="https://www.shatterproof.org/about-addiction/stigma"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112E4-FC54-E547-92FD-22DA6E058FEC}"/>
              </a:ext>
            </a:extLst>
          </p:cNvPr>
          <p:cNvSpPr>
            <a:spLocks noGrp="1"/>
          </p:cNvSpPr>
          <p:nvPr>
            <p:ph type="ctrTitle"/>
          </p:nvPr>
        </p:nvSpPr>
        <p:spPr>
          <a:xfrm>
            <a:off x="1524000" y="703383"/>
            <a:ext cx="9144000" cy="1065701"/>
          </a:xfrm>
        </p:spPr>
        <p:txBody>
          <a:bodyPr>
            <a:normAutofit/>
          </a:bodyPr>
          <a:lstStyle/>
          <a:p>
            <a:r>
              <a:rPr lang="en-US" sz="4400" b="1" dirty="0" smtClean="0">
                <a:cs typeface="Calibri Light"/>
              </a:rPr>
              <a:t>Communities of Practice</a:t>
            </a:r>
            <a:endParaRPr lang="en-US" sz="4400" b="1" dirty="0">
              <a:cs typeface="Calibri Light"/>
            </a:endParaRPr>
          </a:p>
        </p:txBody>
      </p:sp>
      <p:sp>
        <p:nvSpPr>
          <p:cNvPr id="3" name="TextBox 2">
            <a:extLst>
              <a:ext uri="{FF2B5EF4-FFF2-40B4-BE49-F238E27FC236}">
                <a16:creationId xmlns:a16="http://schemas.microsoft.com/office/drawing/2014/main" id="{9F0ADA0A-C8D3-4C7D-A495-C98529FE2A46}"/>
              </a:ext>
            </a:extLst>
          </p:cNvPr>
          <p:cNvSpPr txBox="1"/>
          <p:nvPr/>
        </p:nvSpPr>
        <p:spPr>
          <a:xfrm>
            <a:off x="3412273" y="2155947"/>
            <a:ext cx="5274527"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t>  </a:t>
            </a:r>
            <a:r>
              <a:rPr lang="en-US" sz="3200" dirty="0" smtClean="0"/>
              <a:t>Stigma</a:t>
            </a:r>
            <a:endParaRPr lang="en-US" sz="3200" dirty="0" smtClean="0"/>
          </a:p>
          <a:p>
            <a:pPr algn="ctr"/>
            <a:r>
              <a:rPr lang="en-US" sz="2400" dirty="0" smtClean="0"/>
              <a:t>June 2, </a:t>
            </a:r>
            <a:r>
              <a:rPr lang="en-US" sz="2400" dirty="0" smtClean="0"/>
              <a:t>2020</a:t>
            </a:r>
            <a:endParaRPr lang="en-US" sz="2400" dirty="0">
              <a:cs typeface="Calibri"/>
            </a:endParaRPr>
          </a:p>
        </p:txBody>
      </p:sp>
      <p:sp>
        <p:nvSpPr>
          <p:cNvPr id="4" name="Rectangle 3"/>
          <p:cNvSpPr/>
          <p:nvPr/>
        </p:nvSpPr>
        <p:spPr>
          <a:xfrm>
            <a:off x="2145323" y="3690348"/>
            <a:ext cx="8757138" cy="369332"/>
          </a:xfrm>
          <a:prstGeom prst="rect">
            <a:avLst/>
          </a:prstGeom>
        </p:spPr>
        <p:txBody>
          <a:bodyPr wrap="square">
            <a:spAutoFit/>
          </a:bodyPr>
          <a:lstStyle/>
          <a:p>
            <a:endParaRPr lang="en-US" i="1" dirty="0"/>
          </a:p>
        </p:txBody>
      </p:sp>
    </p:spTree>
    <p:extLst>
      <p:ext uri="{BB962C8B-B14F-4D97-AF65-F5344CB8AC3E}">
        <p14:creationId xmlns:p14="http://schemas.microsoft.com/office/powerpoint/2010/main" val="7352743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study reflection</a:t>
            </a:r>
            <a:endParaRPr lang="en-US" b="1" dirty="0"/>
          </a:p>
        </p:txBody>
      </p:sp>
      <p:sp>
        <p:nvSpPr>
          <p:cNvPr id="3" name="Content Placeholder 2"/>
          <p:cNvSpPr>
            <a:spLocks noGrp="1"/>
          </p:cNvSpPr>
          <p:nvPr>
            <p:ph idx="1"/>
          </p:nvPr>
        </p:nvSpPr>
        <p:spPr/>
        <p:txBody>
          <a:bodyPr vert="horz" lIns="91440" tIns="45720" rIns="91440" bIns="45720" rtlCol="0" anchor="t">
            <a:normAutofit/>
          </a:bodyPr>
          <a:lstStyle/>
          <a:p>
            <a:endParaRPr lang="en-US" dirty="0" smtClean="0"/>
          </a:p>
          <a:p>
            <a:endParaRPr lang="en-US" dirty="0"/>
          </a:p>
          <a:p>
            <a:r>
              <a:rPr lang="en-US" dirty="0" smtClean="0"/>
              <a:t>What </a:t>
            </a:r>
            <a:r>
              <a:rPr lang="en-US" dirty="0"/>
              <a:t>resonates with you? </a:t>
            </a:r>
          </a:p>
          <a:p>
            <a:r>
              <a:rPr lang="en-US" dirty="0"/>
              <a:t>What do you feel would be the best way to support the family? </a:t>
            </a:r>
          </a:p>
          <a:p>
            <a:r>
              <a:rPr lang="en-US" dirty="0"/>
              <a:t>How could you practice </a:t>
            </a:r>
            <a:r>
              <a:rPr lang="en-US" dirty="0" smtClean="0"/>
              <a:t>dealing with </a:t>
            </a:r>
            <a:r>
              <a:rPr lang="en-US" b="1" i="1" dirty="0" smtClean="0"/>
              <a:t>stigma </a:t>
            </a:r>
            <a:r>
              <a:rPr lang="en-US" dirty="0" smtClean="0"/>
              <a:t>during </a:t>
            </a:r>
            <a:r>
              <a:rPr lang="en-US" dirty="0"/>
              <a:t>this scenario?</a:t>
            </a:r>
          </a:p>
          <a:p>
            <a:r>
              <a:rPr lang="en-US" dirty="0"/>
              <a:t>How would you prepare yourself for the next visit?</a:t>
            </a:r>
          </a:p>
        </p:txBody>
      </p:sp>
      <p:pic>
        <p:nvPicPr>
          <p:cNvPr id="5" name="Picture 4"/>
          <p:cNvPicPr>
            <a:picLocks noChangeAspect="1"/>
          </p:cNvPicPr>
          <p:nvPr/>
        </p:nvPicPr>
        <p:blipFill>
          <a:blip r:embed="rId3"/>
          <a:stretch>
            <a:fillRect/>
          </a:stretch>
        </p:blipFill>
        <p:spPr>
          <a:xfrm>
            <a:off x="6321669" y="715962"/>
            <a:ext cx="3276600" cy="2219325"/>
          </a:xfrm>
          <a:prstGeom prst="rect">
            <a:avLst/>
          </a:prstGeom>
        </p:spPr>
      </p:pic>
    </p:spTree>
    <p:extLst>
      <p:ext uri="{BB962C8B-B14F-4D97-AF65-F5344CB8AC3E}">
        <p14:creationId xmlns:p14="http://schemas.microsoft.com/office/powerpoint/2010/main" val="12862208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F6C81-515D-4E50-A416-F6BA0F5EED3F}"/>
              </a:ext>
            </a:extLst>
          </p:cNvPr>
          <p:cNvSpPr>
            <a:spLocks noGrp="1"/>
          </p:cNvSpPr>
          <p:nvPr>
            <p:ph type="title"/>
          </p:nvPr>
        </p:nvSpPr>
        <p:spPr/>
        <p:txBody>
          <a:bodyPr/>
          <a:lstStyle/>
          <a:p>
            <a:r>
              <a:rPr lang="en-US" dirty="0"/>
              <a:t>Resource share</a:t>
            </a:r>
          </a:p>
        </p:txBody>
      </p:sp>
      <p:sp>
        <p:nvSpPr>
          <p:cNvPr id="3" name="Content Placeholder 2">
            <a:extLst>
              <a:ext uri="{FF2B5EF4-FFF2-40B4-BE49-F238E27FC236}">
                <a16:creationId xmlns:a16="http://schemas.microsoft.com/office/drawing/2014/main" id="{0BDB288F-50B9-4E2C-A318-0C2AEFFC4262}"/>
              </a:ext>
            </a:extLst>
          </p:cNvPr>
          <p:cNvSpPr>
            <a:spLocks noGrp="1"/>
          </p:cNvSpPr>
          <p:nvPr>
            <p:ph idx="1"/>
          </p:nvPr>
        </p:nvSpPr>
        <p:spPr/>
        <p:txBody>
          <a:bodyPr vert="horz" lIns="91440" tIns="45720" rIns="91440" bIns="45720" rtlCol="0" anchor="t">
            <a:normAutofit/>
          </a:bodyPr>
          <a:lstStyle/>
          <a:p>
            <a:r>
              <a:rPr lang="en-US" dirty="0"/>
              <a:t>What does the literature say? </a:t>
            </a:r>
          </a:p>
          <a:p>
            <a:r>
              <a:rPr lang="en-US" dirty="0"/>
              <a:t>Do you have experience with this?</a:t>
            </a:r>
          </a:p>
          <a:p>
            <a:r>
              <a:rPr lang="en-US" dirty="0"/>
              <a:t>Have you tried a similar approach? </a:t>
            </a:r>
          </a:p>
          <a:p>
            <a:r>
              <a:rPr lang="en-US" dirty="0"/>
              <a:t>Does it work? </a:t>
            </a:r>
          </a:p>
          <a:p>
            <a:r>
              <a:rPr lang="en-US" dirty="0"/>
              <a:t>What would you do differently?</a:t>
            </a:r>
          </a:p>
          <a:p>
            <a:r>
              <a:rPr lang="en-US" dirty="0"/>
              <a:t>How do you think families would respond to this?</a:t>
            </a:r>
          </a:p>
        </p:txBody>
      </p:sp>
      <p:pic>
        <p:nvPicPr>
          <p:cNvPr id="4" name="Picture 3"/>
          <p:cNvPicPr>
            <a:picLocks noChangeAspect="1"/>
          </p:cNvPicPr>
          <p:nvPr/>
        </p:nvPicPr>
        <p:blipFill>
          <a:blip r:embed="rId3"/>
          <a:stretch>
            <a:fillRect/>
          </a:stretch>
        </p:blipFill>
        <p:spPr>
          <a:xfrm>
            <a:off x="6096000" y="406400"/>
            <a:ext cx="4933950" cy="1419225"/>
          </a:xfrm>
          <a:prstGeom prst="rect">
            <a:avLst/>
          </a:prstGeom>
        </p:spPr>
      </p:pic>
    </p:spTree>
    <p:extLst>
      <p:ext uri="{BB962C8B-B14F-4D97-AF65-F5344CB8AC3E}">
        <p14:creationId xmlns:p14="http://schemas.microsoft.com/office/powerpoint/2010/main" val="35635890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Placeholder 20"/>
          <p:cNvPicPr>
            <a:picLocks noGrp="1" noChangeAspect="1"/>
          </p:cNvPicPr>
          <p:nvPr>
            <p:ph idx="1"/>
          </p:nvPr>
        </p:nvPicPr>
        <p:blipFill rotWithShape="1">
          <a:blip r:embed="rId3">
            <a:extLst>
              <a:ext uri="{28A0092B-C50C-407E-A947-70E740481C1C}">
                <a14:useLocalDpi xmlns:a14="http://schemas.microsoft.com/office/drawing/2010/main" val="0"/>
              </a:ext>
            </a:extLst>
          </a:blip>
          <a:stretch/>
        </p:blipFill>
        <p:spPr>
          <a:xfrm>
            <a:off x="1632154" y="929490"/>
            <a:ext cx="7839005" cy="5776110"/>
          </a:xfrm>
          <a:prstGeom prst="rect">
            <a:avLst/>
          </a:prstGeom>
        </p:spPr>
      </p:pic>
      <p:sp>
        <p:nvSpPr>
          <p:cNvPr id="10" name="Title 9"/>
          <p:cNvSpPr>
            <a:spLocks noGrp="1"/>
          </p:cNvSpPr>
          <p:nvPr>
            <p:ph type="title"/>
          </p:nvPr>
        </p:nvSpPr>
        <p:spPr>
          <a:xfrm>
            <a:off x="838200" y="365126"/>
            <a:ext cx="10515600" cy="736088"/>
          </a:xfrm>
        </p:spPr>
        <p:txBody>
          <a:bodyPr>
            <a:normAutofit/>
          </a:bodyPr>
          <a:lstStyle/>
          <a:p>
            <a:r>
              <a:rPr lang="en-US" dirty="0" smtClean="0"/>
              <a:t>Harmreduction.org</a:t>
            </a:r>
            <a:endParaRPr lang="en-US" dirty="0"/>
          </a:p>
        </p:txBody>
      </p:sp>
    </p:spTree>
    <p:extLst>
      <p:ext uri="{BB962C8B-B14F-4D97-AF65-F5344CB8AC3E}">
        <p14:creationId xmlns:p14="http://schemas.microsoft.com/office/powerpoint/2010/main" val="10039664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838200" y="365126"/>
            <a:ext cx="10515600" cy="736088"/>
          </a:xfrm>
        </p:spPr>
        <p:txBody>
          <a:bodyPr>
            <a:normAutofit/>
          </a:bodyPr>
          <a:lstStyle/>
          <a:p>
            <a:r>
              <a:rPr lang="en-US" dirty="0" smtClean="0"/>
              <a:t>Homevisitingtraining.umbc.edu</a:t>
            </a:r>
            <a:endParaRPr lang="en-US" dirty="0"/>
          </a:p>
        </p:txBody>
      </p:sp>
      <p:pic>
        <p:nvPicPr>
          <p:cNvPr id="3" name="Content Placeholder 2">
            <a:hlinkClick r:id="rId3"/>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270657" y="1012724"/>
            <a:ext cx="9650686" cy="5246729"/>
          </a:xfrm>
        </p:spPr>
      </p:pic>
    </p:spTree>
    <p:extLst>
      <p:ext uri="{BB962C8B-B14F-4D97-AF65-F5344CB8AC3E}">
        <p14:creationId xmlns:p14="http://schemas.microsoft.com/office/powerpoint/2010/main" val="6326125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F6C81-515D-4E50-A416-F6BA0F5EED3F}"/>
              </a:ext>
            </a:extLst>
          </p:cNvPr>
          <p:cNvSpPr>
            <a:spLocks noGrp="1"/>
          </p:cNvSpPr>
          <p:nvPr>
            <p:ph type="title"/>
          </p:nvPr>
        </p:nvSpPr>
        <p:spPr/>
        <p:txBody>
          <a:bodyPr/>
          <a:lstStyle/>
          <a:p>
            <a:r>
              <a:rPr lang="en-US" dirty="0"/>
              <a:t>Resource share</a:t>
            </a:r>
          </a:p>
        </p:txBody>
      </p:sp>
      <p:pic>
        <p:nvPicPr>
          <p:cNvPr id="5" name="Content Placeholder 4">
            <a:hlinkClick r:id="rId3"/>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304800" y="1405632"/>
            <a:ext cx="10725150" cy="4771331"/>
          </a:xfrm>
        </p:spPr>
      </p:pic>
      <p:pic>
        <p:nvPicPr>
          <p:cNvPr id="4" name="Picture 3"/>
          <p:cNvPicPr>
            <a:picLocks noChangeAspect="1"/>
          </p:cNvPicPr>
          <p:nvPr/>
        </p:nvPicPr>
        <p:blipFill>
          <a:blip r:embed="rId5"/>
          <a:stretch>
            <a:fillRect/>
          </a:stretch>
        </p:blipFill>
        <p:spPr>
          <a:xfrm>
            <a:off x="6096000" y="406400"/>
            <a:ext cx="4933950" cy="1419225"/>
          </a:xfrm>
          <a:prstGeom prst="rect">
            <a:avLst/>
          </a:prstGeom>
        </p:spPr>
      </p:pic>
    </p:spTree>
    <p:extLst>
      <p:ext uri="{BB962C8B-B14F-4D97-AF65-F5344CB8AC3E}">
        <p14:creationId xmlns:p14="http://schemas.microsoft.com/office/powerpoint/2010/main" val="34446888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BDB288F-50B9-4E2C-A318-0C2AEFFC4262}"/>
              </a:ext>
            </a:extLst>
          </p:cNvPr>
          <p:cNvSpPr>
            <a:spLocks noGrp="1"/>
          </p:cNvSpPr>
          <p:nvPr>
            <p:ph idx="1"/>
          </p:nvPr>
        </p:nvSpPr>
        <p:spPr/>
        <p:txBody>
          <a:bodyPr vert="horz" lIns="91440" tIns="45720" rIns="91440" bIns="45720" rtlCol="0" anchor="t">
            <a:normAutofit/>
          </a:bodyPr>
          <a:lstStyle/>
          <a:p>
            <a:pPr marL="0" indent="0">
              <a:buNone/>
            </a:pPr>
            <a:r>
              <a:rPr lang="en-US" dirty="0"/>
              <a:t> </a:t>
            </a:r>
          </a:p>
        </p:txBody>
      </p:sp>
      <p:pic>
        <p:nvPicPr>
          <p:cNvPr id="7" name="Picture 6"/>
          <p:cNvPicPr>
            <a:picLocks noChangeAspect="1"/>
          </p:cNvPicPr>
          <p:nvPr/>
        </p:nvPicPr>
        <p:blipFill>
          <a:blip r:embed="rId3"/>
          <a:stretch>
            <a:fillRect/>
          </a:stretch>
        </p:blipFill>
        <p:spPr>
          <a:xfrm>
            <a:off x="260554" y="363793"/>
            <a:ext cx="11410335" cy="5725701"/>
          </a:xfrm>
          <a:prstGeom prst="rect">
            <a:avLst/>
          </a:prstGeom>
        </p:spPr>
      </p:pic>
    </p:spTree>
    <p:extLst>
      <p:ext uri="{BB962C8B-B14F-4D97-AF65-F5344CB8AC3E}">
        <p14:creationId xmlns:p14="http://schemas.microsoft.com/office/powerpoint/2010/main" val="7692607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BDB288F-50B9-4E2C-A318-0C2AEFFC4262}"/>
              </a:ext>
            </a:extLst>
          </p:cNvPr>
          <p:cNvSpPr>
            <a:spLocks noGrp="1"/>
          </p:cNvSpPr>
          <p:nvPr>
            <p:ph idx="1"/>
          </p:nvPr>
        </p:nvSpPr>
        <p:spPr/>
        <p:txBody>
          <a:bodyPr vert="horz" lIns="91440" tIns="45720" rIns="91440" bIns="45720" rtlCol="0" anchor="t">
            <a:normAutofit/>
          </a:bodyPr>
          <a:lstStyle/>
          <a:p>
            <a:pPr marL="0" indent="0">
              <a:buNone/>
            </a:pPr>
            <a:r>
              <a:rPr lang="en-US" dirty="0"/>
              <a:t> </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0"/>
            <a:ext cx="8748081" cy="6580917"/>
          </a:xfrm>
          <a:prstGeom prst="rect">
            <a:avLst/>
          </a:prstGeom>
        </p:spPr>
      </p:pic>
    </p:spTree>
    <p:extLst>
      <p:ext uri="{BB962C8B-B14F-4D97-AF65-F5344CB8AC3E}">
        <p14:creationId xmlns:p14="http://schemas.microsoft.com/office/powerpoint/2010/main" val="1747418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820135" cy="1600200"/>
          </a:xfrm>
          <a:ln>
            <a:solidFill>
              <a:schemeClr val="accent1">
                <a:lumMod val="50000"/>
              </a:schemeClr>
            </a:solidFill>
          </a:ln>
        </p:spPr>
        <p:txBody>
          <a:bodyPr>
            <a:normAutofit/>
          </a:bodyPr>
          <a:lstStyle/>
          <a:p>
            <a:r>
              <a:rPr lang="en-US" sz="4000" dirty="0" smtClean="0">
                <a:latin typeface="+mn-lt"/>
              </a:rPr>
              <a:t> What </a:t>
            </a:r>
            <a:r>
              <a:rPr lang="en-US" sz="4000" dirty="0">
                <a:latin typeface="+mn-lt"/>
              </a:rPr>
              <a:t>is one skill </a:t>
            </a:r>
            <a:br>
              <a:rPr lang="en-US" sz="4000" dirty="0">
                <a:latin typeface="+mn-lt"/>
              </a:rPr>
            </a:br>
            <a:r>
              <a:rPr lang="en-US" sz="4000" dirty="0" smtClean="0">
                <a:latin typeface="+mn-lt"/>
              </a:rPr>
              <a:t> I </a:t>
            </a:r>
            <a:r>
              <a:rPr lang="en-US" sz="4000" dirty="0">
                <a:latin typeface="+mn-lt"/>
              </a:rPr>
              <a:t>learned today?</a:t>
            </a:r>
          </a:p>
        </p:txBody>
      </p:sp>
      <p:sp>
        <p:nvSpPr>
          <p:cNvPr id="4" name="Text Placeholder 3"/>
          <p:cNvSpPr>
            <a:spLocks noGrp="1"/>
          </p:cNvSpPr>
          <p:nvPr>
            <p:ph type="body" sz="half" idx="2"/>
          </p:nvPr>
        </p:nvSpPr>
        <p:spPr>
          <a:xfrm>
            <a:off x="839788" y="2074985"/>
            <a:ext cx="9623058" cy="3811588"/>
          </a:xfrm>
          <a:ln>
            <a:solidFill>
              <a:schemeClr val="accent1">
                <a:lumMod val="50000"/>
              </a:schemeClr>
            </a:solidFill>
          </a:ln>
        </p:spPr>
        <p:txBody>
          <a:bodyPr>
            <a:normAutofit/>
          </a:bodyPr>
          <a:lstStyle/>
          <a:p>
            <a:endParaRPr lang="en-US" sz="3200" dirty="0" smtClean="0">
              <a:latin typeface="Calibri" panose="020F0502020204030204" pitchFamily="34" charset="0"/>
              <a:cs typeface="Calibri" panose="020F0502020204030204" pitchFamily="34" charset="0"/>
            </a:endParaRPr>
          </a:p>
          <a:p>
            <a:pPr algn="ctr"/>
            <a:r>
              <a:rPr lang="en-US" sz="3600" dirty="0" smtClean="0">
                <a:latin typeface="Calibri" panose="020F0502020204030204" pitchFamily="34" charset="0"/>
                <a:cs typeface="Calibri" panose="020F0502020204030204" pitchFamily="34" charset="0"/>
              </a:rPr>
              <a:t>How </a:t>
            </a:r>
            <a:r>
              <a:rPr lang="en-US" sz="3600" dirty="0">
                <a:latin typeface="Calibri" panose="020F0502020204030204" pitchFamily="34" charset="0"/>
                <a:cs typeface="Calibri" panose="020F0502020204030204" pitchFamily="34" charset="0"/>
              </a:rPr>
              <a:t>can I share this </a:t>
            </a:r>
            <a:r>
              <a:rPr lang="en-US" sz="3600" dirty="0" smtClean="0">
                <a:latin typeface="Calibri" panose="020F0502020204030204" pitchFamily="34" charset="0"/>
                <a:cs typeface="Calibri" panose="020F0502020204030204" pitchFamily="34" charset="0"/>
              </a:rPr>
              <a:t>skill with </a:t>
            </a:r>
            <a:r>
              <a:rPr lang="en-US" sz="3600" dirty="0">
                <a:latin typeface="Calibri" panose="020F0502020204030204" pitchFamily="34" charset="0"/>
                <a:cs typeface="Calibri" panose="020F0502020204030204" pitchFamily="34" charset="0"/>
              </a:rPr>
              <a:t>a peer or a family with a baby diagnosed with NAS or exposed to substances in utero?</a:t>
            </a:r>
          </a:p>
          <a:p>
            <a:endParaRPr lang="en-US" dirty="0"/>
          </a:p>
        </p:txBody>
      </p:sp>
      <p:pic>
        <p:nvPicPr>
          <p:cNvPr id="6" name="Picture 5"/>
          <p:cNvPicPr>
            <a:picLocks noChangeAspect="1"/>
          </p:cNvPicPr>
          <p:nvPr/>
        </p:nvPicPr>
        <p:blipFill>
          <a:blip r:embed="rId3"/>
          <a:stretch>
            <a:fillRect/>
          </a:stretch>
        </p:blipFill>
        <p:spPr>
          <a:xfrm>
            <a:off x="5169876" y="140677"/>
            <a:ext cx="4332776" cy="1934308"/>
          </a:xfrm>
          <a:prstGeom prst="rect">
            <a:avLst/>
          </a:prstGeom>
        </p:spPr>
      </p:pic>
    </p:spTree>
    <p:extLst>
      <p:ext uri="{BB962C8B-B14F-4D97-AF65-F5344CB8AC3E}">
        <p14:creationId xmlns:p14="http://schemas.microsoft.com/office/powerpoint/2010/main" val="5467182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40336" y="1057762"/>
            <a:ext cx="9270818" cy="4873625"/>
          </a:xfrm>
          <a:ln>
            <a:solidFill>
              <a:schemeClr val="accent1">
                <a:lumMod val="50000"/>
              </a:schemeClr>
            </a:solidFill>
          </a:ln>
        </p:spPr>
        <p:txBody>
          <a:bodyPr>
            <a:normAutofit lnSpcReduction="10000"/>
          </a:bodyPr>
          <a:lstStyle/>
          <a:p>
            <a:pPr marL="0" indent="0">
              <a:buNone/>
            </a:pPr>
            <a:endParaRPr lang="en-US" sz="2800" dirty="0" smtClean="0"/>
          </a:p>
          <a:p>
            <a:pPr marL="0" indent="0">
              <a:buNone/>
            </a:pPr>
            <a:r>
              <a:rPr lang="en-US" sz="4000" dirty="0" smtClean="0"/>
              <a:t>Next </a:t>
            </a:r>
            <a:r>
              <a:rPr lang="en-US" sz="4000" dirty="0"/>
              <a:t>Communities of Practice </a:t>
            </a:r>
            <a:r>
              <a:rPr lang="en-US" sz="4000" dirty="0" smtClean="0"/>
              <a:t>Meetings </a:t>
            </a:r>
          </a:p>
          <a:p>
            <a:pPr marL="457200" lvl="1" indent="0">
              <a:buNone/>
            </a:pPr>
            <a:endParaRPr lang="en-US" i="1" dirty="0" smtClean="0"/>
          </a:p>
          <a:p>
            <a:pPr marL="457200" lvl="1" indent="0">
              <a:buNone/>
            </a:pPr>
            <a:r>
              <a:rPr lang="en-US" sz="3200" i="1" dirty="0" smtClean="0"/>
              <a:t>  New topic series starts discussing </a:t>
            </a:r>
            <a:r>
              <a:rPr lang="en-US" sz="3200" b="1" i="1" dirty="0" smtClean="0"/>
              <a:t>STIGMA</a:t>
            </a:r>
            <a:r>
              <a:rPr lang="en-US" sz="3200" i="1" dirty="0" smtClean="0"/>
              <a:t>!</a:t>
            </a:r>
          </a:p>
          <a:p>
            <a:pPr marL="457200" lvl="1" indent="0">
              <a:buNone/>
            </a:pPr>
            <a:endParaRPr lang="en-US" i="1" dirty="0"/>
          </a:p>
          <a:p>
            <a:pPr marL="0" indent="0" algn="ctr">
              <a:buNone/>
            </a:pPr>
            <a:r>
              <a:rPr lang="en-US" sz="2800" dirty="0" smtClean="0"/>
              <a:t> June 2</a:t>
            </a:r>
            <a:r>
              <a:rPr lang="en-US" sz="2800" baseline="30000" dirty="0" smtClean="0"/>
              <a:t>nd</a:t>
            </a:r>
            <a:r>
              <a:rPr lang="en-US" sz="2800" dirty="0"/>
              <a:t> @ 3 pm</a:t>
            </a:r>
          </a:p>
          <a:p>
            <a:pPr marL="0" indent="0" algn="ctr">
              <a:buNone/>
            </a:pPr>
            <a:endParaRPr lang="en-US" sz="2800" dirty="0" smtClean="0"/>
          </a:p>
          <a:p>
            <a:pPr marL="0" indent="0" algn="ctr">
              <a:buNone/>
            </a:pPr>
            <a:r>
              <a:rPr lang="en-US" sz="2800" dirty="0" smtClean="0"/>
              <a:t> July 7</a:t>
            </a:r>
            <a:r>
              <a:rPr lang="en-US" sz="2800" baseline="30000" dirty="0" smtClean="0"/>
              <a:t>th</a:t>
            </a:r>
            <a:r>
              <a:rPr lang="en-US" sz="2800" dirty="0"/>
              <a:t> @ 3 pm</a:t>
            </a:r>
          </a:p>
          <a:p>
            <a:pPr marL="0" indent="0" algn="ctr">
              <a:buNone/>
            </a:pPr>
            <a:endParaRPr lang="en-US" sz="2800" dirty="0" smtClean="0"/>
          </a:p>
          <a:p>
            <a:pPr marL="0" indent="0" algn="ctr">
              <a:buNone/>
            </a:pPr>
            <a:r>
              <a:rPr lang="en-US" sz="2800" dirty="0"/>
              <a:t>August 4th @ 3 pm</a:t>
            </a:r>
          </a:p>
          <a:p>
            <a:pPr marL="0" indent="0" algn="ctr">
              <a:buNone/>
            </a:pPr>
            <a:endParaRPr lang="en-US" sz="2800" baseline="30000" dirty="0"/>
          </a:p>
          <a:p>
            <a:pPr marL="457200" lvl="1" indent="0">
              <a:buNone/>
            </a:pPr>
            <a:endParaRPr lang="en-US" dirty="0"/>
          </a:p>
          <a:p>
            <a:endParaRPr lang="en-US" dirty="0"/>
          </a:p>
        </p:txBody>
      </p:sp>
      <p:pic>
        <p:nvPicPr>
          <p:cNvPr id="7" name="Picture 6"/>
          <p:cNvPicPr>
            <a:picLocks noChangeAspect="1"/>
          </p:cNvPicPr>
          <p:nvPr/>
        </p:nvPicPr>
        <p:blipFill>
          <a:blip r:embed="rId2"/>
          <a:stretch>
            <a:fillRect/>
          </a:stretch>
        </p:blipFill>
        <p:spPr>
          <a:xfrm>
            <a:off x="9092834" y="272908"/>
            <a:ext cx="2899874" cy="2609887"/>
          </a:xfrm>
          <a:prstGeom prst="rect">
            <a:avLst/>
          </a:prstGeom>
        </p:spPr>
      </p:pic>
    </p:spTree>
    <p:extLst>
      <p:ext uri="{BB962C8B-B14F-4D97-AF65-F5344CB8AC3E}">
        <p14:creationId xmlns:p14="http://schemas.microsoft.com/office/powerpoint/2010/main" val="41146741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t>Acknowledgements</a:t>
            </a:r>
          </a:p>
        </p:txBody>
      </p:sp>
      <p:sp>
        <p:nvSpPr>
          <p:cNvPr id="3" name="Content Placeholder 2"/>
          <p:cNvSpPr>
            <a:spLocks noGrp="1"/>
          </p:cNvSpPr>
          <p:nvPr>
            <p:ph idx="1"/>
          </p:nvPr>
        </p:nvSpPr>
        <p:spPr/>
        <p:txBody>
          <a:bodyPr vert="horz" lIns="91440" tIns="45720" rIns="91440" bIns="45720" rtlCol="0" anchor="t">
            <a:normAutofit/>
          </a:bodyPr>
          <a:lstStyle/>
          <a:p>
            <a:pPr marL="0" indent="0">
              <a:buNone/>
            </a:pPr>
            <a:endParaRPr lang="en-US" dirty="0">
              <a:cs typeface="Calibri" panose="020F0502020204030204"/>
            </a:endParaRPr>
          </a:p>
          <a:p>
            <a:endParaRPr lang="en-US" dirty="0">
              <a:cs typeface="Calibri" panose="020F0502020204030204"/>
            </a:endParaRPr>
          </a:p>
        </p:txBody>
      </p:sp>
      <p:sp>
        <p:nvSpPr>
          <p:cNvPr id="4" name="TextBox 3">
            <a:extLst>
              <a:ext uri="{FF2B5EF4-FFF2-40B4-BE49-F238E27FC236}">
                <a16:creationId xmlns:a16="http://schemas.microsoft.com/office/drawing/2014/main" id="{38012B2C-21FA-4325-9D3D-5AF26557505F}"/>
              </a:ext>
            </a:extLst>
          </p:cNvPr>
          <p:cNvSpPr txBox="1"/>
          <p:nvPr/>
        </p:nvSpPr>
        <p:spPr>
          <a:xfrm>
            <a:off x="961438" y="1535289"/>
            <a:ext cx="10664236" cy="38164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cs typeface="Calibri"/>
              </a:rPr>
              <a:t>This Appalachian Rural Health Integration Model (AHRIM) Program is supported by the Health Resources and Services Administration (HRSA) of the U.S. Department of Health and Human Services (HHS) as part of an award totaling $600,000 with 0 percentage financed with nongovernmental sources.</a:t>
            </a:r>
          </a:p>
          <a:p>
            <a:endParaRPr lang="en-US"/>
          </a:p>
          <a:p>
            <a:r>
              <a:rPr lang="en-US" sz="2800">
                <a:cs typeface="Calibri"/>
              </a:rPr>
              <a:t>The contents are those of the author(s) and do not necessarily represent the official views of, nor an endorsement, by HRSA, HHS or the U.S. Government. </a:t>
            </a:r>
          </a:p>
        </p:txBody>
      </p:sp>
    </p:spTree>
    <p:extLst>
      <p:ext uri="{BB962C8B-B14F-4D97-AF65-F5344CB8AC3E}">
        <p14:creationId xmlns:p14="http://schemas.microsoft.com/office/powerpoint/2010/main" val="40130180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 of </a:t>
            </a:r>
            <a:r>
              <a:rPr lang="en-US" dirty="0" smtClean="0"/>
              <a:t>Impact WV</a:t>
            </a:r>
            <a:endParaRPr lang="en-US" dirty="0"/>
          </a:p>
        </p:txBody>
      </p:sp>
      <p:sp>
        <p:nvSpPr>
          <p:cNvPr id="3" name="Content Placeholder 2"/>
          <p:cNvSpPr>
            <a:spLocks noGrp="1"/>
          </p:cNvSpPr>
          <p:nvPr>
            <p:ph idx="1"/>
          </p:nvPr>
        </p:nvSpPr>
        <p:spPr/>
        <p:txBody>
          <a:bodyPr/>
          <a:lstStyle/>
          <a:p>
            <a:r>
              <a:rPr lang="en-US" b="1" dirty="0"/>
              <a:t>Use the Communities of Practice structure to</a:t>
            </a:r>
            <a:r>
              <a:rPr lang="en-US" b="1" dirty="0" smtClean="0"/>
              <a:t>:</a:t>
            </a:r>
          </a:p>
          <a:p>
            <a:endParaRPr lang="en-US" b="1" dirty="0"/>
          </a:p>
          <a:p>
            <a:pPr lvl="1"/>
            <a:r>
              <a:rPr lang="en-US" dirty="0"/>
              <a:t>Focus on areas that directly  impact home visiting providers, other service providers, and </a:t>
            </a:r>
            <a:r>
              <a:rPr lang="en-US" dirty="0" smtClean="0"/>
              <a:t>families</a:t>
            </a:r>
          </a:p>
          <a:p>
            <a:pPr marL="457200" lvl="1" indent="0">
              <a:buNone/>
            </a:pPr>
            <a:endParaRPr lang="en-US" dirty="0"/>
          </a:p>
          <a:p>
            <a:pPr lvl="1"/>
            <a:r>
              <a:rPr lang="en-US" dirty="0"/>
              <a:t>Examine needs and services specifically for children diagnosed with Neonatal Abstinence Syndrome (NAS) Defined or exposed to substances in utero and their families</a:t>
            </a:r>
          </a:p>
          <a:p>
            <a:endParaRPr lang="en-US" dirty="0"/>
          </a:p>
        </p:txBody>
      </p:sp>
      <p:pic>
        <p:nvPicPr>
          <p:cNvPr id="4" name="Picture 3"/>
          <p:cNvPicPr>
            <a:picLocks noChangeAspect="1"/>
          </p:cNvPicPr>
          <p:nvPr/>
        </p:nvPicPr>
        <p:blipFill>
          <a:blip r:embed="rId3"/>
          <a:stretch>
            <a:fillRect/>
          </a:stretch>
        </p:blipFill>
        <p:spPr>
          <a:xfrm>
            <a:off x="8430521" y="365125"/>
            <a:ext cx="2554002" cy="1460500"/>
          </a:xfrm>
          <a:prstGeom prst="rect">
            <a:avLst/>
          </a:prstGeom>
        </p:spPr>
      </p:pic>
    </p:spTree>
    <p:extLst>
      <p:ext uri="{BB962C8B-B14F-4D97-AF65-F5344CB8AC3E}">
        <p14:creationId xmlns:p14="http://schemas.microsoft.com/office/powerpoint/2010/main" val="33085638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 of </a:t>
            </a:r>
            <a:r>
              <a:rPr lang="en-US" dirty="0" smtClean="0"/>
              <a:t>WV HVP</a:t>
            </a:r>
            <a:endParaRPr lang="en-US" dirty="0"/>
          </a:p>
        </p:txBody>
      </p:sp>
      <p:sp>
        <p:nvSpPr>
          <p:cNvPr id="3" name="Content Placeholder 2"/>
          <p:cNvSpPr>
            <a:spLocks noGrp="1"/>
          </p:cNvSpPr>
          <p:nvPr>
            <p:ph idx="1"/>
          </p:nvPr>
        </p:nvSpPr>
        <p:spPr/>
        <p:txBody>
          <a:bodyPr/>
          <a:lstStyle/>
          <a:p>
            <a:r>
              <a:rPr lang="en-US" b="1" dirty="0"/>
              <a:t>Use the Communities of Practice structure to</a:t>
            </a:r>
            <a:r>
              <a:rPr lang="en-US" b="1" dirty="0" smtClean="0"/>
              <a:t>:</a:t>
            </a:r>
          </a:p>
          <a:p>
            <a:endParaRPr lang="en-US" dirty="0"/>
          </a:p>
          <a:p>
            <a:pPr lvl="1"/>
            <a:r>
              <a:rPr lang="en-US" dirty="0"/>
              <a:t>Encourage home visitors to engage in self-reflection and strengths-based practices for supporting families exposed to </a:t>
            </a:r>
            <a:r>
              <a:rPr lang="en-US" dirty="0" smtClean="0"/>
              <a:t>substances</a:t>
            </a:r>
          </a:p>
          <a:p>
            <a:pPr marL="457200" lvl="1" indent="0">
              <a:buNone/>
            </a:pPr>
            <a:endParaRPr lang="en-US" dirty="0"/>
          </a:p>
          <a:p>
            <a:pPr lvl="1"/>
            <a:r>
              <a:rPr lang="en-US" dirty="0"/>
              <a:t>Develop additional supports and resources specifically for children diagnosed with Neonatal Abstinence Syndrome (NAS) Defined or exposed to substances in utero and their families</a:t>
            </a:r>
          </a:p>
          <a:p>
            <a:endParaRPr lang="en-US" dirty="0"/>
          </a:p>
        </p:txBody>
      </p:sp>
      <p:pic>
        <p:nvPicPr>
          <p:cNvPr id="5" name="Picture 4"/>
          <p:cNvPicPr>
            <a:picLocks noChangeAspect="1"/>
          </p:cNvPicPr>
          <p:nvPr/>
        </p:nvPicPr>
        <p:blipFill>
          <a:blip r:embed="rId3"/>
          <a:stretch>
            <a:fillRect/>
          </a:stretch>
        </p:blipFill>
        <p:spPr>
          <a:xfrm>
            <a:off x="7503862" y="433494"/>
            <a:ext cx="3621338" cy="1188823"/>
          </a:xfrm>
          <a:prstGeom prst="rect">
            <a:avLst/>
          </a:prstGeom>
        </p:spPr>
      </p:pic>
    </p:spTree>
    <p:extLst>
      <p:ext uri="{BB962C8B-B14F-4D97-AF65-F5344CB8AC3E}">
        <p14:creationId xmlns:p14="http://schemas.microsoft.com/office/powerpoint/2010/main" val="35142124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BAFB2-5924-AE4B-874C-4A0FC7C41EE5}"/>
              </a:ext>
            </a:extLst>
          </p:cNvPr>
          <p:cNvSpPr>
            <a:spLocks noGrp="1"/>
          </p:cNvSpPr>
          <p:nvPr>
            <p:ph type="title"/>
          </p:nvPr>
        </p:nvSpPr>
        <p:spPr/>
        <p:txBody>
          <a:bodyPr>
            <a:normAutofit fontScale="90000"/>
          </a:bodyPr>
          <a:lstStyle/>
          <a:p>
            <a:pPr lvl="0">
              <a:lnSpc>
                <a:spcPct val="120000"/>
              </a:lnSpc>
              <a:spcBef>
                <a:spcPts val="1000"/>
              </a:spcBef>
              <a:buClr>
                <a:srgbClr val="B71E42"/>
              </a:buClr>
              <a:buSzPct val="100000"/>
            </a:pPr>
            <a:r>
              <a:rPr lang="en-US" dirty="0" smtClean="0"/>
              <a:t/>
            </a:r>
            <a:br>
              <a:rPr lang="en-US" dirty="0" smtClean="0"/>
            </a:br>
            <a:r>
              <a:rPr lang="en-US" dirty="0"/>
              <a:t/>
            </a:r>
            <a:br>
              <a:rPr lang="en-US" dirty="0"/>
            </a:br>
            <a:r>
              <a:rPr lang="en-US" dirty="0" smtClean="0"/>
              <a:t>Getting </a:t>
            </a:r>
            <a:r>
              <a:rPr lang="en-US" dirty="0"/>
              <a:t>the most out of this </a:t>
            </a:r>
            <a:r>
              <a:rPr lang="en-US" dirty="0" smtClean="0"/>
              <a:t>Meeting</a:t>
            </a:r>
            <a:br>
              <a:rPr lang="en-US" dirty="0" smtClean="0"/>
            </a:br>
            <a:r>
              <a:rPr lang="en-US" sz="2000" dirty="0" smtClean="0"/>
              <a:t>Prior to the meeting review:</a:t>
            </a:r>
            <a:r>
              <a:rPr lang="en-US" sz="2000" dirty="0">
                <a:solidFill>
                  <a:srgbClr val="FA2B5C"/>
                </a:solidFill>
                <a:latin typeface="+mn-lt"/>
                <a:ea typeface="+mn-ea"/>
                <a:cs typeface="+mn-cs"/>
              </a:rPr>
              <a:t> </a:t>
            </a:r>
            <a:r>
              <a:rPr lang="en-US" sz="2000" dirty="0" smtClean="0">
                <a:solidFill>
                  <a:srgbClr val="FA2B5C"/>
                </a:solidFill>
                <a:latin typeface="+mn-lt"/>
                <a:ea typeface="+mn-ea"/>
                <a:cs typeface="+mn-cs"/>
              </a:rPr>
              <a:t>   </a:t>
            </a:r>
            <a:r>
              <a:rPr lang="en-US" sz="2000" dirty="0" smtClean="0">
                <a:solidFill>
                  <a:srgbClr val="FA2B5C"/>
                </a:solidFill>
                <a:latin typeface="+mn-lt"/>
                <a:ea typeface="+mn-ea"/>
                <a:cs typeface="+mn-cs"/>
                <a:hlinkClick r:id="rId3"/>
              </a:rPr>
              <a:t>How Do I Join A Zoom Meeting</a:t>
            </a:r>
            <a:r>
              <a:rPr lang="en-US" sz="1800" dirty="0">
                <a:solidFill>
                  <a:srgbClr val="FA2B5C"/>
                </a:solidFill>
                <a:latin typeface="Gill Sans MT" panose="020B0502020104020203"/>
                <a:ea typeface="+mn-ea"/>
                <a:cs typeface="+mn-cs"/>
              </a:rPr>
              <a:t/>
            </a:r>
            <a:br>
              <a:rPr lang="en-US" sz="1800" dirty="0">
                <a:solidFill>
                  <a:srgbClr val="FA2B5C"/>
                </a:solidFill>
                <a:latin typeface="Gill Sans MT" panose="020B0502020104020203"/>
                <a:ea typeface="+mn-ea"/>
                <a:cs typeface="+mn-cs"/>
              </a:rPr>
            </a:br>
            <a:r>
              <a:rPr lang="en-US" sz="1800" dirty="0">
                <a:solidFill>
                  <a:prstClr val="black"/>
                </a:solidFill>
                <a:latin typeface="Gill Sans MT" panose="020B0502020104020203"/>
                <a:ea typeface="+mn-ea"/>
                <a:cs typeface="+mn-cs"/>
              </a:rPr>
              <a:t/>
            </a:r>
            <a:br>
              <a:rPr lang="en-US" sz="1800" dirty="0">
                <a:solidFill>
                  <a:prstClr val="black"/>
                </a:solidFill>
                <a:latin typeface="Gill Sans MT" panose="020B0502020104020203"/>
                <a:ea typeface="+mn-ea"/>
                <a:cs typeface="+mn-cs"/>
              </a:rPr>
            </a:br>
            <a:r>
              <a:rPr lang="en-US" dirty="0" smtClean="0"/>
              <a:t/>
            </a:r>
            <a:br>
              <a:rPr lang="en-US" dirty="0" smtClean="0"/>
            </a:br>
            <a:endParaRPr lang="en-US" b="1" dirty="0"/>
          </a:p>
        </p:txBody>
      </p:sp>
      <p:sp>
        <p:nvSpPr>
          <p:cNvPr id="3" name="Content Placeholder 2">
            <a:extLst>
              <a:ext uri="{FF2B5EF4-FFF2-40B4-BE49-F238E27FC236}">
                <a16:creationId xmlns:a16="http://schemas.microsoft.com/office/drawing/2014/main" id="{9C8F4DD7-B72A-F74D-A170-ED5381B1A66D}"/>
              </a:ext>
            </a:extLst>
          </p:cNvPr>
          <p:cNvSpPr>
            <a:spLocks noGrp="1"/>
          </p:cNvSpPr>
          <p:nvPr>
            <p:ph idx="1"/>
          </p:nvPr>
        </p:nvSpPr>
        <p:spPr/>
        <p:txBody>
          <a:bodyPr vert="horz" lIns="91440" tIns="45720" rIns="91440" bIns="45720" rtlCol="0" anchor="t">
            <a:normAutofit lnSpcReduction="10000"/>
          </a:bodyPr>
          <a:lstStyle/>
          <a:p>
            <a:r>
              <a:rPr lang="en-US" b="1" dirty="0"/>
              <a:t>While in the Meeting</a:t>
            </a:r>
            <a:r>
              <a:rPr lang="en-US" b="1" dirty="0" smtClean="0"/>
              <a:t>:</a:t>
            </a:r>
          </a:p>
          <a:p>
            <a:pPr marL="0" indent="0">
              <a:buNone/>
            </a:pPr>
            <a:endParaRPr lang="en-US" b="1" dirty="0"/>
          </a:p>
          <a:p>
            <a:pPr marL="742950" lvl="1" indent="-285750"/>
            <a:r>
              <a:rPr lang="en-US" dirty="0"/>
              <a:t>Be sure to mute your line if you are not talking</a:t>
            </a:r>
          </a:p>
          <a:p>
            <a:pPr marL="742950" lvl="1" indent="-285750"/>
            <a:r>
              <a:rPr lang="en-US" dirty="0"/>
              <a:t>Use your video if you can – its more personable for us as a team to work together</a:t>
            </a:r>
          </a:p>
          <a:p>
            <a:pPr marL="742950" lvl="1" indent="-285750"/>
            <a:r>
              <a:rPr lang="en-US" dirty="0"/>
              <a:t>Widen the screen or zoom in to see more</a:t>
            </a:r>
          </a:p>
          <a:p>
            <a:pPr marL="742950" lvl="1" indent="-285750"/>
            <a:endParaRPr lang="en-US" dirty="0"/>
          </a:p>
          <a:p>
            <a:pPr marL="742950" lvl="1" indent="-285750"/>
            <a:r>
              <a:rPr lang="en-US" dirty="0"/>
              <a:t>Participants – know who is part of the team and on the call</a:t>
            </a:r>
          </a:p>
          <a:p>
            <a:pPr marL="742950" lvl="1" indent="-285750"/>
            <a:r>
              <a:rPr lang="en-US" dirty="0"/>
              <a:t>Chat – ask a question or make a note during a discussion </a:t>
            </a:r>
          </a:p>
          <a:p>
            <a:pPr marL="742950" lvl="1" indent="-285750"/>
            <a:r>
              <a:rPr lang="en-US" dirty="0"/>
              <a:t>Polling – the facilitator may use this to get your thoughts outside of the discussion</a:t>
            </a:r>
          </a:p>
          <a:p>
            <a:endParaRPr lang="en-US" dirty="0">
              <a:cs typeface="Calibri"/>
            </a:endParaRPr>
          </a:p>
        </p:txBody>
      </p:sp>
      <p:pic>
        <p:nvPicPr>
          <p:cNvPr id="5" name="Picture 4"/>
          <p:cNvPicPr>
            <a:picLocks noChangeAspect="1"/>
          </p:cNvPicPr>
          <p:nvPr/>
        </p:nvPicPr>
        <p:blipFill>
          <a:blip r:embed="rId4"/>
          <a:stretch>
            <a:fillRect/>
          </a:stretch>
        </p:blipFill>
        <p:spPr>
          <a:xfrm>
            <a:off x="7664270" y="1690688"/>
            <a:ext cx="2886525" cy="649946"/>
          </a:xfrm>
          <a:prstGeom prst="rect">
            <a:avLst/>
          </a:prstGeom>
        </p:spPr>
      </p:pic>
    </p:spTree>
    <p:extLst>
      <p:ext uri="{BB962C8B-B14F-4D97-AF65-F5344CB8AC3E}">
        <p14:creationId xmlns:p14="http://schemas.microsoft.com/office/powerpoint/2010/main" val="1444240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072663" y="630189"/>
            <a:ext cx="10562858" cy="5307916"/>
          </a:xfrm>
          <a:prstGeom prst="rect">
            <a:avLst/>
          </a:prstGeom>
        </p:spPr>
      </p:pic>
    </p:spTree>
    <p:extLst>
      <p:ext uri="{BB962C8B-B14F-4D97-AF65-F5344CB8AC3E}">
        <p14:creationId xmlns:p14="http://schemas.microsoft.com/office/powerpoint/2010/main" val="6657953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769828" y="4761571"/>
            <a:ext cx="2954215" cy="1836520"/>
          </a:xfrm>
          <a:prstGeom prst="rect">
            <a:avLst/>
          </a:prstGeom>
        </p:spPr>
      </p:pic>
      <p:sp>
        <p:nvSpPr>
          <p:cNvPr id="2" name="Title 1">
            <a:extLst>
              <a:ext uri="{FF2B5EF4-FFF2-40B4-BE49-F238E27FC236}">
                <a16:creationId xmlns:a16="http://schemas.microsoft.com/office/drawing/2014/main" id="{0CABAFB2-5924-AE4B-874C-4A0FC7C41EE5}"/>
              </a:ext>
            </a:extLst>
          </p:cNvPr>
          <p:cNvSpPr>
            <a:spLocks noGrp="1"/>
          </p:cNvSpPr>
          <p:nvPr>
            <p:ph type="title"/>
          </p:nvPr>
        </p:nvSpPr>
        <p:spPr>
          <a:xfrm>
            <a:off x="838200" y="646479"/>
            <a:ext cx="10515600" cy="1325563"/>
          </a:xfrm>
        </p:spPr>
        <p:txBody>
          <a:bodyPr>
            <a:normAutofit fontScale="90000"/>
          </a:bodyPr>
          <a:lstStyle/>
          <a:p>
            <a:pPr lvl="0">
              <a:lnSpc>
                <a:spcPct val="120000"/>
              </a:lnSpc>
              <a:spcBef>
                <a:spcPts val="1000"/>
              </a:spcBef>
              <a:buClr>
                <a:srgbClr val="B71E42"/>
              </a:buClr>
              <a:buSzPct val="100000"/>
            </a:pPr>
            <a:r>
              <a:rPr lang="en-US" dirty="0" smtClean="0"/>
              <a:t/>
            </a:r>
            <a:br>
              <a:rPr lang="en-US" dirty="0" smtClean="0"/>
            </a:br>
            <a:r>
              <a:rPr lang="en-US" dirty="0"/>
              <a:t/>
            </a:r>
            <a:br>
              <a:rPr lang="en-US" dirty="0"/>
            </a:br>
            <a:r>
              <a:rPr lang="en-US" sz="3200" cap="all" dirty="0" smtClean="0">
                <a:solidFill>
                  <a:prstClr val="black"/>
                </a:solidFill>
                <a:latin typeface="Calibri" panose="020F0502020204030204" pitchFamily="34" charset="0"/>
                <a:cs typeface="Calibri" panose="020F0502020204030204" pitchFamily="34" charset="0"/>
              </a:rPr>
              <a:t>What  will I learn today?</a:t>
            </a:r>
            <a:br>
              <a:rPr lang="en-US" sz="3200" cap="all" dirty="0" smtClean="0">
                <a:solidFill>
                  <a:prstClr val="black"/>
                </a:solidFill>
                <a:latin typeface="Calibri" panose="020F0502020204030204" pitchFamily="34" charset="0"/>
                <a:cs typeface="Calibri" panose="020F0502020204030204" pitchFamily="34" charset="0"/>
              </a:rPr>
            </a:br>
            <a:r>
              <a:rPr lang="en-US" sz="3100" cap="all" dirty="0" smtClean="0">
                <a:solidFill>
                  <a:prstClr val="black"/>
                </a:solidFill>
                <a:latin typeface="Calibri" panose="020F0502020204030204" pitchFamily="34" charset="0"/>
                <a:cs typeface="Calibri" panose="020F0502020204030204" pitchFamily="34" charset="0"/>
              </a:rPr>
              <a:t/>
            </a:r>
            <a:br>
              <a:rPr lang="en-US" sz="3100" cap="all" dirty="0" smtClean="0">
                <a:solidFill>
                  <a:prstClr val="black"/>
                </a:solidFill>
                <a:latin typeface="Calibri" panose="020F0502020204030204" pitchFamily="34" charset="0"/>
                <a:cs typeface="Calibri" panose="020F0502020204030204" pitchFamily="34" charset="0"/>
              </a:rPr>
            </a:br>
            <a:r>
              <a:rPr lang="en-US" sz="3100" cap="all" dirty="0" smtClean="0">
                <a:solidFill>
                  <a:prstClr val="black"/>
                </a:solidFill>
                <a:latin typeface="Calibri" panose="020F0502020204030204" pitchFamily="34" charset="0"/>
                <a:cs typeface="Calibri" panose="020F0502020204030204" pitchFamily="34" charset="0"/>
              </a:rPr>
              <a:t>By the end of this session, each of you will be able to…</a:t>
            </a:r>
            <a:r>
              <a:rPr lang="en-US" sz="1800" dirty="0">
                <a:solidFill>
                  <a:srgbClr val="FA2B5C"/>
                </a:solidFill>
                <a:latin typeface="Gill Sans MT" panose="020B0502020104020203"/>
                <a:ea typeface="+mn-ea"/>
                <a:cs typeface="+mn-cs"/>
              </a:rPr>
              <a:t/>
            </a:r>
            <a:br>
              <a:rPr lang="en-US" sz="1800" dirty="0">
                <a:solidFill>
                  <a:srgbClr val="FA2B5C"/>
                </a:solidFill>
                <a:latin typeface="Gill Sans MT" panose="020B0502020104020203"/>
                <a:ea typeface="+mn-ea"/>
                <a:cs typeface="+mn-cs"/>
              </a:rPr>
            </a:br>
            <a:r>
              <a:rPr lang="en-US" sz="1800" dirty="0">
                <a:solidFill>
                  <a:prstClr val="black"/>
                </a:solidFill>
                <a:latin typeface="Gill Sans MT" panose="020B0502020104020203"/>
                <a:ea typeface="+mn-ea"/>
                <a:cs typeface="+mn-cs"/>
              </a:rPr>
              <a:t/>
            </a:r>
            <a:br>
              <a:rPr lang="en-US" sz="1800" dirty="0">
                <a:solidFill>
                  <a:prstClr val="black"/>
                </a:solidFill>
                <a:latin typeface="Gill Sans MT" panose="020B0502020104020203"/>
                <a:ea typeface="+mn-ea"/>
                <a:cs typeface="+mn-cs"/>
              </a:rPr>
            </a:br>
            <a:r>
              <a:rPr lang="en-US" dirty="0" smtClean="0"/>
              <a:t/>
            </a:r>
            <a:br>
              <a:rPr lang="en-US" dirty="0" smtClean="0"/>
            </a:br>
            <a:endParaRPr lang="en-US" b="1" dirty="0"/>
          </a:p>
        </p:txBody>
      </p:sp>
      <p:sp>
        <p:nvSpPr>
          <p:cNvPr id="3" name="Content Placeholder 2">
            <a:extLst>
              <a:ext uri="{FF2B5EF4-FFF2-40B4-BE49-F238E27FC236}">
                <a16:creationId xmlns:a16="http://schemas.microsoft.com/office/drawing/2014/main" id="{9C8F4DD7-B72A-F74D-A170-ED5381B1A66D}"/>
              </a:ext>
            </a:extLst>
          </p:cNvPr>
          <p:cNvSpPr>
            <a:spLocks noGrp="1"/>
          </p:cNvSpPr>
          <p:nvPr>
            <p:ph idx="1"/>
          </p:nvPr>
        </p:nvSpPr>
        <p:spPr>
          <a:xfrm>
            <a:off x="838200" y="1464926"/>
            <a:ext cx="10515600" cy="4351338"/>
          </a:xfrm>
        </p:spPr>
        <p:txBody>
          <a:bodyPr vert="horz" lIns="91440" tIns="45720" rIns="91440" bIns="45720" rtlCol="0" anchor="t">
            <a:normAutofit/>
          </a:bodyPr>
          <a:lstStyle/>
          <a:p>
            <a:endParaRPr lang="en-US" dirty="0" smtClean="0"/>
          </a:p>
          <a:p>
            <a:r>
              <a:rPr lang="en-US" dirty="0" smtClean="0"/>
              <a:t>Define </a:t>
            </a:r>
            <a:r>
              <a:rPr lang="en-US" b="1" dirty="0" smtClean="0"/>
              <a:t>stigma </a:t>
            </a:r>
            <a:r>
              <a:rPr lang="en-US" dirty="0" smtClean="0"/>
              <a:t>in relation to Moms and Babies with NAS;</a:t>
            </a:r>
            <a:endParaRPr lang="en-US" dirty="0"/>
          </a:p>
          <a:p>
            <a:r>
              <a:rPr lang="en-US" dirty="0"/>
              <a:t>Share, discuss, and apply shared experiences regarding work with Moms and Babies with NAS and what approaches have been successful for </a:t>
            </a:r>
            <a:r>
              <a:rPr lang="en-US" dirty="0" smtClean="0"/>
              <a:t>dealing with </a:t>
            </a:r>
            <a:r>
              <a:rPr lang="en-US" b="1" i="1" dirty="0" smtClean="0"/>
              <a:t>stigma </a:t>
            </a:r>
            <a:r>
              <a:rPr lang="en-US" dirty="0" smtClean="0"/>
              <a:t>in </a:t>
            </a:r>
            <a:r>
              <a:rPr lang="en-US" dirty="0"/>
              <a:t>the literature and within our team; and</a:t>
            </a:r>
            <a:endParaRPr lang="en-US" b="1" i="1" dirty="0"/>
          </a:p>
          <a:p>
            <a:r>
              <a:rPr lang="en-US" dirty="0" smtClean="0"/>
              <a:t>Identify</a:t>
            </a:r>
            <a:r>
              <a:rPr lang="en-US" dirty="0"/>
              <a:t>, discuss, and practice ways to </a:t>
            </a:r>
            <a:r>
              <a:rPr lang="en-US" dirty="0" smtClean="0"/>
              <a:t>deal </a:t>
            </a:r>
            <a:r>
              <a:rPr lang="en-US" dirty="0"/>
              <a:t>with </a:t>
            </a:r>
            <a:r>
              <a:rPr lang="en-US" b="1" i="1" dirty="0" smtClean="0"/>
              <a:t>stigma </a:t>
            </a:r>
            <a:r>
              <a:rPr lang="en-US" dirty="0" smtClean="0"/>
              <a:t>when </a:t>
            </a:r>
            <a:r>
              <a:rPr lang="en-US" dirty="0"/>
              <a:t>working with Moms and Babies with </a:t>
            </a:r>
            <a:r>
              <a:rPr lang="en-US" dirty="0" smtClean="0"/>
              <a:t>NAS</a:t>
            </a:r>
            <a:endParaRPr lang="en-US" dirty="0"/>
          </a:p>
          <a:p>
            <a:endParaRPr lang="en-US" dirty="0">
              <a:cs typeface="Calibri"/>
            </a:endParaRPr>
          </a:p>
        </p:txBody>
      </p:sp>
    </p:spTree>
    <p:extLst>
      <p:ext uri="{BB962C8B-B14F-4D97-AF65-F5344CB8AC3E}">
        <p14:creationId xmlns:p14="http://schemas.microsoft.com/office/powerpoint/2010/main" val="11308383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528F5-9B0D-4F51-8FB1-A3B31FB34027}"/>
              </a:ext>
            </a:extLst>
          </p:cNvPr>
          <p:cNvSpPr>
            <a:spLocks noGrp="1"/>
          </p:cNvSpPr>
          <p:nvPr>
            <p:ph type="title"/>
          </p:nvPr>
        </p:nvSpPr>
        <p:spPr/>
        <p:txBody>
          <a:bodyPr/>
          <a:lstStyle/>
          <a:p>
            <a:r>
              <a:rPr lang="en-US" dirty="0"/>
              <a:t>Subject Matter </a:t>
            </a:r>
            <a:r>
              <a:rPr lang="en-US" dirty="0" smtClean="0"/>
              <a:t>Expert</a:t>
            </a:r>
            <a:endParaRPr lang="en-US" dirty="0">
              <a:cs typeface="Calibri Light"/>
            </a:endParaRPr>
          </a:p>
        </p:txBody>
      </p:sp>
      <p:sp>
        <p:nvSpPr>
          <p:cNvPr id="3" name="Content Placeholder 2">
            <a:extLst>
              <a:ext uri="{FF2B5EF4-FFF2-40B4-BE49-F238E27FC236}">
                <a16:creationId xmlns:a16="http://schemas.microsoft.com/office/drawing/2014/main" id="{849B603B-2B66-4BDE-B594-2E29ECE512E8}"/>
              </a:ext>
            </a:extLst>
          </p:cNvPr>
          <p:cNvSpPr>
            <a:spLocks noGrp="1"/>
          </p:cNvSpPr>
          <p:nvPr>
            <p:ph idx="1"/>
          </p:nvPr>
        </p:nvSpPr>
        <p:spPr>
          <a:xfrm>
            <a:off x="838200" y="1690688"/>
            <a:ext cx="10515600" cy="4351338"/>
          </a:xfrm>
        </p:spPr>
        <p:txBody>
          <a:bodyPr>
            <a:normAutofit/>
          </a:bodyPr>
          <a:lstStyle/>
          <a:p>
            <a:pPr marL="0" indent="0">
              <a:buNone/>
            </a:pPr>
            <a:r>
              <a:rPr lang="en-US" sz="2400" dirty="0"/>
              <a:t/>
            </a:r>
            <a:br>
              <a:rPr lang="en-US" sz="2400" dirty="0"/>
            </a:br>
            <a:endParaRPr lang="en-US" sz="2600" dirty="0"/>
          </a:p>
          <a:p>
            <a:pPr marL="0" indent="0">
              <a:buNone/>
            </a:pPr>
            <a:endParaRPr lang="en-US" sz="2600" dirty="0"/>
          </a:p>
        </p:txBody>
      </p:sp>
      <p:pic>
        <p:nvPicPr>
          <p:cNvPr id="4" name="Picture 3"/>
          <p:cNvPicPr>
            <a:picLocks noChangeAspect="1"/>
          </p:cNvPicPr>
          <p:nvPr/>
        </p:nvPicPr>
        <p:blipFill>
          <a:blip r:embed="rId3"/>
          <a:stretch>
            <a:fillRect/>
          </a:stretch>
        </p:blipFill>
        <p:spPr>
          <a:xfrm>
            <a:off x="6611834" y="214681"/>
            <a:ext cx="2431806" cy="1792790"/>
          </a:xfrm>
          <a:prstGeom prst="rect">
            <a:avLst/>
          </a:prstGeom>
        </p:spPr>
      </p:pic>
      <p:sp>
        <p:nvSpPr>
          <p:cNvPr id="5" name="Rectangle 4"/>
          <p:cNvSpPr/>
          <p:nvPr/>
        </p:nvSpPr>
        <p:spPr>
          <a:xfrm>
            <a:off x="325244" y="1465782"/>
            <a:ext cx="6096000" cy="1508105"/>
          </a:xfrm>
          <a:prstGeom prst="rect">
            <a:avLst/>
          </a:prstGeom>
        </p:spPr>
        <p:txBody>
          <a:bodyPr>
            <a:spAutoFit/>
          </a:bodyPr>
          <a:lstStyle/>
          <a:p>
            <a:pPr algn="ctr"/>
            <a:r>
              <a:rPr lang="en-US" sz="3600" dirty="0"/>
              <a:t>Matthew </a:t>
            </a:r>
            <a:r>
              <a:rPr lang="en-US" sz="3600" dirty="0" err="1"/>
              <a:t>Stefanko</a:t>
            </a:r>
            <a:r>
              <a:rPr lang="en-US" sz="3600" dirty="0"/>
              <a:t> </a:t>
            </a:r>
            <a:r>
              <a:rPr lang="en-US" sz="3600" dirty="0" smtClean="0"/>
              <a:t> </a:t>
            </a:r>
            <a:r>
              <a:rPr lang="en-US" sz="2000" dirty="0">
                <a:hlinkClick r:id="rId4"/>
              </a:rPr>
              <a:t>https://www.shatterproof.org/about-addiction/stigma</a:t>
            </a:r>
            <a:endParaRPr lang="en-US" sz="2000" dirty="0" smtClean="0"/>
          </a:p>
          <a:p>
            <a:pPr algn="ctr"/>
            <a:endParaRPr lang="en-US" sz="3600" dirty="0"/>
          </a:p>
        </p:txBody>
      </p:sp>
      <p:pic>
        <p:nvPicPr>
          <p:cNvPr id="6" name="Picture 5"/>
          <p:cNvPicPr/>
          <p:nvPr/>
        </p:nvPicPr>
        <p:blipFill>
          <a:blip r:embed="rId5">
            <a:extLst>
              <a:ext uri="{28A0092B-C50C-407E-A947-70E740481C1C}">
                <a14:useLocalDpi xmlns:a14="http://schemas.microsoft.com/office/drawing/2010/main" val="0"/>
              </a:ext>
            </a:extLst>
          </a:blip>
          <a:stretch>
            <a:fillRect/>
          </a:stretch>
        </p:blipFill>
        <p:spPr>
          <a:xfrm>
            <a:off x="501805" y="2598234"/>
            <a:ext cx="8686800" cy="3668698"/>
          </a:xfrm>
          <a:prstGeom prst="rect">
            <a:avLst/>
          </a:prstGeom>
        </p:spPr>
      </p:pic>
    </p:spTree>
    <p:extLst>
      <p:ext uri="{BB962C8B-B14F-4D97-AF65-F5344CB8AC3E}">
        <p14:creationId xmlns:p14="http://schemas.microsoft.com/office/powerpoint/2010/main" val="895144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5 Steps to Reduce Stigma About Mental Illness | Psychology Tod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62439" y="458912"/>
            <a:ext cx="3449950" cy="3808825"/>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5"/>
          <p:cNvSpPr>
            <a:spLocks noGrp="1"/>
          </p:cNvSpPr>
          <p:nvPr>
            <p:ph idx="1"/>
          </p:nvPr>
        </p:nvSpPr>
        <p:spPr>
          <a:xfrm>
            <a:off x="838200" y="1892477"/>
            <a:ext cx="10515600" cy="4351338"/>
          </a:xfrm>
        </p:spPr>
        <p:txBody>
          <a:bodyPr>
            <a:normAutofit/>
          </a:bodyPr>
          <a:lstStyle/>
          <a:p>
            <a:r>
              <a:rPr lang="en-US" sz="5400" dirty="0" smtClean="0"/>
              <a:t>Intro to Stigma</a:t>
            </a:r>
          </a:p>
          <a:p>
            <a:r>
              <a:rPr lang="en-US" sz="5400" dirty="0" smtClean="0"/>
              <a:t>Impact of Stigma</a:t>
            </a:r>
          </a:p>
          <a:p>
            <a:r>
              <a:rPr lang="en-US" sz="5400" dirty="0" smtClean="0"/>
              <a:t>Stigma Reducing Language</a:t>
            </a:r>
            <a:endParaRPr lang="en-US" sz="5400" dirty="0"/>
          </a:p>
        </p:txBody>
      </p:sp>
      <p:sp>
        <p:nvSpPr>
          <p:cNvPr id="7" name="Title 6"/>
          <p:cNvSpPr>
            <a:spLocks noGrp="1"/>
          </p:cNvSpPr>
          <p:nvPr>
            <p:ph type="title"/>
          </p:nvPr>
        </p:nvSpPr>
        <p:spPr/>
        <p:txBody>
          <a:bodyPr/>
          <a:lstStyle/>
          <a:p>
            <a:r>
              <a:rPr lang="en-US" dirty="0" smtClean="0"/>
              <a:t>Stigma</a:t>
            </a:r>
            <a:endParaRPr lang="en-US" dirty="0"/>
          </a:p>
        </p:txBody>
      </p:sp>
    </p:spTree>
    <p:extLst>
      <p:ext uri="{BB962C8B-B14F-4D97-AF65-F5344CB8AC3E}">
        <p14:creationId xmlns:p14="http://schemas.microsoft.com/office/powerpoint/2010/main" val="35219512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studies</a:t>
            </a:r>
            <a:endParaRPr lang="en-US" dirty="0"/>
          </a:p>
        </p:txBody>
      </p:sp>
      <p:pic>
        <p:nvPicPr>
          <p:cNvPr id="7" name="Picture 6"/>
          <p:cNvPicPr>
            <a:picLocks noChangeAspect="1"/>
          </p:cNvPicPr>
          <p:nvPr/>
        </p:nvPicPr>
        <p:blipFill>
          <a:blip r:embed="rId3"/>
          <a:stretch>
            <a:fillRect/>
          </a:stretch>
        </p:blipFill>
        <p:spPr>
          <a:xfrm>
            <a:off x="8182172" y="365125"/>
            <a:ext cx="2970334" cy="1485167"/>
          </a:xfrm>
          <a:prstGeom prst="rect">
            <a:avLst/>
          </a:prstGeom>
        </p:spPr>
      </p:pic>
      <p:sp>
        <p:nvSpPr>
          <p:cNvPr id="5" name="Content Placeholder 4"/>
          <p:cNvSpPr>
            <a:spLocks noGrp="1"/>
          </p:cNvSpPr>
          <p:nvPr>
            <p:ph sz="half" idx="1"/>
          </p:nvPr>
        </p:nvSpPr>
        <p:spPr/>
        <p:txBody>
          <a:bodyPr>
            <a:normAutofit fontScale="92500" lnSpcReduction="10000"/>
          </a:bodyPr>
          <a:lstStyle/>
          <a:p>
            <a:r>
              <a:rPr lang="en-US" dirty="0" smtClean="0"/>
              <a:t>A 23 year old pregnant woman is referred to home visiting to help prepare for her baby. She is currently on Medication Assisted Treatment (MAT) and attending meetings to help with her sobriety. Her family is pressuring her to stop taking her MAT because they think it is not safe for her baby and is the same as using drugs. What suggestions as a home visitor do you have for her?</a:t>
            </a:r>
            <a:endParaRPr lang="en-US" dirty="0"/>
          </a:p>
        </p:txBody>
      </p:sp>
      <p:pic>
        <p:nvPicPr>
          <p:cNvPr id="4" name="Content Placeholder 3"/>
          <p:cNvPicPr>
            <a:picLocks noGrp="1" noChangeAspect="1"/>
          </p:cNvPicPr>
          <p:nvPr>
            <p:ph sz="half" idx="2"/>
          </p:nvPr>
        </p:nvPicPr>
        <p:blipFill>
          <a:blip r:embed="rId4"/>
          <a:stretch>
            <a:fillRect/>
          </a:stretch>
        </p:blipFill>
        <p:spPr>
          <a:xfrm>
            <a:off x="6172200" y="1840262"/>
            <a:ext cx="5181600" cy="4322064"/>
          </a:xfrm>
          <a:prstGeom prst="rect">
            <a:avLst/>
          </a:prstGeom>
        </p:spPr>
      </p:pic>
    </p:spTree>
    <p:extLst>
      <p:ext uri="{BB962C8B-B14F-4D97-AF65-F5344CB8AC3E}">
        <p14:creationId xmlns:p14="http://schemas.microsoft.com/office/powerpoint/2010/main" val="186829569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MPACT Template" id="{21BD30B9-CE4A-224E-A461-0B2B1C0DDF21}" vid="{E9CFA450-B7F3-534B-879B-AE51A04472E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3A7F8147337424BBF1BA093B78FF9AF" ma:contentTypeVersion="10" ma:contentTypeDescription="Create a new document." ma:contentTypeScope="" ma:versionID="cfc6da2e7e6f7bf847b1779740fb4e9f">
  <xsd:schema xmlns:xsd="http://www.w3.org/2001/XMLSchema" xmlns:xs="http://www.w3.org/2001/XMLSchema" xmlns:p="http://schemas.microsoft.com/office/2006/metadata/properties" xmlns:ns3="79845e85-2a16-483e-9465-e587355e3eb5" xmlns:ns4="49d354d5-eb12-4e96-a71a-beb6a6e4c3ca" targetNamespace="http://schemas.microsoft.com/office/2006/metadata/properties" ma:root="true" ma:fieldsID="cf8cc71449dcefd66ca1490a763809bb" ns3:_="" ns4:_="">
    <xsd:import namespace="79845e85-2a16-483e-9465-e587355e3eb5"/>
    <xsd:import namespace="49d354d5-eb12-4e96-a71a-beb6a6e4c3ca"/>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DateTaken" minOccurs="0"/>
                <xsd:element ref="ns4:MediaServiceOCR"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9845e85-2a16-483e-9465-e587355e3eb5"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9d354d5-eb12-4e96-a71a-beb6a6e4c3ca"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Tags" ma:index="13" nillable="true" ma:displayName="MediaServiceAutoTags" ma:description="" ma:internalName="MediaServiceAutoTags" ma:readOnly="true">
      <xsd:simpleType>
        <xsd:restriction base="dms:Text"/>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C13C5DB-CB57-4F4E-BCDA-E61CEE427AFC}">
  <ds:schemaRefs>
    <ds:schemaRef ds:uri="49d354d5-eb12-4e96-a71a-beb6a6e4c3ca"/>
    <ds:schemaRef ds:uri="http://schemas.openxmlformats.org/package/2006/metadata/core-properties"/>
    <ds:schemaRef ds:uri="http://purl.org/dc/elements/1.1/"/>
    <ds:schemaRef ds:uri="http://schemas.microsoft.com/office/infopath/2007/PartnerControls"/>
    <ds:schemaRef ds:uri="http://purl.org/dc/terms/"/>
    <ds:schemaRef ds:uri="http://schemas.microsoft.com/office/2006/documentManagement/types"/>
    <ds:schemaRef ds:uri="79845e85-2a16-483e-9465-e587355e3eb5"/>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6AB0D477-85F5-4136-AF07-518E710948F9}">
  <ds:schemaRefs>
    <ds:schemaRef ds:uri="http://schemas.microsoft.com/sharepoint/v3/contenttype/forms"/>
  </ds:schemaRefs>
</ds:datastoreItem>
</file>

<file path=customXml/itemProps3.xml><?xml version="1.0" encoding="utf-8"?>
<ds:datastoreItem xmlns:ds="http://schemas.openxmlformats.org/officeDocument/2006/customXml" ds:itemID="{3D3AED44-CD60-409E-A902-E1AD729C2F4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9845e85-2a16-483e-9465-e587355e3eb5"/>
    <ds:schemaRef ds:uri="49d354d5-eb12-4e96-a71a-beb6a6e4c3c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IMPACT Template</Template>
  <TotalTime>1159</TotalTime>
  <Words>653</Words>
  <Application>Microsoft Office PowerPoint</Application>
  <PresentationFormat>Widescreen</PresentationFormat>
  <Paragraphs>108</Paragraphs>
  <Slides>19</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Calibri Light</vt:lpstr>
      <vt:lpstr>Gill Sans MT</vt:lpstr>
      <vt:lpstr>Office Theme</vt:lpstr>
      <vt:lpstr>Communities of Practice</vt:lpstr>
      <vt:lpstr>Role of Impact WV</vt:lpstr>
      <vt:lpstr>Role of WV HVP</vt:lpstr>
      <vt:lpstr>  Getting the most out of this Meeting Prior to the meeting review:    How Do I Join A Zoom Meeting   </vt:lpstr>
      <vt:lpstr>PowerPoint Presentation</vt:lpstr>
      <vt:lpstr>  What  will I learn today?  By the end of this session, each of you will be able to…   </vt:lpstr>
      <vt:lpstr>Subject Matter Expert</vt:lpstr>
      <vt:lpstr>Stigma</vt:lpstr>
      <vt:lpstr>Case studies</vt:lpstr>
      <vt:lpstr>Case study reflection</vt:lpstr>
      <vt:lpstr>Resource share</vt:lpstr>
      <vt:lpstr>Harmreduction.org</vt:lpstr>
      <vt:lpstr>Homevisitingtraining.umbc.edu</vt:lpstr>
      <vt:lpstr>Resource share</vt:lpstr>
      <vt:lpstr>PowerPoint Presentation</vt:lpstr>
      <vt:lpstr>PowerPoint Presentation</vt:lpstr>
      <vt:lpstr> What is one skill   I learned today?</vt:lpstr>
      <vt:lpstr>PowerPoint Presentation</vt:lpstr>
      <vt:lpstr>Acknowledgements</vt:lpstr>
    </vt:vector>
  </TitlesOfParts>
  <Company>WVU Health Sciences Center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Danko, Melina</dc:creator>
  <cp:lastModifiedBy>Workman, Charlotte</cp:lastModifiedBy>
  <cp:revision>144</cp:revision>
  <dcterms:created xsi:type="dcterms:W3CDTF">2019-10-15T17:29:52Z</dcterms:created>
  <dcterms:modified xsi:type="dcterms:W3CDTF">2020-05-28T15:19:22Z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0x01010093A7F8147337424BBF1BA093B78FF9AF</vt:lpwstr>
  </property>
</Properties>
</file>