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426" r:id="rId3"/>
    <p:sldId id="453" r:id="rId4"/>
    <p:sldId id="354" r:id="rId5"/>
    <p:sldId id="306" r:id="rId6"/>
    <p:sldId id="447" r:id="rId7"/>
    <p:sldId id="432" r:id="rId8"/>
    <p:sldId id="312" r:id="rId9"/>
    <p:sldId id="271" r:id="rId10"/>
    <p:sldId id="437" r:id="rId11"/>
    <p:sldId id="436" r:id="rId12"/>
    <p:sldId id="440" r:id="rId13"/>
    <p:sldId id="435" r:id="rId14"/>
    <p:sldId id="431" r:id="rId15"/>
    <p:sldId id="445" r:id="rId16"/>
    <p:sldId id="446" r:id="rId17"/>
    <p:sldId id="315" r:id="rId18"/>
    <p:sldId id="429" r:id="rId19"/>
    <p:sldId id="442" r:id="rId20"/>
    <p:sldId id="424" r:id="rId21"/>
    <p:sldId id="410" r:id="rId22"/>
    <p:sldId id="411" r:id="rId23"/>
    <p:sldId id="412" r:id="rId24"/>
    <p:sldId id="428" r:id="rId25"/>
    <p:sldId id="451" r:id="rId26"/>
    <p:sldId id="419" r:id="rId27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2AC00"/>
    <a:srgbClr val="CC9B00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3286" autoAdjust="0"/>
  </p:normalViewPr>
  <p:slideViewPr>
    <p:cSldViewPr snapToGrid="0" snapToObjects="1">
      <p:cViewPr varScale="1">
        <p:scale>
          <a:sx n="100" d="100"/>
          <a:sy n="100" d="100"/>
        </p:scale>
        <p:origin x="84" y="2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1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69781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B412BC87-2851-4F0F-99F2-60BD28119C0B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2" cy="469780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7F46BB27-1C47-4561-9A3F-DC36C60F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9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/>
          <a:lstStyle>
            <a:lvl1pPr algn="r">
              <a:defRPr sz="1200"/>
            </a:lvl1pPr>
          </a:lstStyle>
          <a:p>
            <a:fld id="{BCFA1A92-CB7A-4176-8A8E-BAECC277AA07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9" rIns="93937" bIns="469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37" tIns="46969" rIns="93937" bIns="469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2" cy="468154"/>
          </a:xfrm>
          <a:prstGeom prst="rect">
            <a:avLst/>
          </a:prstGeom>
        </p:spPr>
        <p:txBody>
          <a:bodyPr vert="horz" lIns="93937" tIns="46969" rIns="93937" bIns="46969" rtlCol="0" anchor="b"/>
          <a:lstStyle>
            <a:lvl1pPr algn="r">
              <a:defRPr sz="1200"/>
            </a:lvl1pPr>
          </a:lstStyle>
          <a:p>
            <a:fld id="{455D19FD-FC92-4409-BB1E-0C511FD6E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6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19FD-FC92-4409-BB1E-0C511FD6E3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5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19FD-FC92-4409-BB1E-0C511FD6E3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6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19FD-FC92-4409-BB1E-0C511FD6E3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2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19FD-FC92-4409-BB1E-0C511FD6E3A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2CDC-5CEC-4B03-B744-ACC563712B53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AB6B-678E-444A-9D6B-2EF0083E5182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AD76-9003-4EA5-8808-FAC7FA26FA44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5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8B23-F573-4BAE-9A2D-84190562C3D2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8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B2C69-883F-4E9F-A405-F5239A9FA657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8707-8377-4EE7-A430-CB64BBBB5BAA}" type="datetime1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7599-9966-4C68-9206-957EB7F4AD27}" type="datetime1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230-6B0A-4CAD-9CC6-18FD605A5BE6}" type="datetime1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2AA8-AF99-4973-853B-748EBC976184}" type="datetime1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0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2C29-A097-404B-8BAA-08384CEE0913}" type="datetime1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8BF4-712A-4C56-827E-D15F57D5FBB4}" type="datetime1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9537-1304-4170-BC56-8E6C1BB35F14}" type="datetime1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168C-30AE-B445-82F6-867FFCCD1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steele1@wvstateu.edu" TargetMode="External"/><Relationship Id="rId4" Type="http://schemas.openxmlformats.org/officeDocument/2006/relationships/hyperlink" Target="mailto:Bonnie.dunn@wvstateu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ksteele1@wvstateu.edu" TargetMode="External"/><Relationship Id="rId4" Type="http://schemas.openxmlformats.org/officeDocument/2006/relationships/hyperlink" Target="mailto:bonnie.dunn@wvstate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944" y="335280"/>
            <a:ext cx="7772400" cy="251660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West Virginia State University</a:t>
            </a:r>
            <a:br>
              <a:rPr lang="en-US" dirty="0"/>
            </a:br>
            <a:r>
              <a:rPr lang="en-US" dirty="0"/>
              <a:t>Healthy Grandfamilies Program </a:t>
            </a:r>
            <a:br>
              <a:rPr lang="en-US" dirty="0"/>
            </a:br>
            <a:r>
              <a:rPr lang="en-US" sz="2700" dirty="0"/>
              <a:t>An </a:t>
            </a:r>
            <a:r>
              <a:rPr lang="en-US" sz="2700" u="sng" dirty="0"/>
              <a:t>EPIDEMIC </a:t>
            </a:r>
            <a:r>
              <a:rPr lang="en-US" sz="2700" dirty="0"/>
              <a:t>in our country </a:t>
            </a:r>
            <a:br>
              <a:rPr lang="en-US" sz="2700" dirty="0"/>
            </a:br>
            <a:r>
              <a:rPr lang="en-US" sz="2700" dirty="0"/>
              <a:t>an </a:t>
            </a:r>
            <a:r>
              <a:rPr lang="en-US" sz="2700" u="sng" dirty="0"/>
              <a:t>EPIDEMIC</a:t>
            </a:r>
            <a:r>
              <a:rPr lang="en-US" sz="2700" dirty="0"/>
              <a:t> in West Virginia!</a:t>
            </a:r>
            <a:br>
              <a:rPr lang="en-US" sz="2700" dirty="0"/>
            </a:br>
            <a:r>
              <a:rPr lang="en-US" sz="2700" u="sng" dirty="0"/>
              <a:t>GRANDFAMILIES </a:t>
            </a:r>
            <a:r>
              <a:rPr lang="en-US" sz="2700" dirty="0"/>
              <a:t>a new community!</a:t>
            </a:r>
            <a:br>
              <a:rPr lang="en-US" sz="2700" dirty="0"/>
            </a:br>
            <a:br>
              <a:rPr lang="en-US" sz="27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744" y="3535680"/>
            <a:ext cx="6400800" cy="241808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Bonnie Dunn, MS</a:t>
            </a:r>
          </a:p>
          <a:p>
            <a:r>
              <a:rPr lang="en-US" sz="2400" dirty="0">
                <a:solidFill>
                  <a:schemeClr val="tx1"/>
                </a:solidFill>
                <a:hlinkClick r:id="rId4"/>
              </a:rPr>
              <a:t>Bonnie.dunn@wvstateu.edu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Kerri Steele, MSW, PhD</a:t>
            </a:r>
          </a:p>
          <a:p>
            <a:r>
              <a:rPr lang="en-US" sz="2400" dirty="0">
                <a:hlinkClick r:id="rId5"/>
              </a:rPr>
              <a:t>ksteele1@wvstateu.edu</a:t>
            </a:r>
            <a:r>
              <a:rPr lang="en-US" sz="2400" dirty="0"/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West Virginia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81411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Conversation about the </a:t>
            </a:r>
            <a:br>
              <a:rPr lang="en-US" dirty="0"/>
            </a:br>
            <a:r>
              <a:rPr lang="en-US" dirty="0"/>
              <a:t>West Virginia Data 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346960"/>
            <a:ext cx="8229600" cy="2804160"/>
          </a:xfrm>
        </p:spPr>
        <p:txBody>
          <a:bodyPr>
            <a:normAutofit/>
          </a:bodyPr>
          <a:lstStyle/>
          <a:p>
            <a:r>
              <a:rPr lang="en-US" sz="3600" dirty="0"/>
              <a:t>Based on this map and the county/counties you work in, do you think these numbers are overestimated or underestimated?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The Opioid Crisis and Grandparents Raising Grand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08452"/>
            <a:ext cx="8637378" cy="64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6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Conversation about the </a:t>
            </a:r>
            <a:br>
              <a:rPr lang="en-US" dirty="0"/>
            </a:br>
            <a:r>
              <a:rPr lang="en-US" dirty="0"/>
              <a:t>National 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69440"/>
            <a:ext cx="8229600" cy="36087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200" b="1" i="1" dirty="0">
                <a:solidFill>
                  <a:srgbClr val="7030A0"/>
                </a:solidFill>
              </a:rPr>
              <a:t>Dark Purple States </a:t>
            </a:r>
          </a:p>
          <a:p>
            <a:pPr marL="0" indent="0" algn="ctr">
              <a:buNone/>
            </a:pPr>
            <a:r>
              <a:rPr lang="en-US" sz="4400" i="1" dirty="0">
                <a:solidFill>
                  <a:srgbClr val="7030A0"/>
                </a:solidFill>
              </a:rPr>
              <a:t>New Mexico, Texas, Oklahoma, Arkansas, Louisiana, Mississippi, Alabama, Georgia, South Carolina Tennessee, Kentucky, and West Virginia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95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42892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 descr="https://www.census.gov/content/dam/Census/library/stories/2019/04/opioid-crisis-grandparents-raising-grandchildren-figur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2" y="-52984"/>
            <a:ext cx="8534400" cy="64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85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Conversation about the </a:t>
            </a:r>
            <a:br>
              <a:rPr lang="en-US" dirty="0"/>
            </a:br>
            <a:r>
              <a:rPr lang="en-US" dirty="0"/>
              <a:t>National statistics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69440"/>
            <a:ext cx="8229600" cy="36087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200" b="1" i="1" dirty="0">
                <a:solidFill>
                  <a:srgbClr val="CC3300"/>
                </a:solidFill>
              </a:rPr>
              <a:t>Dark Orange States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3300"/>
                </a:solidFill>
              </a:rPr>
              <a:t>Oklahoma, Arkansas, Louisiana, Mississippi, Alabama, South Caroling, Tennessee, Kentucky West Virginia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4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7030A0"/>
                </a:solidFill>
              </a:rPr>
              <a:t>Comparison of states by Grandfamilies</a:t>
            </a:r>
            <a:br>
              <a:rPr lang="en-US" sz="4000" strike="sngStrike" dirty="0">
                <a:solidFill>
                  <a:srgbClr val="7030A0"/>
                </a:solidFill>
              </a:rPr>
            </a:br>
            <a:r>
              <a:rPr lang="en-US" sz="4000" dirty="0">
                <a:solidFill>
                  <a:srgbClr val="CC3300"/>
                </a:solidFill>
              </a:rPr>
              <a:t>Verses the opioid crisis</a:t>
            </a:r>
            <a:br>
              <a:rPr lang="en-US" sz="4000" dirty="0">
                <a:solidFill>
                  <a:srgbClr val="CC3300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44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Oklahoma,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Arkansas,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Louisiana,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Mississippi,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Alabama, </a:t>
            </a:r>
            <a:endParaRPr lang="en-US" strike="sngStrike" dirty="0">
              <a:solidFill>
                <a:srgbClr val="7030A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South Carolina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Tennessee,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Kentucky,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West Virginia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------------------------------------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New Mexico, Texas and Georgia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Oklahoma,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Arkansas,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Louisiana,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Mississippi,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Alabama,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South Carolina,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Tennessee,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Kentucky ,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CC3300"/>
                </a:solidFill>
              </a:rPr>
              <a:t>West Virginia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3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409" y="556591"/>
            <a:ext cx="809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261" y="156157"/>
            <a:ext cx="8229600" cy="924560"/>
          </a:xfrm>
        </p:spPr>
        <p:txBody>
          <a:bodyPr>
            <a:normAutofit/>
          </a:bodyPr>
          <a:lstStyle/>
          <a:p>
            <a:r>
              <a:rPr lang="en-US" sz="4000" dirty="0"/>
              <a:t>Problems that grandparents have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6409" y="1005355"/>
            <a:ext cx="8229600" cy="542635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higher-than-normal rates of depression, sleeplessness </a:t>
            </a:r>
          </a:p>
          <a:p>
            <a:pPr marL="0" indent="0" algn="ctr">
              <a:buNone/>
            </a:pPr>
            <a:r>
              <a:rPr lang="en-US" sz="3600" dirty="0"/>
              <a:t>emotional problems </a:t>
            </a:r>
          </a:p>
          <a:p>
            <a:pPr marL="0" indent="0" algn="ctr">
              <a:buNone/>
            </a:pPr>
            <a:r>
              <a:rPr lang="en-US" sz="3600" dirty="0"/>
              <a:t>chronic health problems like</a:t>
            </a:r>
          </a:p>
          <a:p>
            <a:pPr marL="0" indent="0" algn="ctr">
              <a:buNone/>
            </a:pPr>
            <a:r>
              <a:rPr lang="en-US" sz="3600" dirty="0"/>
              <a:t> hypertension</a:t>
            </a:r>
          </a:p>
          <a:p>
            <a:pPr marL="0" indent="0" algn="ctr">
              <a:buNone/>
            </a:pPr>
            <a:r>
              <a:rPr lang="en-US" sz="3600" dirty="0"/>
              <a:t>diabetes </a:t>
            </a:r>
          </a:p>
          <a:p>
            <a:pPr marL="0" indent="0" algn="ctr">
              <a:buNone/>
            </a:pPr>
            <a:r>
              <a:rPr lang="en-US" sz="3600" dirty="0"/>
              <a:t>feelings of exhaustion</a:t>
            </a:r>
          </a:p>
          <a:p>
            <a:pPr marL="0" indent="0" algn="ctr">
              <a:buNone/>
            </a:pPr>
            <a:r>
              <a:rPr lang="en-US" sz="3600" dirty="0"/>
              <a:t>loneliness, and isolation; </a:t>
            </a:r>
          </a:p>
          <a:p>
            <a:pPr marL="0" indent="0" algn="ctr">
              <a:buNone/>
            </a:pPr>
            <a:r>
              <a:rPr lang="en-US" sz="3600" dirty="0"/>
              <a:t>a sense of having too little privacy, and too little time to spend with their spouse, friends and other family members.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Baseline Characteristics (N=125)</a:t>
            </a:r>
            <a:br>
              <a:rPr lang="en-US" sz="3600" b="1" dirty="0"/>
            </a:br>
            <a:r>
              <a:rPr lang="en-US" sz="3600" b="1" dirty="0"/>
              <a:t>from the Pilot Project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2.5 Average # of </a:t>
            </a:r>
          </a:p>
          <a:p>
            <a:pPr marL="0" indent="0" algn="ctr">
              <a:buNone/>
            </a:pPr>
            <a:r>
              <a:rPr lang="en-US" sz="2400" dirty="0"/>
              <a:t>grandchildren in grandfamily household in the pilot: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Nationally the average is 5 per Grandfamily</a:t>
            </a:r>
          </a:p>
          <a:p>
            <a:pPr marL="0" indent="0" algn="ctr">
              <a:buNone/>
            </a:pPr>
            <a:r>
              <a:rPr lang="en-US" sz="2400" dirty="0"/>
              <a:t> </a:t>
            </a:r>
            <a:r>
              <a:rPr lang="en-US" sz="1800" dirty="0"/>
              <a:t>Today National Survey AARP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2" descr="C:\Users\Wamsley\AppData\Local\Microsoft\Windows\Temporary Internet Files\Content.IE5\TDLNOS3I\cartoon-1082068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59" y="4661557"/>
            <a:ext cx="1513746" cy="15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5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Primary reasons for placement:</a:t>
            </a:r>
          </a:p>
          <a:p>
            <a:pPr lvl="1"/>
            <a:r>
              <a:rPr lang="en-US" sz="2000" dirty="0"/>
              <a:t>Drug-related			84.8%</a:t>
            </a:r>
          </a:p>
          <a:p>
            <a:pPr lvl="2"/>
            <a:r>
              <a:rPr lang="en-US" sz="1600" dirty="0"/>
              <a:t>Addiction</a:t>
            </a:r>
          </a:p>
          <a:p>
            <a:pPr lvl="2"/>
            <a:r>
              <a:rPr lang="en-US" sz="1600" dirty="0"/>
              <a:t>Death of parent</a:t>
            </a:r>
          </a:p>
          <a:p>
            <a:pPr lvl="2"/>
            <a:r>
              <a:rPr lang="en-US" sz="1600" dirty="0"/>
              <a:t>Incarcerated parent</a:t>
            </a:r>
          </a:p>
          <a:p>
            <a:pPr lvl="2"/>
            <a:r>
              <a:rPr lang="en-US" sz="1600" dirty="0"/>
              <a:t>Child removed by DHHR</a:t>
            </a:r>
          </a:p>
          <a:p>
            <a:pPr lvl="1"/>
            <a:r>
              <a:rPr lang="en-US" sz="2000" dirty="0"/>
              <a:t>Financial reasons		6.4%</a:t>
            </a:r>
          </a:p>
          <a:p>
            <a:pPr lvl="1"/>
            <a:r>
              <a:rPr lang="en-US" sz="2000" dirty="0"/>
              <a:t>Parent has disability	4.0%</a:t>
            </a:r>
          </a:p>
          <a:p>
            <a:pPr lvl="1"/>
            <a:r>
              <a:rPr lang="en-US" sz="2000" dirty="0"/>
              <a:t>Military deployment	1.6%</a:t>
            </a:r>
          </a:p>
          <a:p>
            <a:pPr lvl="1"/>
            <a:r>
              <a:rPr lang="en-US" sz="2000" dirty="0"/>
              <a:t>Parent is a teenager	1.6%</a:t>
            </a:r>
          </a:p>
          <a:p>
            <a:pPr lvl="1"/>
            <a:r>
              <a:rPr lang="en-US" sz="2000" dirty="0"/>
              <a:t>Other					1.6%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2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8640" y="395909"/>
            <a:ext cx="8229600" cy="5099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What can we </a:t>
            </a:r>
          </a:p>
          <a:p>
            <a:pPr marL="0" indent="0" algn="ctr">
              <a:buNone/>
            </a:pPr>
            <a:r>
              <a:rPr lang="en-US" sz="6000" b="1" dirty="0"/>
              <a:t>do </a:t>
            </a:r>
          </a:p>
          <a:p>
            <a:pPr marL="0" indent="0" algn="ctr">
              <a:buNone/>
            </a:pPr>
            <a:r>
              <a:rPr lang="en-US" sz="6000" b="1" dirty="0"/>
              <a:t>about </a:t>
            </a:r>
          </a:p>
          <a:p>
            <a:pPr marL="0" indent="0" algn="ctr">
              <a:buNone/>
            </a:pPr>
            <a:r>
              <a:rPr lang="en-US" sz="6000" b="1" dirty="0"/>
              <a:t>this?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3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5099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/>
              <a:t>Grandparents receive:</a:t>
            </a:r>
          </a:p>
          <a:p>
            <a:r>
              <a:rPr lang="en-US" sz="2800" dirty="0"/>
              <a:t>Education/Action Plan (3 months)</a:t>
            </a:r>
          </a:p>
          <a:p>
            <a:pPr lvl="1"/>
            <a:r>
              <a:rPr lang="en-US" sz="2400" dirty="0"/>
              <a:t>Weekly Discussion Groups for grandparents delivered in the community in which they live.</a:t>
            </a:r>
          </a:p>
          <a:p>
            <a:pPr lvl="1"/>
            <a:r>
              <a:rPr lang="en-US" sz="2400" dirty="0"/>
              <a:t>Child care</a:t>
            </a:r>
          </a:p>
          <a:p>
            <a:pPr lvl="1"/>
            <a:r>
              <a:rPr lang="en-US" sz="2400" dirty="0"/>
              <a:t>Refreshments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800" dirty="0"/>
              <a:t>Family Support Follow-up (3 months following Discussion Groups)</a:t>
            </a:r>
          </a:p>
          <a:p>
            <a:pPr algn="ctr">
              <a:buNone/>
            </a:pPr>
            <a:r>
              <a:rPr lang="en-US" sz="2800" dirty="0"/>
              <a:t>	Total Intervention = 6 months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3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 for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394049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1. Identify state and national statistics on grandparents raising grandchildren, the impact of the phenomenon on the family, and the relationship between this family type and the opioid epidemic. </a:t>
            </a:r>
          </a:p>
          <a:p>
            <a:pPr marL="0" indent="0">
              <a:buNone/>
            </a:pPr>
            <a:r>
              <a:rPr lang="en-US" dirty="0"/>
              <a:t>2. Define the WVSU Healthy Grandfamilies programs and services.</a:t>
            </a:r>
          </a:p>
          <a:p>
            <a:pPr marL="0" indent="0">
              <a:buNone/>
            </a:pPr>
            <a:r>
              <a:rPr lang="en-US" dirty="0"/>
              <a:t>3. Examine the resources available for grandfamilies. </a:t>
            </a:r>
          </a:p>
          <a:p>
            <a:pPr marL="0" indent="0" algn="ctr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6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7086"/>
            <a:ext cx="8229600" cy="679268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8822" y="870676"/>
            <a:ext cx="8229600" cy="509905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000" b="1" u="sng" dirty="0"/>
              <a:t>During COVID 19</a:t>
            </a:r>
          </a:p>
          <a:p>
            <a:pPr algn="ctr">
              <a:buNone/>
            </a:pPr>
            <a:endParaRPr lang="en-US" sz="3000" b="1" u="sng" dirty="0"/>
          </a:p>
          <a:p>
            <a:pPr>
              <a:buNone/>
            </a:pPr>
            <a:r>
              <a:rPr lang="en-US" sz="3000" dirty="0"/>
              <a:t>Grandparents receive:</a:t>
            </a:r>
          </a:p>
          <a:p>
            <a:r>
              <a:rPr lang="en-US" sz="2800" dirty="0"/>
              <a:t>Education/</a:t>
            </a:r>
            <a:r>
              <a:rPr lang="en-US" sz="2800" strike="sngStrike" dirty="0"/>
              <a:t>Action Plan (3 months) </a:t>
            </a:r>
            <a:r>
              <a:rPr lang="en-US" sz="2800" dirty="0"/>
              <a:t>no real timeline</a:t>
            </a:r>
          </a:p>
          <a:p>
            <a:pPr lvl="1"/>
            <a:r>
              <a:rPr lang="en-US" sz="2400" dirty="0"/>
              <a:t>Phone calls, check in’s to inquire if they are ok, do they need any thing (food, clothing, gasoline, bills paid, etc.)</a:t>
            </a:r>
          </a:p>
          <a:p>
            <a:pPr lvl="1"/>
            <a:r>
              <a:rPr lang="en-US" sz="2400" dirty="0"/>
              <a:t>Phone calls can be made by the coalition coordinator or social worker.  Also if anyone on the coalition team would like to provide courtesy calls of encouragement.</a:t>
            </a:r>
          </a:p>
          <a:p>
            <a:pPr lvl="1"/>
            <a:r>
              <a:rPr lang="en-US" sz="2400" dirty="0"/>
              <a:t>If you think a virtual platform would work – try conducting the regular discussion groups.</a:t>
            </a:r>
          </a:p>
          <a:p>
            <a:pPr lvl="1"/>
            <a:r>
              <a:rPr lang="en-US" sz="2400" dirty="0"/>
              <a:t>Weekly </a:t>
            </a:r>
            <a:r>
              <a:rPr lang="en-US" sz="2400" strike="sngStrike" dirty="0"/>
              <a:t>Discussion Groups for grandparents delivered in the community in which they live</a:t>
            </a:r>
            <a:r>
              <a:rPr lang="en-US" sz="2400" dirty="0"/>
              <a:t>.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800" dirty="0"/>
              <a:t>Family Support Follow-up (</a:t>
            </a:r>
            <a:r>
              <a:rPr lang="en-US" sz="2800" strike="sngStrike" dirty="0"/>
              <a:t>3 months following Discussion Groups)</a:t>
            </a:r>
          </a:p>
          <a:p>
            <a:endParaRPr lang="en-US" sz="2800" dirty="0"/>
          </a:p>
          <a:p>
            <a:pPr algn="ctr">
              <a:buNone/>
            </a:pPr>
            <a:r>
              <a:rPr lang="en-US" sz="2800" dirty="0"/>
              <a:t>	Total Intervention = </a:t>
            </a:r>
            <a:r>
              <a:rPr lang="en-US" sz="2800" strike="sngStrike" dirty="0"/>
              <a:t>6 months </a:t>
            </a:r>
          </a:p>
          <a:p>
            <a:pPr algn="ctr">
              <a:buNone/>
            </a:pPr>
            <a:r>
              <a:rPr lang="en-US" sz="2800" dirty="0"/>
              <a:t>??? Until COVID is over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1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9323" y="1196463"/>
            <a:ext cx="8273845" cy="4454013"/>
          </a:xfrm>
          <a:ln w="635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n-US" sz="3000" dirty="0"/>
              <a:t>			</a:t>
            </a:r>
            <a:endParaRPr lang="en-US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5" y="1362424"/>
            <a:ext cx="3045823" cy="4101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60" y="4240103"/>
            <a:ext cx="1157749" cy="1002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0551" y="1389679"/>
            <a:ext cx="45148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Topics: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Parenting in 21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 Relationship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Navigating the Legal System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Navigating the School System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Media/Technology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Literacy/Self-Care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Stress Management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 Response to Addiction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D373B-0F73-4023-BD8A-EF6656A647AD}"/>
              </a:ext>
            </a:extLst>
          </p:cNvPr>
          <p:cNvSpPr txBox="1"/>
          <p:nvPr/>
        </p:nvSpPr>
        <p:spPr>
          <a:xfrm>
            <a:off x="581025" y="5905500"/>
            <a:ext cx="817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*Longitudinal data with our pilot program showed our families overwhelmingly found the topics to be helpful years after the conclusion of the program.</a:t>
            </a:r>
          </a:p>
        </p:txBody>
      </p:sp>
    </p:spTree>
    <p:extLst>
      <p:ext uri="{BB962C8B-B14F-4D97-AF65-F5344CB8AC3E}">
        <p14:creationId xmlns:p14="http://schemas.microsoft.com/office/powerpoint/2010/main" val="537786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85750" y="200025"/>
            <a:ext cx="8681729" cy="6437323"/>
          </a:xfrm>
          <a:ln w="635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n-US" sz="3000" dirty="0"/>
              <a:t>			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841926" y="422285"/>
            <a:ext cx="8125553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Andy and Debbie					Adoption</a:t>
            </a:r>
          </a:p>
          <a:p>
            <a:pPr algn="ctr"/>
            <a:endParaRPr lang="en-US" sz="3300" dirty="0"/>
          </a:p>
          <a:p>
            <a:pPr algn="ctr"/>
            <a:endParaRPr lang="en-US" sz="3300" dirty="0"/>
          </a:p>
          <a:p>
            <a:pPr algn="ctr"/>
            <a:endParaRPr lang="en-US" sz="3300" dirty="0"/>
          </a:p>
          <a:p>
            <a:pPr algn="ctr"/>
            <a:endParaRPr lang="en-US" sz="3300" dirty="0"/>
          </a:p>
          <a:p>
            <a:pPr algn="ctr"/>
            <a:endParaRPr lang="en-US" sz="3300" dirty="0"/>
          </a:p>
          <a:p>
            <a:pPr algn="ctr"/>
            <a:endParaRPr lang="en-US" sz="3300" dirty="0"/>
          </a:p>
          <a:p>
            <a:pPr algn="ctr"/>
            <a:endParaRPr lang="en-US" sz="3300" dirty="0"/>
          </a:p>
          <a:p>
            <a:endParaRPr lang="en-US" sz="3300" dirty="0"/>
          </a:p>
          <a:p>
            <a:r>
              <a:rPr lang="en-US" sz="3300" dirty="0"/>
              <a:t>2 Grandchildren</a:t>
            </a:r>
          </a:p>
          <a:p>
            <a:r>
              <a:rPr lang="en-US" sz="3300" dirty="0"/>
              <a:t>Ages 5 </a:t>
            </a:r>
            <a:r>
              <a:rPr lang="en-US" sz="3300" dirty="0" err="1"/>
              <a:t>yrs</a:t>
            </a:r>
            <a:r>
              <a:rPr lang="en-US" sz="3300" dirty="0"/>
              <a:t> -  4 months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4757" y="1672251"/>
            <a:ext cx="4636818" cy="3477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71" y="1414298"/>
            <a:ext cx="2470453" cy="321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0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79323" y="328613"/>
            <a:ext cx="8273845" cy="6172200"/>
          </a:xfrm>
          <a:ln w="63500">
            <a:solidFill>
              <a:srgbClr val="006600"/>
            </a:solidFill>
          </a:ln>
        </p:spPr>
        <p:txBody>
          <a:bodyPr>
            <a:normAutofit/>
          </a:bodyPr>
          <a:lstStyle/>
          <a:p>
            <a:r>
              <a:rPr lang="en-US" sz="3000" dirty="0"/>
              <a:t>			</a:t>
            </a:r>
            <a:endParaRPr lang="en-US" sz="2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0" y="647565"/>
            <a:ext cx="3585755" cy="2390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8" y="3886200"/>
            <a:ext cx="3359807" cy="2239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5794" y="695256"/>
            <a:ext cx="4186647" cy="313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286" y="3061439"/>
            <a:ext cx="3760543" cy="28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08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http://healthygrandfamilies.com/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1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409" y="556591"/>
            <a:ext cx="809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8790" y="168275"/>
            <a:ext cx="8229600" cy="5762262"/>
          </a:xfrm>
        </p:spPr>
        <p:txBody>
          <a:bodyPr>
            <a:normAutofit/>
          </a:bodyPr>
          <a:lstStyle/>
          <a:p>
            <a:br>
              <a:rPr lang="en-US"/>
            </a:br>
            <a:r>
              <a:rPr lang="en-US"/>
              <a:t>WANT</a:t>
            </a:r>
            <a:br>
              <a:rPr lang="en-US" dirty="0"/>
            </a:br>
            <a:r>
              <a:rPr lang="en-US"/>
              <a:t>MORE INFORMATION?</a:t>
            </a:r>
            <a:br>
              <a:rPr lang="en-US"/>
            </a:br>
            <a:br>
              <a:rPr lang="en-US" dirty="0"/>
            </a:br>
            <a:r>
              <a:rPr lang="en-US" dirty="0"/>
              <a:t>GO TO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healthygrandfamilies.com</a:t>
            </a:r>
            <a:br>
              <a:rPr lang="en-US" dirty="0"/>
            </a:b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87259"/>
            <a:ext cx="809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0624"/>
            <a:ext cx="8229600" cy="5935726"/>
          </a:xfrm>
        </p:spPr>
        <p:txBody>
          <a:bodyPr>
            <a:normAutofit fontScale="90000"/>
          </a:bodyPr>
          <a:lstStyle/>
          <a:p>
            <a:r>
              <a:rPr lang="en-US" i="1" u="sng" dirty="0"/>
              <a:t>Contact Information </a:t>
            </a:r>
            <a:br>
              <a:rPr lang="en-US" i="1" u="sng" dirty="0"/>
            </a:br>
            <a:br>
              <a:rPr lang="en-US" dirty="0"/>
            </a:br>
            <a:r>
              <a:rPr lang="en-US" sz="2700" dirty="0"/>
              <a:t>Bonnie Dunn, MS, Extension Specialist</a:t>
            </a:r>
            <a:br>
              <a:rPr lang="en-US" sz="2700" dirty="0"/>
            </a:br>
            <a:r>
              <a:rPr lang="en-US" sz="2700" dirty="0"/>
              <a:t>Family and Consumer Sciences</a:t>
            </a:r>
            <a:br>
              <a:rPr lang="en-US" sz="2700" dirty="0"/>
            </a:br>
            <a:r>
              <a:rPr lang="en-US" sz="2700" dirty="0">
                <a:hlinkClick r:id="rId4"/>
              </a:rPr>
              <a:t>bonnie.dunn@wvstateu.edu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>
                <a:solidFill>
                  <a:schemeClr val="tx1"/>
                </a:solidFill>
              </a:rPr>
              <a:t>Kerri Steele, MSW, PhD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Chair of </a:t>
            </a:r>
            <a:r>
              <a:rPr lang="en-US" sz="2700">
                <a:solidFill>
                  <a:schemeClr val="tx1"/>
                </a:solidFill>
              </a:rPr>
              <a:t>Social Work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hlinkClick r:id="rId5"/>
              </a:rPr>
              <a:t>ksteele1@wvstateu.edu</a:t>
            </a:r>
            <a:r>
              <a:rPr lang="en-US" sz="2700" dirty="0"/>
              <a:t> </a:t>
            </a:r>
            <a:br>
              <a:rPr lang="en-US" sz="2700">
                <a:solidFill>
                  <a:schemeClr val="tx1"/>
                </a:solidFill>
              </a:rPr>
            </a:br>
            <a:br>
              <a:rPr lang="en-US" sz="2700">
                <a:solidFill>
                  <a:schemeClr val="tx1"/>
                </a:solidFill>
              </a:rPr>
            </a:br>
            <a:br>
              <a:rPr lang="en-US" sz="2700">
                <a:solidFill>
                  <a:schemeClr val="tx1"/>
                </a:solidFill>
              </a:rPr>
            </a:br>
            <a:r>
              <a:rPr lang="en-US" sz="2700">
                <a:solidFill>
                  <a:schemeClr val="tx1"/>
                </a:solidFill>
              </a:rPr>
              <a:t>West </a:t>
            </a:r>
            <a:r>
              <a:rPr lang="en-US" sz="2700" dirty="0">
                <a:solidFill>
                  <a:schemeClr val="tx1"/>
                </a:solidFill>
              </a:rPr>
              <a:t>Virginia State University</a:t>
            </a:r>
            <a:br>
              <a:rPr lang="en-US" sz="4400" b="1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West Virginia State University</a:t>
            </a:r>
            <a:br>
              <a:rPr lang="en-US" dirty="0"/>
            </a:br>
            <a:r>
              <a:rPr lang="en-US" dirty="0"/>
              <a:t>Healthy Grandfamilies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39404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so much more than a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program:</a:t>
            </a:r>
            <a:br>
              <a:rPr lang="en-US" sz="3900" b="1" dirty="0"/>
            </a:br>
            <a:endParaRPr lang="en-US" sz="3900" b="1" dirty="0"/>
          </a:p>
          <a:p>
            <a:pPr marL="0" indent="0" algn="ctr">
              <a:buNone/>
            </a:pPr>
            <a:r>
              <a:rPr lang="en-US" sz="2400" b="1" dirty="0"/>
              <a:t>SUPPORT SERVICES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ADVOCACY</a:t>
            </a:r>
          </a:p>
          <a:p>
            <a:pPr marL="0" indent="0" algn="ctr">
              <a:buNone/>
            </a:pPr>
            <a:br>
              <a:rPr lang="en-US" sz="2400" b="1" dirty="0"/>
            </a:br>
            <a:r>
              <a:rPr lang="en-US" sz="2400" b="1" dirty="0"/>
              <a:t>INTERVENTION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POINT OF CONTACT WHEN YOU NEED AN ANSWER</a:t>
            </a:r>
          </a:p>
          <a:p>
            <a:pPr marL="0" indent="0" algn="ctr">
              <a:buNone/>
            </a:pPr>
            <a:br>
              <a:rPr lang="en-US" sz="1600" dirty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National Trends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28726"/>
            <a:ext cx="8229600" cy="48148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Over 2.7million grandparents are responsible for their grandchildren – 2018</a:t>
            </a:r>
          </a:p>
          <a:p>
            <a:pPr lvl="1"/>
            <a:r>
              <a:rPr lang="en-US" dirty="0"/>
              <a:t>up 7% since 2009</a:t>
            </a:r>
          </a:p>
          <a:p>
            <a:r>
              <a:rPr lang="en-US" dirty="0"/>
              <a:t>For every 1 child in the foster care system, 25 are being raised by grandparents or relatives outside of the system</a:t>
            </a:r>
          </a:p>
          <a:p>
            <a:r>
              <a:rPr lang="en-US" dirty="0"/>
              <a:t>Grandfamilies save tax payers more then $6.5 billion by keeping kids out of foster care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1200" dirty="0"/>
              <a:t>Source: Generation United, 2017 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0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409" y="556591"/>
            <a:ext cx="809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261" y="156157"/>
            <a:ext cx="8229600" cy="924560"/>
          </a:xfrm>
        </p:spPr>
        <p:txBody>
          <a:bodyPr>
            <a:normAutofit/>
          </a:bodyPr>
          <a:lstStyle/>
          <a:p>
            <a:r>
              <a:rPr lang="en-US" sz="4000" b="1" dirty="0"/>
              <a:t>Clarification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7126" y="1005355"/>
            <a:ext cx="8229600" cy="542635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i="1" dirty="0"/>
              <a:t>Foster Care</a:t>
            </a:r>
            <a:r>
              <a:rPr lang="en-US" b="1" dirty="0"/>
              <a:t>: </a:t>
            </a:r>
            <a:r>
              <a:rPr lang="en-US" dirty="0"/>
              <a:t>a situation in which for a period of time a child lives with and is cared for by people who are not the child's parents</a:t>
            </a:r>
          </a:p>
          <a:p>
            <a:pPr marL="0" indent="0" fontAlgn="base">
              <a:buNone/>
            </a:pPr>
            <a:r>
              <a:rPr lang="en-US" sz="3600" b="1" i="1" dirty="0"/>
              <a:t>Foster Care System</a:t>
            </a:r>
            <a:r>
              <a:rPr lang="en-US" sz="3600" b="1" dirty="0"/>
              <a:t>: </a:t>
            </a:r>
            <a:r>
              <a:rPr lang="en-US" dirty="0"/>
              <a:t>the raising or supervision of foster children, as orphans or delinquents, in an institution, group home, or private home, usually arranged through a government or social-service agency that provides remuneration for expenses.</a:t>
            </a:r>
          </a:p>
          <a:p>
            <a:pPr marL="0" indent="0" fontAlgn="base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6835" y="342053"/>
            <a:ext cx="809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7261" y="156157"/>
            <a:ext cx="8229600" cy="924560"/>
          </a:xfrm>
        </p:spPr>
        <p:txBody>
          <a:bodyPr>
            <a:normAutofit/>
          </a:bodyPr>
          <a:lstStyle/>
          <a:p>
            <a:r>
              <a:rPr lang="en-US" sz="4000" b="1" dirty="0"/>
              <a:t>Clarification - continued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0663" y="929992"/>
            <a:ext cx="7075632" cy="542635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Kinship</a:t>
            </a:r>
            <a:r>
              <a:rPr lang="en-US" dirty="0"/>
              <a:t> caregivers are able to apply to become </a:t>
            </a:r>
            <a:r>
              <a:rPr lang="en-US" b="1" dirty="0"/>
              <a:t>foster parents</a:t>
            </a:r>
            <a:r>
              <a:rPr lang="en-US" dirty="0"/>
              <a:t> and complete the </a:t>
            </a:r>
            <a:r>
              <a:rPr lang="en-US" dirty="0" err="1"/>
              <a:t>homestudy</a:t>
            </a:r>
            <a:r>
              <a:rPr lang="en-US" dirty="0"/>
              <a:t> process.</a:t>
            </a:r>
          </a:p>
          <a:p>
            <a:pPr marL="0" indent="0" fontAlgn="base">
              <a:buNone/>
            </a:pPr>
            <a:endParaRPr lang="en-US" sz="1600" dirty="0"/>
          </a:p>
          <a:p>
            <a:pPr marL="0" indent="0" fontAlgn="base">
              <a:buNone/>
            </a:pPr>
            <a:r>
              <a:rPr lang="en-US" b="1" dirty="0"/>
              <a:t>Kinship</a:t>
            </a:r>
            <a:r>
              <a:rPr lang="en-US" dirty="0"/>
              <a:t> caregivers undergo a “home assessment” and “approval” process. </a:t>
            </a:r>
          </a:p>
          <a:p>
            <a:pPr marL="0" indent="0" fontAlgn="base">
              <a:buNone/>
            </a:pPr>
            <a:endParaRPr lang="en-US" sz="1600" dirty="0"/>
          </a:p>
          <a:p>
            <a:pPr marL="0" indent="0" fontAlgn="base">
              <a:buNone/>
            </a:pPr>
            <a:r>
              <a:rPr lang="en-US" b="1" dirty="0"/>
              <a:t>Foster parents</a:t>
            </a:r>
            <a:r>
              <a:rPr lang="en-US" dirty="0"/>
              <a:t> undergo a more detailed “</a:t>
            </a:r>
            <a:r>
              <a:rPr lang="en-US" dirty="0" err="1"/>
              <a:t>homestudy</a:t>
            </a:r>
            <a:r>
              <a:rPr lang="en-US" dirty="0"/>
              <a:t>” and “licensure” process.</a:t>
            </a:r>
          </a:p>
          <a:p>
            <a:pPr marL="0" indent="0" fontAlgn="base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409" y="556591"/>
            <a:ext cx="8090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6835" y="293722"/>
            <a:ext cx="8229600" cy="924560"/>
          </a:xfrm>
        </p:spPr>
        <p:txBody>
          <a:bodyPr>
            <a:normAutofit/>
          </a:bodyPr>
          <a:lstStyle/>
          <a:p>
            <a:r>
              <a:rPr lang="en-US" dirty="0"/>
              <a:t>Statewide Trends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6835" y="1178216"/>
            <a:ext cx="8229600" cy="54263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WV ranks 2</a:t>
            </a:r>
            <a:r>
              <a:rPr lang="en-US" baseline="30000" dirty="0"/>
              <a:t>nd</a:t>
            </a:r>
            <a:r>
              <a:rPr lang="en-US" dirty="0"/>
              <a:t> among all states in the % of grandparents responsible for their grandchildren.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endParaRPr lang="en-US" sz="1200" dirty="0"/>
          </a:p>
          <a:p>
            <a:pPr marL="0" indent="0" algn="ctr">
              <a:buNone/>
            </a:pPr>
            <a:r>
              <a:rPr lang="en-US" sz="1200" dirty="0"/>
              <a:t>Source: Kids County 2016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... map) His current location is in Western part of Virginia (Clarksbu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620" y="3044640"/>
            <a:ext cx="3452029" cy="27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8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4474" y="888999"/>
            <a:ext cx="8229600" cy="583247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					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				</a:t>
            </a:r>
            <a:r>
              <a:rPr lang="en-US" sz="1200" dirty="0"/>
              <a:t>Source: WVRHA/WV Health Data Portal</a:t>
            </a:r>
            <a:r>
              <a:rPr lang="en-US" sz="20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43582"/>
              </p:ext>
            </p:extLst>
          </p:nvPr>
        </p:nvGraphicFramePr>
        <p:xfrm>
          <a:off x="406400" y="39969"/>
          <a:ext cx="8471769" cy="6546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6034932" imgH="4663440" progId="AcroExch.Document.11">
                  <p:embed/>
                </p:oleObj>
              </mc:Choice>
              <mc:Fallback>
                <p:oleObj name="Acrobat Document" r:id="rId3" imgW="6034932" imgH="46634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39969"/>
                        <a:ext cx="8471769" cy="6546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59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314" y="357809"/>
            <a:ext cx="813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Conversation about the </a:t>
            </a:r>
            <a:br>
              <a:rPr lang="en-US" dirty="0"/>
            </a:br>
            <a:r>
              <a:rPr lang="en-US" dirty="0"/>
              <a:t>West Virginia Data 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1789"/>
            <a:ext cx="8559138" cy="2804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Starting from </a:t>
            </a:r>
            <a:r>
              <a:rPr lang="en-US" b="1" dirty="0"/>
              <a:t>Mercer</a:t>
            </a:r>
            <a:r>
              <a:rPr lang="en-US" dirty="0"/>
              <a:t> in the southern part of the state and travel northwest, </a:t>
            </a:r>
            <a:r>
              <a:rPr lang="en-US" b="1" dirty="0"/>
              <a:t>Raleigh, Fayette, Kanawha, Putnam, Cabell, Wayne , Mason, </a:t>
            </a:r>
            <a:r>
              <a:rPr lang="en-US" dirty="0"/>
              <a:t>and</a:t>
            </a:r>
            <a:r>
              <a:rPr lang="en-US" b="1" dirty="0"/>
              <a:t> Wood</a:t>
            </a:r>
            <a:r>
              <a:rPr lang="en-US" dirty="0"/>
              <a:t>. South West, </a:t>
            </a:r>
            <a:r>
              <a:rPr lang="en-US" b="1" dirty="0"/>
              <a:t>Logan </a:t>
            </a:r>
            <a:r>
              <a:rPr lang="en-US" dirty="0"/>
              <a:t>and </a:t>
            </a:r>
            <a:r>
              <a:rPr lang="en-US" b="1" dirty="0"/>
              <a:t>Wayne</a:t>
            </a:r>
            <a:r>
              <a:rPr lang="en-US" dirty="0"/>
              <a:t>.  Eastern panhandle </a:t>
            </a:r>
            <a:r>
              <a:rPr lang="en-US" b="1" dirty="0"/>
              <a:t>Berkley </a:t>
            </a:r>
            <a:r>
              <a:rPr lang="en-US" dirty="0"/>
              <a:t>and </a:t>
            </a:r>
            <a:r>
              <a:rPr lang="en-US" b="1" dirty="0"/>
              <a:t>Jefferson</a:t>
            </a:r>
            <a:r>
              <a:rPr lang="en-US" dirty="0"/>
              <a:t> county. North – </a:t>
            </a:r>
            <a:r>
              <a:rPr lang="en-US" b="1" dirty="0"/>
              <a:t>Monongalia , Marion, and Harrison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168C-30AE-B445-82F6-867FFCCD1F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1083</Words>
  <Application>Microsoft Office PowerPoint</Application>
  <PresentationFormat>On-screen Show (4:3)</PresentationFormat>
  <Paragraphs>223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Acrobat Document</vt:lpstr>
      <vt:lpstr>  West Virginia State University Healthy Grandfamilies Program  An EPIDEMIC in our country  an EPIDEMIC in West Virginia! GRANDFAMILIES a new community!   </vt:lpstr>
      <vt:lpstr>Objectives for Presentation</vt:lpstr>
      <vt:lpstr>West Virginia State University Healthy Grandfamilies Program</vt:lpstr>
      <vt:lpstr>National Trends</vt:lpstr>
      <vt:lpstr>Clarification</vt:lpstr>
      <vt:lpstr>Clarification - continued</vt:lpstr>
      <vt:lpstr>Statewide Trends</vt:lpstr>
      <vt:lpstr>PowerPoint Presentation</vt:lpstr>
      <vt:lpstr>Conversation about the  West Virginia Data Map</vt:lpstr>
      <vt:lpstr>Conversation about the  West Virginia Data Map</vt:lpstr>
      <vt:lpstr>PowerPoint Presentation</vt:lpstr>
      <vt:lpstr>Conversation about the  National statistics</vt:lpstr>
      <vt:lpstr>PowerPoint Presentation</vt:lpstr>
      <vt:lpstr>Conversation about the  National statistics</vt:lpstr>
      <vt:lpstr> Comparison of states by Grandfamilies Verses the opioid crisis </vt:lpstr>
      <vt:lpstr>Problems that grandparents have</vt:lpstr>
      <vt:lpstr>Baseline Characteristics (N=125) from the Pilot Project</vt:lpstr>
      <vt:lpstr>PowerPoint Presentation</vt:lpstr>
      <vt:lpstr>Intervention</vt:lpstr>
      <vt:lpstr>Intervention</vt:lpstr>
      <vt:lpstr>   </vt:lpstr>
      <vt:lpstr>   </vt:lpstr>
      <vt:lpstr>   </vt:lpstr>
      <vt:lpstr>Resources</vt:lpstr>
      <vt:lpstr> WANT MORE INFORMATION?  GO TO  healthygrandfamilies.com </vt:lpstr>
      <vt:lpstr>Contact Information   Bonnie Dunn, MS, Extension Specialist Family and Consumer Sciences bonnie.dunn@wvstateu.edu  Kerri Steele, MSW, PhD Chair of Social Work ksteele1@wvstateu.edu    West Virginia State University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Kerri Steele</cp:lastModifiedBy>
  <cp:revision>294</cp:revision>
  <cp:lastPrinted>2019-03-07T16:37:09Z</cp:lastPrinted>
  <dcterms:created xsi:type="dcterms:W3CDTF">2014-03-21T20:14:55Z</dcterms:created>
  <dcterms:modified xsi:type="dcterms:W3CDTF">2020-12-22T18:28:30Z</dcterms:modified>
</cp:coreProperties>
</file>