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5" r:id="rId2"/>
    <p:sldMasterId id="2147483697" r:id="rId3"/>
    <p:sldMasterId id="2147483709" r:id="rId4"/>
    <p:sldMasterId id="2147483721" r:id="rId5"/>
  </p:sldMasterIdLst>
  <p:handoutMasterIdLst>
    <p:handoutMasterId r:id="rId61"/>
  </p:handoutMasterIdLst>
  <p:sldIdLst>
    <p:sldId id="257" r:id="rId6"/>
    <p:sldId id="259" r:id="rId7"/>
    <p:sldId id="346" r:id="rId8"/>
    <p:sldId id="310" r:id="rId9"/>
    <p:sldId id="311" r:id="rId10"/>
    <p:sldId id="312" r:id="rId11"/>
    <p:sldId id="327" r:id="rId12"/>
    <p:sldId id="332" r:id="rId13"/>
    <p:sldId id="331" r:id="rId14"/>
    <p:sldId id="334" r:id="rId15"/>
    <p:sldId id="294" r:id="rId16"/>
    <p:sldId id="313" r:id="rId17"/>
    <p:sldId id="314" r:id="rId18"/>
    <p:sldId id="261" r:id="rId19"/>
    <p:sldId id="301" r:id="rId20"/>
    <p:sldId id="293" r:id="rId21"/>
    <p:sldId id="266" r:id="rId22"/>
    <p:sldId id="316" r:id="rId23"/>
    <p:sldId id="276" r:id="rId24"/>
    <p:sldId id="297" r:id="rId25"/>
    <p:sldId id="318" r:id="rId26"/>
    <p:sldId id="335" r:id="rId27"/>
    <p:sldId id="268" r:id="rId28"/>
    <p:sldId id="267" r:id="rId29"/>
    <p:sldId id="317" r:id="rId30"/>
    <p:sldId id="306" r:id="rId31"/>
    <p:sldId id="269" r:id="rId32"/>
    <p:sldId id="278" r:id="rId33"/>
    <p:sldId id="344" r:id="rId34"/>
    <p:sldId id="296" r:id="rId35"/>
    <p:sldId id="289" r:id="rId36"/>
    <p:sldId id="305" r:id="rId37"/>
    <p:sldId id="319" r:id="rId38"/>
    <p:sldId id="325" r:id="rId39"/>
    <p:sldId id="275" r:id="rId40"/>
    <p:sldId id="302" r:id="rId41"/>
    <p:sldId id="340" r:id="rId42"/>
    <p:sldId id="341" r:id="rId43"/>
    <p:sldId id="339" r:id="rId44"/>
    <p:sldId id="343" r:id="rId45"/>
    <p:sldId id="321" r:id="rId46"/>
    <p:sldId id="345" r:id="rId47"/>
    <p:sldId id="303" r:id="rId48"/>
    <p:sldId id="307" r:id="rId49"/>
    <p:sldId id="279" r:id="rId50"/>
    <p:sldId id="280" r:id="rId51"/>
    <p:sldId id="281" r:id="rId52"/>
    <p:sldId id="282" r:id="rId53"/>
    <p:sldId id="283" r:id="rId54"/>
    <p:sldId id="284" r:id="rId55"/>
    <p:sldId id="326" r:id="rId56"/>
    <p:sldId id="287" r:id="rId57"/>
    <p:sldId id="308" r:id="rId58"/>
    <p:sldId id="285" r:id="rId59"/>
    <p:sldId id="286" r:id="rId6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546"/>
    <a:srgbClr val="E7AA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11"/>
    <p:restoredTop sz="94706"/>
  </p:normalViewPr>
  <p:slideViewPr>
    <p:cSldViewPr snapToGrid="0" snapToObjects="1">
      <p:cViewPr varScale="1">
        <p:scale>
          <a:sx n="109" d="100"/>
          <a:sy n="109" d="100"/>
        </p:scale>
        <p:origin x="15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14E0094-049B-43FD-A781-0BFC7BAE0869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C5CC00C-B1C0-4C85-9FE8-67E09DEE42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5944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33F0-41B8-114C-8FC4-C4F7802E4618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42FC-F2E7-4F4A-98F6-4CD551D72E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482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7BFAF-05B7-654D-A6E5-E10CC37601CB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44C5-9128-D04D-B1DB-628490163B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002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7BFAF-05B7-654D-A6E5-E10CC37601CB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44C5-9128-D04D-B1DB-628490163B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41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7BFAF-05B7-654D-A6E5-E10CC37601CB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44C5-9128-D04D-B1DB-628490163B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709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7BFAF-05B7-654D-A6E5-E10CC37601CB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44C5-9128-D04D-B1DB-628490163B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275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7BFAF-05B7-654D-A6E5-E10CC37601CB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44C5-9128-D04D-B1DB-628490163B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64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7BFAF-05B7-654D-A6E5-E10CC37601CB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44C5-9128-D04D-B1DB-628490163B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308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7BFAF-05B7-654D-A6E5-E10CC37601CB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44C5-9128-D04D-B1DB-628490163B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588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7BFAF-05B7-654D-A6E5-E10CC37601CB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44C5-9128-D04D-B1DB-628490163B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1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E57BD-0956-9043-81F2-C626F2A753F8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DD54-61A3-2D4E-8072-9073313923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5767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E57BD-0956-9043-81F2-C626F2A753F8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DD54-61A3-2D4E-8072-9073313923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717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33F0-41B8-114C-8FC4-C4F7802E4618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42FC-F2E7-4F4A-98F6-4CD551D72E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696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E57BD-0956-9043-81F2-C626F2A753F8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DD54-61A3-2D4E-8072-9073313923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251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E57BD-0956-9043-81F2-C626F2A753F8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DD54-61A3-2D4E-8072-9073313923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4008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E57BD-0956-9043-81F2-C626F2A753F8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DD54-61A3-2D4E-8072-9073313923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712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E57BD-0956-9043-81F2-C626F2A753F8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DD54-61A3-2D4E-8072-9073313923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010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E57BD-0956-9043-81F2-C626F2A753F8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DD54-61A3-2D4E-8072-9073313923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45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E57BD-0956-9043-81F2-C626F2A753F8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DD54-61A3-2D4E-8072-9073313923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0806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E57BD-0956-9043-81F2-C626F2A753F8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DD54-61A3-2D4E-8072-9073313923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439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E57BD-0956-9043-81F2-C626F2A753F8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DD54-61A3-2D4E-8072-9073313923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05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E57BD-0956-9043-81F2-C626F2A753F8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CDD54-61A3-2D4E-8072-9073313923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0861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3C92-7C7B-3440-99B9-56651DDE0722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48622-0DFA-4946-8744-C7E896E484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016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33F0-41B8-114C-8FC4-C4F7802E4618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42FC-F2E7-4F4A-98F6-4CD551D72E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576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3C92-7C7B-3440-99B9-56651DDE0722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48622-0DFA-4946-8744-C7E896E484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6385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3C92-7C7B-3440-99B9-56651DDE0722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48622-0DFA-4946-8744-C7E896E484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3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3C92-7C7B-3440-99B9-56651DDE0722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48622-0DFA-4946-8744-C7E896E484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6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3C92-7C7B-3440-99B9-56651DDE0722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48622-0DFA-4946-8744-C7E896E484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51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3C92-7C7B-3440-99B9-56651DDE0722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48622-0DFA-4946-8744-C7E896E484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7546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3C92-7C7B-3440-99B9-56651DDE0722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48622-0DFA-4946-8744-C7E896E484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6713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3C92-7C7B-3440-99B9-56651DDE0722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48622-0DFA-4946-8744-C7E896E484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1506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3C92-7C7B-3440-99B9-56651DDE0722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48622-0DFA-4946-8744-C7E896E484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798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3C92-7C7B-3440-99B9-56651DDE0722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48622-0DFA-4946-8744-C7E896E484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445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3C92-7C7B-3440-99B9-56651DDE0722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48622-0DFA-4946-8744-C7E896E484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08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33F0-41B8-114C-8FC4-C4F7802E4618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42FC-F2E7-4F4A-98F6-4CD551D72E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3608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C08C-3FB1-EB48-B9C8-1270F1263D9C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03EE-8757-E64D-8927-298EF916A2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4131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C08C-3FB1-EB48-B9C8-1270F1263D9C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03EE-8757-E64D-8927-298EF916A2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2729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C08C-3FB1-EB48-B9C8-1270F1263D9C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03EE-8757-E64D-8927-298EF916A2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5466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C08C-3FB1-EB48-B9C8-1270F1263D9C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03EE-8757-E64D-8927-298EF916A2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2130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C08C-3FB1-EB48-B9C8-1270F1263D9C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03EE-8757-E64D-8927-298EF916A2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4209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C08C-3FB1-EB48-B9C8-1270F1263D9C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03EE-8757-E64D-8927-298EF916A2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9947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C08C-3FB1-EB48-B9C8-1270F1263D9C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03EE-8757-E64D-8927-298EF916A2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5978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C08C-3FB1-EB48-B9C8-1270F1263D9C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03EE-8757-E64D-8927-298EF916A2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0699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C08C-3FB1-EB48-B9C8-1270F1263D9C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03EE-8757-E64D-8927-298EF916A2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7441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C08C-3FB1-EB48-B9C8-1270F1263D9C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03EE-8757-E64D-8927-298EF916A2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810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33F0-41B8-114C-8FC4-C4F7802E4618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42FC-F2E7-4F4A-98F6-4CD551D72E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4748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DC08C-3FB1-EB48-B9C8-1270F1263D9C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503EE-8757-E64D-8927-298EF916A2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15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733F0-41B8-114C-8FC4-C4F7802E4618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42FC-F2E7-4F4A-98F6-4CD551D72E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003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7BFAF-05B7-654D-A6E5-E10CC37601CB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44C5-9128-D04D-B1DB-628490163B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215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7BFAF-05B7-654D-A6E5-E10CC37601CB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44C5-9128-D04D-B1DB-628490163B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101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7BFAF-05B7-654D-A6E5-E10CC37601CB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44C5-9128-D04D-B1DB-628490163B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312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733F0-41B8-114C-8FC4-C4F7802E4618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342FC-F2E7-4F4A-98F6-4CD551D72E9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78" r:id="rId4"/>
    <p:sldLayoutId id="2147483680" r:id="rId5"/>
    <p:sldLayoutId id="214748368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7BFAF-05B7-654D-A6E5-E10CC37601CB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444C5-9128-D04D-B1DB-628490163BD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4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E57BD-0956-9043-81F2-C626F2A753F8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CDD54-61A3-2D4E-8072-90733139231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A3C92-7C7B-3440-99B9-56651DDE0722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48622-0DFA-4946-8744-C7E896E4846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2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DC08C-3FB1-EB48-B9C8-1270F1263D9C}" type="datetimeFigureOut">
              <a:rPr lang="en-US" smtClean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503EE-8757-E64D-8927-298EF916A24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1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theconversation.com/problem-behaviour-in-children-is-not-always-a-mental-disorder-22379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2.xml"/><Relationship Id="rId4" Type="http://schemas.openxmlformats.org/officeDocument/2006/relationships/hyperlink" Target="https://creativecommons.org/licenses/by-nd/3.0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ursuit.unimelb.edu.au/articles/raising-our-voice-against-domestic-violence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1.xml"/><Relationship Id="rId4" Type="http://schemas.openxmlformats.org/officeDocument/2006/relationships/hyperlink" Target="https://creativecommons.org/licenses/by-nd/3.0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mhsa.gov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46.xml"/><Relationship Id="rId1" Type="http://schemas.openxmlformats.org/officeDocument/2006/relationships/video" Target="https://www.youtube.com/embed/apzXGEbZht0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46.xml"/><Relationship Id="rId1" Type="http://schemas.openxmlformats.org/officeDocument/2006/relationships/video" Target="https://www.youtube.com/embed/bOR7jId8wYk?feature=oembed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46.xml"/><Relationship Id="rId1" Type="http://schemas.openxmlformats.org/officeDocument/2006/relationships/video" Target="https://www.youtube.com/embed/1Evwgu369Jw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zerotothree.org/" TargetMode="External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476" y="646479"/>
            <a:ext cx="7688873" cy="485750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The Impact of Trauma in Pregnancy and Early Childhood</a:t>
            </a:r>
            <a:br>
              <a:rPr lang="en-US" sz="60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60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en-US" sz="60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Amanda Newhouse, LICSW, PCIT Level- I Trainer, IMH-E®</a:t>
            </a:r>
            <a:br>
              <a:rPr lang="en-US" sz="27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Assistant Professor</a:t>
            </a:r>
            <a:br>
              <a:rPr lang="en-US" sz="27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WVU Medicine</a:t>
            </a:r>
            <a:br>
              <a:rPr lang="en-US" sz="27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The Department of Behavioral Medicine and Psychiatry</a:t>
            </a:r>
          </a:p>
        </p:txBody>
      </p:sp>
    </p:spTree>
    <p:extLst>
      <p:ext uri="{BB962C8B-B14F-4D97-AF65-F5344CB8AC3E}">
        <p14:creationId xmlns:p14="http://schemas.microsoft.com/office/powerpoint/2010/main" val="99503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Intergenerational Trauma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Diseases of parental past. (</a:t>
            </a:r>
            <a:r>
              <a:rPr lang="en-US" dirty="0" err="1">
                <a:solidFill>
                  <a:srgbClr val="002060"/>
                </a:solidFill>
              </a:rPr>
              <a:t>Frued</a:t>
            </a:r>
            <a:r>
              <a:rPr lang="en-US" dirty="0">
                <a:solidFill>
                  <a:srgbClr val="002060"/>
                </a:solidFill>
              </a:rPr>
              <a:t>)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Trauma is transferred from the first generation of trauma survivors to the second and further of the offspring.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11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973" y="-118452"/>
            <a:ext cx="78867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Dads Matter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6879"/>
            <a:ext cx="7886700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Fathers provide emotional and physical support to reduce aggression.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Children of involved fathers are also less likely to get in trouble at home, in school, and in the neighborhood, and they are less likely to experience depression.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Children with involved fathers tend to be more patient; and, when they are older, they can handle the stresses and frustrations easier.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Rough and Tumble play help regulate emotions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459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6E379-2BAB-4D1D-99FE-0DA0CFCA8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Disruption in Early Attachment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B987C-1BDA-4AA3-ACEA-494392E22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Affect and regulation</a:t>
            </a:r>
          </a:p>
          <a:p>
            <a:r>
              <a:rPr lang="en-US" dirty="0">
                <a:solidFill>
                  <a:srgbClr val="002060"/>
                </a:solidFill>
              </a:rPr>
              <a:t>Less social competence</a:t>
            </a:r>
          </a:p>
          <a:p>
            <a:r>
              <a:rPr lang="en-US" dirty="0">
                <a:solidFill>
                  <a:srgbClr val="002060"/>
                </a:solidFill>
              </a:rPr>
              <a:t>Aggressive behavior</a:t>
            </a:r>
          </a:p>
          <a:p>
            <a:r>
              <a:rPr lang="en-US" dirty="0">
                <a:solidFill>
                  <a:srgbClr val="002060"/>
                </a:solidFill>
              </a:rPr>
              <a:t>Decreased ability to learn</a:t>
            </a:r>
          </a:p>
          <a:p>
            <a:r>
              <a:rPr lang="en-US" dirty="0">
                <a:solidFill>
                  <a:srgbClr val="002060"/>
                </a:solidFill>
              </a:rPr>
              <a:t>Later psychopathology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12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040F02-E246-47A1-A0C2-565D9E97C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27" y="-634291"/>
            <a:ext cx="7886700" cy="2852737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Add a Substance Use Disorder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D7F417-B2EB-403B-BF7E-15A78D2CA8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9C1A87-DDE3-456E-8E35-BB9E29DC3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2800877" y="2883877"/>
            <a:ext cx="4133088" cy="20360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CD4D72-BB6A-4045-A742-CBE53919A6CE}"/>
              </a:ext>
            </a:extLst>
          </p:cNvPr>
          <p:cNvSpPr txBox="1"/>
          <p:nvPr/>
        </p:nvSpPr>
        <p:spPr>
          <a:xfrm>
            <a:off x="3358310" y="4919941"/>
            <a:ext cx="4133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://theconversation.com/problem-behaviour-in-children-is-not-always-a-mental-disorder-22379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d/3.0/"/>
              </a:rPr>
              <a:t>CC BY-ND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79678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Substance Use Disorder in the Family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002060"/>
                </a:solidFill>
              </a:rPr>
              <a:t>Parallel Process</a:t>
            </a:r>
          </a:p>
          <a:p>
            <a:pPr marL="0" indent="0">
              <a:buNone/>
            </a:pPr>
            <a:endParaRPr lang="en-US" sz="32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rgbClr val="002060"/>
                </a:solidFill>
              </a:rPr>
              <a:t>Denial - Change – Relapse – Recovery</a:t>
            </a:r>
          </a:p>
          <a:p>
            <a:pPr marL="0" indent="0">
              <a:buNone/>
            </a:pPr>
            <a:endParaRPr lang="en-US" sz="32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2060"/>
                </a:solidFill>
              </a:rPr>
              <a:t>Recovery is ongoing…</a:t>
            </a:r>
          </a:p>
        </p:txBody>
      </p:sp>
    </p:spTree>
    <p:extLst>
      <p:ext uri="{BB962C8B-B14F-4D97-AF65-F5344CB8AC3E}">
        <p14:creationId xmlns:p14="http://schemas.microsoft.com/office/powerpoint/2010/main" val="309213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Social Work Podcast: Prochaska and DiClemente's Stages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723" y="515156"/>
            <a:ext cx="5271443" cy="452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2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312" y="57394"/>
            <a:ext cx="78867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Women and Substance Abuse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45332"/>
            <a:ext cx="7886700" cy="4351338"/>
          </a:xfrm>
        </p:spPr>
        <p:txBody>
          <a:bodyPr>
            <a:normAutofit/>
          </a:bodyPr>
          <a:lstStyle/>
          <a:p>
            <a:pPr lvl="1"/>
            <a:endParaRPr lang="en-US" sz="2800" dirty="0">
              <a:solidFill>
                <a:srgbClr val="002060"/>
              </a:solidFill>
            </a:endParaRPr>
          </a:p>
          <a:p>
            <a:pPr lvl="1"/>
            <a:r>
              <a:rPr lang="en-US" sz="2800" dirty="0">
                <a:solidFill>
                  <a:srgbClr val="002060"/>
                </a:solidFill>
              </a:rPr>
              <a:t>Higher percentage of mental health problems.</a:t>
            </a:r>
          </a:p>
          <a:p>
            <a:pPr lvl="1"/>
            <a:r>
              <a:rPr lang="en-US" sz="2800" dirty="0">
                <a:solidFill>
                  <a:srgbClr val="002060"/>
                </a:solidFill>
              </a:rPr>
              <a:t>Need for evening and weekend appointments.</a:t>
            </a:r>
          </a:p>
          <a:p>
            <a:pPr lvl="1"/>
            <a:r>
              <a:rPr lang="en-US" sz="2800" dirty="0">
                <a:solidFill>
                  <a:srgbClr val="002060"/>
                </a:solidFill>
              </a:rPr>
              <a:t>Lack social supports.</a:t>
            </a:r>
          </a:p>
          <a:p>
            <a:pPr lvl="1"/>
            <a:r>
              <a:rPr lang="en-US" sz="2800" dirty="0">
                <a:solidFill>
                  <a:srgbClr val="002060"/>
                </a:solidFill>
              </a:rPr>
              <a:t>Experience more negative influences from drug using romantic partners.</a:t>
            </a:r>
          </a:p>
          <a:p>
            <a:pPr lvl="1"/>
            <a:r>
              <a:rPr lang="en-US" sz="2800" dirty="0">
                <a:solidFill>
                  <a:srgbClr val="002060"/>
                </a:solidFill>
              </a:rPr>
              <a:t>Are more likely to live in poverty.</a:t>
            </a:r>
          </a:p>
          <a:p>
            <a:pPr lvl="1"/>
            <a:r>
              <a:rPr lang="en-US" sz="2800" dirty="0">
                <a:solidFill>
                  <a:srgbClr val="002060"/>
                </a:solidFill>
              </a:rPr>
              <a:t>Child Care.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37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346" y="365126"/>
            <a:ext cx="7768004" cy="927344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Parental Substance Abuse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7998" y="1676157"/>
            <a:ext cx="78867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12 % of children are living in home with parent who is dependent on drugs and/or alcohol.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10% of infants are exposed prenatally; some estimates report rates as high as 30%.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Children with parents who abuse drugs and/or alcohol are at 2.7 greater risk of abuse and 4.2 greater risk of neglect.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2000" dirty="0">
                <a:solidFill>
                  <a:srgbClr val="002060"/>
                </a:solidFill>
              </a:rPr>
              <a:t>(Child Welfare Gateway Information, 2015; National Drug Court Initiative, 2003)</a:t>
            </a:r>
          </a:p>
        </p:txBody>
      </p:sp>
    </p:spTree>
    <p:extLst>
      <p:ext uri="{BB962C8B-B14F-4D97-AF65-F5344CB8AC3E}">
        <p14:creationId xmlns:p14="http://schemas.microsoft.com/office/powerpoint/2010/main" val="72120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A6C1C-33A4-43D8-A4F9-99D72BC93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Risk Factors in Families with SUD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893A9-6CB7-4313-B8A1-27DA91035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Impaired Attachment</a:t>
            </a:r>
          </a:p>
          <a:p>
            <a:r>
              <a:rPr lang="en-US" dirty="0">
                <a:solidFill>
                  <a:srgbClr val="002060"/>
                </a:solidFill>
              </a:rPr>
              <a:t>Economic Hardships</a:t>
            </a:r>
          </a:p>
          <a:p>
            <a:r>
              <a:rPr lang="en-US" dirty="0">
                <a:solidFill>
                  <a:srgbClr val="002060"/>
                </a:solidFill>
              </a:rPr>
              <a:t>Supports</a:t>
            </a:r>
          </a:p>
          <a:p>
            <a:r>
              <a:rPr lang="en-US" dirty="0">
                <a:solidFill>
                  <a:srgbClr val="002060"/>
                </a:solidFill>
              </a:rPr>
              <a:t>Legal Problems</a:t>
            </a:r>
          </a:p>
          <a:p>
            <a:r>
              <a:rPr lang="en-US" dirty="0">
                <a:solidFill>
                  <a:srgbClr val="002060"/>
                </a:solidFill>
              </a:rPr>
              <a:t>Emotional Distress</a:t>
            </a:r>
          </a:p>
        </p:txBody>
      </p:sp>
    </p:spTree>
    <p:extLst>
      <p:ext uri="{BB962C8B-B14F-4D97-AF65-F5344CB8AC3E}">
        <p14:creationId xmlns:p14="http://schemas.microsoft.com/office/powerpoint/2010/main" val="50921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Risk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86010"/>
            <a:ext cx="7886700" cy="4351338"/>
          </a:xfrm>
        </p:spPr>
        <p:txBody>
          <a:bodyPr/>
          <a:lstStyle/>
          <a:p>
            <a:r>
              <a:rPr lang="en-US" sz="3200" dirty="0">
                <a:solidFill>
                  <a:srgbClr val="002060"/>
                </a:solidFill>
              </a:rPr>
              <a:t>Poverty</a:t>
            </a:r>
          </a:p>
          <a:p>
            <a:r>
              <a:rPr lang="en-US" sz="3200" dirty="0">
                <a:solidFill>
                  <a:srgbClr val="002060"/>
                </a:solidFill>
              </a:rPr>
              <a:t>Exposure to Violence</a:t>
            </a:r>
          </a:p>
          <a:p>
            <a:r>
              <a:rPr lang="en-US" sz="3200" dirty="0">
                <a:solidFill>
                  <a:srgbClr val="002060"/>
                </a:solidFill>
              </a:rPr>
              <a:t>Exposure to Substance Abuse</a:t>
            </a:r>
          </a:p>
          <a:p>
            <a:r>
              <a:rPr lang="en-US" sz="3200" dirty="0">
                <a:solidFill>
                  <a:srgbClr val="002060"/>
                </a:solidFill>
              </a:rPr>
              <a:t>Multiple Caregivers</a:t>
            </a:r>
          </a:p>
          <a:p>
            <a:r>
              <a:rPr lang="en-US" sz="3200" dirty="0">
                <a:solidFill>
                  <a:srgbClr val="002060"/>
                </a:solidFill>
              </a:rPr>
              <a:t>Parental Mental Health</a:t>
            </a:r>
          </a:p>
          <a:p>
            <a:r>
              <a:rPr lang="en-US" sz="3200" dirty="0">
                <a:solidFill>
                  <a:srgbClr val="002060"/>
                </a:solidFill>
              </a:rPr>
              <a:t>Caregiver Stress</a:t>
            </a:r>
          </a:p>
          <a:p>
            <a:r>
              <a:rPr lang="en-US" sz="3200" dirty="0">
                <a:solidFill>
                  <a:srgbClr val="002060"/>
                </a:solidFill>
              </a:rPr>
              <a:t>Genetics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61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81454" y="647578"/>
            <a:ext cx="6858000" cy="73281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  <a:latin typeface="+mn-lt"/>
              </a:rPr>
              <a:t>Learning Objectives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81454" y="1503484"/>
            <a:ext cx="6919546" cy="3991708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Understand  substance use disorder in the family.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Understand the impact of SUD on the developing brain.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Identify the impact of early exposure to stressful situations.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 How to build resiliency in a family. </a:t>
            </a:r>
          </a:p>
        </p:txBody>
      </p:sp>
    </p:spTree>
    <p:extLst>
      <p:ext uri="{BB962C8B-B14F-4D97-AF65-F5344CB8AC3E}">
        <p14:creationId xmlns:p14="http://schemas.microsoft.com/office/powerpoint/2010/main" val="8171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Exposure to Violence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60 – 70% of Domestic Violence cases are characterized by drug and alcohol abuse. </a:t>
            </a:r>
          </a:p>
          <a:p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dirty="0">
                <a:solidFill>
                  <a:srgbClr val="002060"/>
                </a:solidFill>
              </a:rPr>
              <a:t>Domestic Violence increases stress reactivity.</a:t>
            </a:r>
          </a:p>
          <a:p>
            <a:endParaRPr lang="en-US" sz="32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2000" dirty="0">
                <a:solidFill>
                  <a:srgbClr val="002060"/>
                </a:solidFill>
              </a:rPr>
              <a:t>(National Drug Court Initiative 2003)</a:t>
            </a:r>
          </a:p>
        </p:txBody>
      </p:sp>
    </p:spTree>
    <p:extLst>
      <p:ext uri="{BB962C8B-B14F-4D97-AF65-F5344CB8AC3E}">
        <p14:creationId xmlns:p14="http://schemas.microsoft.com/office/powerpoint/2010/main" val="337681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8BAFE-59FF-41B0-9010-2C8C76FBD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Women/ SUD/ Complex 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E22F3-235E-400F-8373-9406C5F8B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80 % of Women</a:t>
            </a:r>
          </a:p>
          <a:p>
            <a:r>
              <a:rPr lang="en-US" dirty="0">
                <a:solidFill>
                  <a:srgbClr val="002060"/>
                </a:solidFill>
              </a:rPr>
              <a:t>Caregiver Betrayal</a:t>
            </a:r>
          </a:p>
          <a:p>
            <a:r>
              <a:rPr lang="en-US" dirty="0">
                <a:solidFill>
                  <a:srgbClr val="002060"/>
                </a:solidFill>
              </a:rPr>
              <a:t>Maltreatment</a:t>
            </a:r>
          </a:p>
          <a:p>
            <a:r>
              <a:rPr lang="en-US" dirty="0">
                <a:solidFill>
                  <a:srgbClr val="002060"/>
                </a:solidFill>
              </a:rPr>
              <a:t>Loss</a:t>
            </a:r>
          </a:p>
          <a:p>
            <a:r>
              <a:rPr lang="en-US" dirty="0">
                <a:solidFill>
                  <a:srgbClr val="002060"/>
                </a:solidFill>
              </a:rPr>
              <a:t>Exposure to Violence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</a:rPr>
              <a:t>Trauma is linked to Emotional Attunement</a:t>
            </a:r>
          </a:p>
          <a:p>
            <a:endParaRPr lang="en-US" dirty="0"/>
          </a:p>
        </p:txBody>
      </p:sp>
      <p:pic>
        <p:nvPicPr>
          <p:cNvPr id="5" name="Picture 4" descr="A couple of people on a beach with a sunset in the background&#10;&#10;Description automatically generated">
            <a:extLst>
              <a:ext uri="{FF2B5EF4-FFF2-40B4-BE49-F238E27FC236}">
                <a16:creationId xmlns:a16="http://schemas.microsoft.com/office/drawing/2014/main" id="{AD1D39D7-F038-46A0-8673-4AB3AF8E2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5280543" y="2004764"/>
            <a:ext cx="2718816" cy="18074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30F620-F92F-4472-970D-8181ED4C488D}"/>
              </a:ext>
            </a:extLst>
          </p:cNvPr>
          <p:cNvSpPr txBox="1"/>
          <p:nvPr/>
        </p:nvSpPr>
        <p:spPr>
          <a:xfrm>
            <a:off x="5280543" y="3812228"/>
            <a:ext cx="2718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pursuit.unimelb.edu.au/articles/raising-our-voice-against-domestic-violence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d/3.0/"/>
              </a:rPr>
              <a:t>CC BY-ND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03306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Types of Trauma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Early Childhood Trauma</a:t>
            </a:r>
          </a:p>
          <a:p>
            <a:r>
              <a:rPr lang="en-US" dirty="0">
                <a:solidFill>
                  <a:srgbClr val="002060"/>
                </a:solidFill>
              </a:rPr>
              <a:t>Domestic Violence</a:t>
            </a:r>
          </a:p>
          <a:p>
            <a:r>
              <a:rPr lang="en-US" dirty="0">
                <a:solidFill>
                  <a:srgbClr val="002060"/>
                </a:solidFill>
              </a:rPr>
              <a:t>Traumatic Grief</a:t>
            </a:r>
          </a:p>
          <a:p>
            <a:r>
              <a:rPr lang="en-US" dirty="0">
                <a:solidFill>
                  <a:srgbClr val="002060"/>
                </a:solidFill>
              </a:rPr>
              <a:t>Sexual Abuse/ Physical Abuse</a:t>
            </a:r>
          </a:p>
          <a:p>
            <a:r>
              <a:rPr lang="en-US" dirty="0">
                <a:solidFill>
                  <a:srgbClr val="002060"/>
                </a:solidFill>
              </a:rPr>
              <a:t>Medical Trauma</a:t>
            </a:r>
          </a:p>
          <a:p>
            <a:r>
              <a:rPr lang="en-US" dirty="0">
                <a:solidFill>
                  <a:srgbClr val="002060"/>
                </a:solidFill>
              </a:rPr>
              <a:t>Complex Trauma</a:t>
            </a:r>
          </a:p>
          <a:p>
            <a:r>
              <a:rPr lang="en-US" dirty="0">
                <a:solidFill>
                  <a:srgbClr val="002060"/>
                </a:solidFill>
              </a:rPr>
              <a:t>Community Violence</a:t>
            </a:r>
          </a:p>
          <a:p>
            <a:r>
              <a:rPr lang="en-US" dirty="0">
                <a:solidFill>
                  <a:srgbClr val="002060"/>
                </a:solidFill>
              </a:rPr>
              <a:t>Substance Use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1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Caregivers in Recovery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27748"/>
            <a:ext cx="7886700" cy="4351338"/>
          </a:xfrm>
        </p:spPr>
        <p:txBody>
          <a:bodyPr>
            <a:normAutofit lnSpcReduction="10000"/>
          </a:bodyPr>
          <a:lstStyle/>
          <a:p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dirty="0">
                <a:solidFill>
                  <a:srgbClr val="002060"/>
                </a:solidFill>
              </a:rPr>
              <a:t>Disrupted Attachment</a:t>
            </a:r>
          </a:p>
          <a:p>
            <a:r>
              <a:rPr lang="en-US" sz="3200" dirty="0">
                <a:solidFill>
                  <a:srgbClr val="002060"/>
                </a:solidFill>
              </a:rPr>
              <a:t>Parenting Stress</a:t>
            </a:r>
          </a:p>
          <a:p>
            <a:r>
              <a:rPr lang="en-US" sz="3200" dirty="0">
                <a:solidFill>
                  <a:srgbClr val="002060"/>
                </a:solidFill>
              </a:rPr>
              <a:t>Less Rewarding</a:t>
            </a:r>
          </a:p>
          <a:p>
            <a:r>
              <a:rPr lang="en-US" sz="3200" dirty="0">
                <a:solidFill>
                  <a:srgbClr val="002060"/>
                </a:solidFill>
              </a:rPr>
              <a:t>Low Self-Esteem/ Self Worth</a:t>
            </a:r>
          </a:p>
          <a:p>
            <a:r>
              <a:rPr lang="en-US" sz="3200" dirty="0">
                <a:solidFill>
                  <a:srgbClr val="002060"/>
                </a:solidFill>
              </a:rPr>
              <a:t>Economic Pressure</a:t>
            </a:r>
          </a:p>
          <a:p>
            <a:r>
              <a:rPr lang="en-US" sz="3200" dirty="0">
                <a:solidFill>
                  <a:srgbClr val="002060"/>
                </a:solidFill>
              </a:rPr>
              <a:t>Despair</a:t>
            </a:r>
          </a:p>
          <a:p>
            <a:r>
              <a:rPr lang="en-US" sz="3200" dirty="0">
                <a:solidFill>
                  <a:srgbClr val="002060"/>
                </a:solidFill>
              </a:rPr>
              <a:t>Hopelessness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25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What Can this Mean for Babies and Children?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2060"/>
                </a:solidFill>
              </a:rPr>
              <a:t>Disrupted attachment </a:t>
            </a:r>
          </a:p>
          <a:p>
            <a:r>
              <a:rPr lang="en-US" sz="3200" dirty="0">
                <a:solidFill>
                  <a:srgbClr val="002060"/>
                </a:solidFill>
              </a:rPr>
              <a:t>Early life stressors</a:t>
            </a:r>
          </a:p>
          <a:p>
            <a:r>
              <a:rPr lang="en-US" sz="3200" dirty="0">
                <a:solidFill>
                  <a:srgbClr val="002060"/>
                </a:solidFill>
              </a:rPr>
              <a:t>Increased risk for early adverse experience</a:t>
            </a:r>
          </a:p>
          <a:p>
            <a:r>
              <a:rPr lang="en-US" sz="3200" dirty="0">
                <a:solidFill>
                  <a:srgbClr val="002060"/>
                </a:solidFill>
              </a:rPr>
              <a:t>Inconsistent parenting</a:t>
            </a:r>
          </a:p>
          <a:p>
            <a:r>
              <a:rPr lang="en-US" sz="3200" dirty="0">
                <a:solidFill>
                  <a:srgbClr val="002060"/>
                </a:solidFill>
              </a:rPr>
              <a:t>Unpredictable routines</a:t>
            </a:r>
          </a:p>
          <a:p>
            <a:r>
              <a:rPr lang="en-US" sz="3200" dirty="0">
                <a:solidFill>
                  <a:srgbClr val="002060"/>
                </a:solidFill>
              </a:rPr>
              <a:t>Multiple caregivers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23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1A56-6FD0-42BB-A8E2-4C536DBBB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The Developing Brain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1E08B-E5E8-4ADA-A0DF-FF0F5139E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Basic Physical Needs</a:t>
            </a:r>
          </a:p>
          <a:p>
            <a:r>
              <a:rPr lang="en-US" dirty="0">
                <a:solidFill>
                  <a:srgbClr val="002060"/>
                </a:solidFill>
              </a:rPr>
              <a:t>Communication</a:t>
            </a:r>
          </a:p>
          <a:p>
            <a:r>
              <a:rPr lang="en-US" dirty="0">
                <a:solidFill>
                  <a:srgbClr val="002060"/>
                </a:solidFill>
              </a:rPr>
              <a:t>Relationships</a:t>
            </a:r>
          </a:p>
          <a:p>
            <a:r>
              <a:rPr lang="en-US" dirty="0">
                <a:solidFill>
                  <a:srgbClr val="002060"/>
                </a:solidFill>
              </a:rPr>
              <a:t>Stimulation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7A7FD2-6157-44CB-841D-0B54753A7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987" y="1690688"/>
            <a:ext cx="1941341" cy="383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4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0AD525-A1E5-4736-88FF-5B4C5A764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32" y="379091"/>
            <a:ext cx="7663336" cy="4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9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Fight - Flight- Freeze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57410"/>
            <a:ext cx="7886700" cy="4351338"/>
          </a:xfrm>
        </p:spPr>
        <p:txBody>
          <a:bodyPr/>
          <a:lstStyle/>
          <a:p>
            <a:endParaRPr lang="en-US" sz="3200" dirty="0">
              <a:solidFill>
                <a:srgbClr val="002060"/>
              </a:solidFill>
            </a:endParaRPr>
          </a:p>
          <a:p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dirty="0">
                <a:solidFill>
                  <a:srgbClr val="002060"/>
                </a:solidFill>
              </a:rPr>
              <a:t>Threats to an infant’s survival whether it is direct or to the caregiver system will result in activation of the fight – flight – freeze response. This response is associated with fear conditioning.</a:t>
            </a:r>
          </a:p>
          <a:p>
            <a:pPr marL="0" indent="0">
              <a:buNone/>
            </a:pPr>
            <a:endParaRPr lang="en-US" sz="32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What Happens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4463"/>
            <a:ext cx="7886700" cy="4351338"/>
          </a:xfrm>
        </p:spPr>
        <p:txBody>
          <a:bodyPr/>
          <a:lstStyle/>
          <a:p>
            <a:endParaRPr lang="en-US" dirty="0"/>
          </a:p>
          <a:p>
            <a:r>
              <a:rPr lang="en-US" sz="3200" dirty="0">
                <a:solidFill>
                  <a:srgbClr val="002060"/>
                </a:solidFill>
              </a:rPr>
              <a:t>Responding to cues can reduce fear and build resiliency. </a:t>
            </a:r>
          </a:p>
          <a:p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dirty="0">
                <a:solidFill>
                  <a:srgbClr val="002060"/>
                </a:solidFill>
              </a:rPr>
              <a:t>Failure to extinguish fear response leads to stress reactivity. </a:t>
            </a:r>
            <a:r>
              <a:rPr lang="en-US" sz="2000" dirty="0">
                <a:solidFill>
                  <a:srgbClr val="002060"/>
                </a:solidFill>
              </a:rPr>
              <a:t>(Zeanah, 2009.)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84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2027D-DB46-49AB-9AA2-6F6C110DF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Self Regulation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3C6CB-AACC-4301-BA6B-484791C72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Self Regulation of Emotions under 3 years depends on: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Receiving external support from caregivers.</a:t>
            </a:r>
          </a:p>
          <a:p>
            <a:r>
              <a:rPr lang="en-US" dirty="0">
                <a:solidFill>
                  <a:srgbClr val="002060"/>
                </a:solidFill>
              </a:rPr>
              <a:t>Developing internal skills in domains of memory and language.</a:t>
            </a:r>
          </a:p>
          <a:p>
            <a:r>
              <a:rPr lang="en-US" dirty="0">
                <a:solidFill>
                  <a:srgbClr val="002060"/>
                </a:solidFill>
              </a:rPr>
              <a:t>Behaviors that can be used in emotional arousing situations.(Gross, 2008)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74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4757" y="426061"/>
            <a:ext cx="7886700" cy="285273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+mn-lt"/>
              </a:rPr>
              <a:t>What are your learning expectations?</a:t>
            </a:r>
            <a:endParaRPr lang="en-US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22141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002060"/>
                </a:solidFill>
              </a:rPr>
              <a:t>Increased risk based on caregiver/infant/early childhood stress levels.</a:t>
            </a:r>
          </a:p>
        </p:txBody>
      </p:sp>
      <p:pic>
        <p:nvPicPr>
          <p:cNvPr id="4" name="Picture 3" descr="Family Volley: Taking Our &lt;strong&gt;Stress&lt;/strong&gt; &lt;strong&gt;Out&lt;/strong&gt; on Our Kids?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73" y="2365130"/>
            <a:ext cx="2998177" cy="299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5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46y5eh11fhgw3ve3ytpwxt9r-wpengine.netdna-ssl.com/wp-content/uploads/2015/07/Sources-of-tosic-stress-in-children-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31" y="290145"/>
            <a:ext cx="6708531" cy="503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4069" y="5027191"/>
            <a:ext cx="7200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Modified from </a:t>
            </a:r>
            <a:r>
              <a:rPr lang="en-US" sz="2000" dirty="0">
                <a:hlinkClick r:id="rId3"/>
              </a:rPr>
              <a:t>www.samhsa.gov</a:t>
            </a:r>
            <a:r>
              <a:rPr lang="en-US" sz="2000" dirty="0"/>
              <a:t> 2002 </a:t>
            </a:r>
          </a:p>
        </p:txBody>
      </p:sp>
    </p:spTree>
    <p:extLst>
      <p:ext uri="{BB962C8B-B14F-4D97-AF65-F5344CB8AC3E}">
        <p14:creationId xmlns:p14="http://schemas.microsoft.com/office/powerpoint/2010/main" val="169586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pzXGEbZht0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62269" y="826476"/>
            <a:ext cx="7662985" cy="431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3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Still face experiment">
            <a:hlinkClick r:id="" action="ppaction://media"/>
            <a:extLst>
              <a:ext uri="{FF2B5EF4-FFF2-40B4-BE49-F238E27FC236}">
                <a16:creationId xmlns:a16="http://schemas.microsoft.com/office/drawing/2014/main" id="{1D372DB5-881A-48F5-B028-D7A35033C44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12800" y="844062"/>
            <a:ext cx="75184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7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Reflect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What resonates with you? </a:t>
            </a:r>
          </a:p>
          <a:p>
            <a:r>
              <a:rPr lang="en-US" dirty="0">
                <a:solidFill>
                  <a:srgbClr val="002060"/>
                </a:solidFill>
              </a:rPr>
              <a:t>What do you feel would be the best way to support the dyad? </a:t>
            </a:r>
          </a:p>
          <a:p>
            <a:r>
              <a:rPr lang="en-US" dirty="0">
                <a:solidFill>
                  <a:srgbClr val="002060"/>
                </a:solidFill>
              </a:rPr>
              <a:t>How would you prepare yourself for the next visit?</a:t>
            </a:r>
          </a:p>
          <a:p>
            <a:endParaRPr lang="en-US" dirty="0"/>
          </a:p>
        </p:txBody>
      </p:sp>
      <p:pic>
        <p:nvPicPr>
          <p:cNvPr id="4" name="Picture 3" descr="Reflect #3: Forgiveness Matters on Vime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23" y="3784538"/>
            <a:ext cx="3338146" cy="187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9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5766"/>
            <a:ext cx="78867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How a Caregiver can Reduce Stress Levels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1329"/>
            <a:ext cx="7886700" cy="435133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Keep routine</a:t>
            </a:r>
          </a:p>
          <a:p>
            <a:r>
              <a:rPr lang="en-US" sz="3200" dirty="0">
                <a:solidFill>
                  <a:srgbClr val="002060"/>
                </a:solidFill>
              </a:rPr>
              <a:t>One on one time</a:t>
            </a:r>
          </a:p>
          <a:p>
            <a:r>
              <a:rPr lang="en-US" sz="3200" dirty="0">
                <a:solidFill>
                  <a:srgbClr val="002060"/>
                </a:solidFill>
              </a:rPr>
              <a:t>Singing and rocking</a:t>
            </a:r>
          </a:p>
          <a:p>
            <a:r>
              <a:rPr lang="en-US" sz="3200" dirty="0">
                <a:solidFill>
                  <a:srgbClr val="002060"/>
                </a:solidFill>
              </a:rPr>
              <a:t>Verbalize emotions </a:t>
            </a:r>
          </a:p>
          <a:p>
            <a:r>
              <a:rPr lang="en-US" sz="3200" dirty="0">
                <a:solidFill>
                  <a:srgbClr val="002060"/>
                </a:solidFill>
              </a:rPr>
              <a:t>Limit media exposure to violence </a:t>
            </a:r>
          </a:p>
          <a:p>
            <a:r>
              <a:rPr lang="en-US" sz="3200" dirty="0">
                <a:solidFill>
                  <a:srgbClr val="002060"/>
                </a:solidFill>
              </a:rPr>
              <a:t>Don’t leave the child with strangers</a:t>
            </a:r>
          </a:p>
          <a:p>
            <a:r>
              <a:rPr lang="en-US" sz="3200" dirty="0">
                <a:solidFill>
                  <a:srgbClr val="002060"/>
                </a:solidFill>
              </a:rPr>
              <a:t>Utilize transition statements</a:t>
            </a:r>
          </a:p>
        </p:txBody>
      </p:sp>
    </p:spTree>
    <p:extLst>
      <p:ext uri="{BB962C8B-B14F-4D97-AF65-F5344CB8AC3E}">
        <p14:creationId xmlns:p14="http://schemas.microsoft.com/office/powerpoint/2010/main" val="117957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How Providers Can Help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36541"/>
            <a:ext cx="7886700" cy="4351338"/>
          </a:xfrm>
        </p:spPr>
        <p:txBody>
          <a:bodyPr/>
          <a:lstStyle/>
          <a:p>
            <a:endParaRPr lang="en-US" dirty="0"/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Identify what feelings your bring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Authentically engage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What does your body language say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Build a trusting relationship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Positive thoughts promote positive interaction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Reassure Confidentiality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6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0CC1C-061B-41AC-B53A-838D27D86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Therapeutic Alliance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67194-BC01-417A-B6FD-E2B50FE61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Refers to the relationship between a healthcare professional and a client (or patient). It is the means by which a therapist and a client hope to engage with each other, and effect beneficial change in the client.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52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148F4-2DED-44A9-9F8E-1273A061F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3E4B9-1564-4B7E-BBF9-F4D2BB97E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Warm</a:t>
            </a:r>
          </a:p>
          <a:p>
            <a:r>
              <a:rPr lang="en-US" dirty="0">
                <a:solidFill>
                  <a:srgbClr val="002060"/>
                </a:solidFill>
              </a:rPr>
              <a:t>Respectful</a:t>
            </a:r>
          </a:p>
          <a:p>
            <a:r>
              <a:rPr lang="en-US" dirty="0">
                <a:solidFill>
                  <a:srgbClr val="002060"/>
                </a:solidFill>
              </a:rPr>
              <a:t>Openness</a:t>
            </a:r>
          </a:p>
          <a:p>
            <a:r>
              <a:rPr lang="en-US" dirty="0">
                <a:solidFill>
                  <a:srgbClr val="002060"/>
                </a:solidFill>
              </a:rPr>
              <a:t>Guidance</a:t>
            </a:r>
          </a:p>
          <a:p>
            <a:r>
              <a:rPr lang="en-US" dirty="0">
                <a:solidFill>
                  <a:srgbClr val="002060"/>
                </a:solidFill>
              </a:rPr>
              <a:t>Trust</a:t>
            </a:r>
          </a:p>
          <a:p>
            <a:r>
              <a:rPr lang="en-US" dirty="0">
                <a:solidFill>
                  <a:srgbClr val="002060"/>
                </a:solidFill>
              </a:rPr>
              <a:t>Taking responsibility</a:t>
            </a:r>
          </a:p>
          <a:p>
            <a:r>
              <a:rPr lang="en-US" dirty="0">
                <a:solidFill>
                  <a:srgbClr val="002060"/>
                </a:solidFill>
              </a:rPr>
              <a:t>Familiarity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99A80D-D87F-451A-A752-CD76D1DA9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757" y="2130439"/>
            <a:ext cx="3182388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1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Evwgu369Jw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18847" y="1107281"/>
            <a:ext cx="6585438" cy="370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5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61E30-31A5-4D8B-AC57-B69719C77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Attachment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F566A-FAB5-4BAA-B928-D9396AFC4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is a deep and enduring emotional bond that connects one person to another across time and space (Ainsworth, 1973; Bowlby, 1969).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434257-9693-4AC2-9E1C-0429DEBEA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868" y="3429000"/>
            <a:ext cx="3048264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0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4A9D5F-48B5-4F63-8B67-B0F681C6D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38" y="0"/>
            <a:ext cx="7652825" cy="573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1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EAEF6-F1C3-4C93-A0F2-0E0828196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Explore and Build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2EB7D-D090-4094-B0A3-408C42D55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Mother Sensitivity</a:t>
            </a:r>
          </a:p>
          <a:p>
            <a:r>
              <a:rPr lang="en-US" dirty="0">
                <a:solidFill>
                  <a:srgbClr val="002060"/>
                </a:solidFill>
              </a:rPr>
              <a:t>Parenting Behaviors</a:t>
            </a:r>
          </a:p>
          <a:p>
            <a:r>
              <a:rPr lang="en-US" dirty="0">
                <a:solidFill>
                  <a:srgbClr val="002060"/>
                </a:solidFill>
              </a:rPr>
              <a:t>Internal Working Model</a:t>
            </a:r>
          </a:p>
          <a:p>
            <a:r>
              <a:rPr lang="en-US" dirty="0">
                <a:solidFill>
                  <a:srgbClr val="002060"/>
                </a:solidFill>
              </a:rPr>
              <a:t>Parenting from a Distance</a:t>
            </a:r>
          </a:p>
          <a:p>
            <a:r>
              <a:rPr lang="en-US" dirty="0">
                <a:solidFill>
                  <a:srgbClr val="002060"/>
                </a:solidFill>
              </a:rPr>
              <a:t>Mend and Repair</a:t>
            </a:r>
          </a:p>
          <a:p>
            <a:r>
              <a:rPr lang="en-US" dirty="0">
                <a:solidFill>
                  <a:srgbClr val="002060"/>
                </a:solidFill>
              </a:rPr>
              <a:t>Trusting Relationship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92D8C4-DBA4-46EE-85A8-AD31DBC8D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693" y="1578703"/>
            <a:ext cx="2085013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4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EB93D-7598-443C-A41D-97DB1789C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Teach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C2917-BCBC-4953-9F70-2F960B8A4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Provide parental support – Take time to listen</a:t>
            </a:r>
          </a:p>
          <a:p>
            <a:r>
              <a:rPr lang="en-US" dirty="0">
                <a:solidFill>
                  <a:srgbClr val="002060"/>
                </a:solidFill>
              </a:rPr>
              <a:t>Teach social stimulation – Teach them to talk to their babies, swaddle, rock, sing, </a:t>
            </a:r>
            <a:r>
              <a:rPr lang="en-US" dirty="0" err="1">
                <a:solidFill>
                  <a:srgbClr val="002060"/>
                </a:solidFill>
              </a:rPr>
              <a:t>ect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  <a:p>
            <a:r>
              <a:rPr lang="en-US" dirty="0">
                <a:solidFill>
                  <a:srgbClr val="002060"/>
                </a:solidFill>
              </a:rPr>
              <a:t> Secure caregiver/infant bonding – Allow and offer the caregiver to </a:t>
            </a:r>
            <a:r>
              <a:rPr lang="en-US" dirty="0" smtClean="0">
                <a:solidFill>
                  <a:srgbClr val="002060"/>
                </a:solidFill>
              </a:rPr>
              <a:t>integrate </a:t>
            </a:r>
            <a:r>
              <a:rPr lang="en-US" dirty="0">
                <a:solidFill>
                  <a:srgbClr val="002060"/>
                </a:solidFill>
              </a:rPr>
              <a:t>into routine</a:t>
            </a:r>
          </a:p>
          <a:p>
            <a:r>
              <a:rPr lang="en-US" dirty="0">
                <a:solidFill>
                  <a:srgbClr val="002060"/>
                </a:solidFill>
              </a:rPr>
              <a:t> Meet emotional needs – Identify emotions</a:t>
            </a:r>
          </a:p>
          <a:p>
            <a:r>
              <a:rPr lang="en-US" dirty="0">
                <a:solidFill>
                  <a:srgbClr val="002060"/>
                </a:solidFill>
              </a:rPr>
              <a:t> Understand cues – If you see a parent struggling to respond verbalize cues</a:t>
            </a:r>
          </a:p>
          <a:p>
            <a:r>
              <a:rPr lang="en-US" dirty="0">
                <a:solidFill>
                  <a:srgbClr val="002060"/>
                </a:solidFill>
              </a:rPr>
              <a:t> Provide comfort for distress – Support parents when distressed to </a:t>
            </a:r>
            <a:r>
              <a:rPr lang="en-US" dirty="0" smtClean="0">
                <a:solidFill>
                  <a:srgbClr val="002060"/>
                </a:solidFill>
              </a:rPr>
              <a:t>support </a:t>
            </a:r>
            <a:r>
              <a:rPr lang="en-US" dirty="0">
                <a:solidFill>
                  <a:srgbClr val="002060"/>
                </a:solidFill>
              </a:rPr>
              <a:t>babies when distressed</a:t>
            </a:r>
          </a:p>
          <a:p>
            <a:r>
              <a:rPr lang="en-US" dirty="0">
                <a:solidFill>
                  <a:srgbClr val="002060"/>
                </a:solidFill>
              </a:rPr>
              <a:t> Learn to tolerate ambivalence – Help parents understand the worry of </a:t>
            </a:r>
            <a:r>
              <a:rPr lang="en-US" dirty="0" smtClean="0">
                <a:solidFill>
                  <a:srgbClr val="002060"/>
                </a:solidFill>
              </a:rPr>
              <a:t>unsure feelings </a:t>
            </a:r>
            <a:r>
              <a:rPr lang="en-US" dirty="0">
                <a:solidFill>
                  <a:srgbClr val="002060"/>
                </a:solidFill>
              </a:rPr>
              <a:t>in parenting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6575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3888" y="1098308"/>
            <a:ext cx="7886700" cy="285273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“I needed someone to love me when I could not love myself. This helped me love my baby more.”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Anonymous Mother</a:t>
            </a:r>
          </a:p>
        </p:txBody>
      </p:sp>
    </p:spTree>
    <p:extLst>
      <p:ext uri="{BB962C8B-B14F-4D97-AF65-F5344CB8AC3E}">
        <p14:creationId xmlns:p14="http://schemas.microsoft.com/office/powerpoint/2010/main" val="30935237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AFAFAB-7B69-4CEC-A4DA-489882419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056" y="479685"/>
            <a:ext cx="4865887" cy="4760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46D0D5-1F1D-4A72-9177-FDBF5742B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880" y="5241377"/>
            <a:ext cx="6078239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709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Protective Factors to Build Resiliency in Families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2060"/>
                </a:solidFill>
              </a:rPr>
              <a:t>Concrete Resources;</a:t>
            </a:r>
          </a:p>
          <a:p>
            <a:pPr marL="0" indent="0">
              <a:buNone/>
            </a:pPr>
            <a:endParaRPr lang="en-US" dirty="0"/>
          </a:p>
          <a:p>
            <a:pPr lvl="2"/>
            <a:r>
              <a:rPr lang="en-US" sz="2800" dirty="0">
                <a:solidFill>
                  <a:srgbClr val="002060"/>
                </a:solidFill>
              </a:rPr>
              <a:t>Food	</a:t>
            </a:r>
          </a:p>
          <a:p>
            <a:pPr lvl="2"/>
            <a:r>
              <a:rPr lang="en-US" sz="2800" dirty="0">
                <a:solidFill>
                  <a:srgbClr val="002060"/>
                </a:solidFill>
              </a:rPr>
              <a:t>Housing</a:t>
            </a:r>
          </a:p>
          <a:p>
            <a:pPr lvl="2"/>
            <a:r>
              <a:rPr lang="en-US" sz="2800" dirty="0">
                <a:solidFill>
                  <a:srgbClr val="002060"/>
                </a:solidFill>
              </a:rPr>
              <a:t>Transportation</a:t>
            </a:r>
          </a:p>
          <a:p>
            <a:pPr lvl="2"/>
            <a:r>
              <a:rPr lang="en-US" sz="2800" dirty="0">
                <a:solidFill>
                  <a:srgbClr val="002060"/>
                </a:solidFill>
              </a:rPr>
              <a:t>Child Care </a:t>
            </a:r>
          </a:p>
          <a:p>
            <a:pPr lvl="2"/>
            <a:r>
              <a:rPr lang="en-US" sz="2800" dirty="0">
                <a:solidFill>
                  <a:srgbClr val="002060"/>
                </a:solidFill>
              </a:rPr>
              <a:t>Employment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5436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Protective Factors to Build Resiliency in Families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2060"/>
                </a:solidFill>
              </a:rPr>
              <a:t>Strengthen The Support System;</a:t>
            </a:r>
          </a:p>
          <a:p>
            <a:pPr marL="0" indent="0">
              <a:buNone/>
            </a:pPr>
            <a:endParaRPr lang="en-US" dirty="0"/>
          </a:p>
          <a:p>
            <a:pPr lvl="2"/>
            <a:r>
              <a:rPr lang="en-US" sz="2800" dirty="0">
                <a:solidFill>
                  <a:srgbClr val="002060"/>
                </a:solidFill>
              </a:rPr>
              <a:t>Reduce Isolation</a:t>
            </a:r>
          </a:p>
          <a:p>
            <a:pPr lvl="2"/>
            <a:r>
              <a:rPr lang="en-US" sz="2800" dirty="0">
                <a:solidFill>
                  <a:srgbClr val="002060"/>
                </a:solidFill>
              </a:rPr>
              <a:t>Help Identify Supports</a:t>
            </a:r>
          </a:p>
          <a:p>
            <a:pPr lvl="2"/>
            <a:r>
              <a:rPr lang="en-US" sz="2800" dirty="0">
                <a:solidFill>
                  <a:srgbClr val="002060"/>
                </a:solidFill>
              </a:rPr>
              <a:t>Link to Schools and Community Activities</a:t>
            </a:r>
          </a:p>
          <a:p>
            <a:pPr lvl="2"/>
            <a:r>
              <a:rPr lang="en-US" sz="2800" dirty="0">
                <a:solidFill>
                  <a:srgbClr val="002060"/>
                </a:solidFill>
              </a:rPr>
              <a:t>Encourage Family Connections</a:t>
            </a:r>
          </a:p>
          <a:p>
            <a:pPr lvl="2"/>
            <a:r>
              <a:rPr lang="en-US" sz="2800" dirty="0">
                <a:solidFill>
                  <a:srgbClr val="002060"/>
                </a:solidFill>
              </a:rPr>
              <a:t>Encourage Support Groups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5344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Protective Factors to Build Resiliency in Families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2060"/>
                </a:solidFill>
              </a:rPr>
              <a:t>Emotional and Psychological Resilience of Caregiver;</a:t>
            </a:r>
          </a:p>
          <a:p>
            <a:pPr marL="914400" lvl="2" indent="0">
              <a:buNone/>
            </a:pPr>
            <a:endParaRPr lang="en-US" dirty="0"/>
          </a:p>
          <a:p>
            <a:pPr lvl="2"/>
            <a:r>
              <a:rPr lang="en-US" sz="2800" dirty="0">
                <a:solidFill>
                  <a:srgbClr val="002060"/>
                </a:solidFill>
              </a:rPr>
              <a:t>Discuss Problem Behaviors</a:t>
            </a:r>
          </a:p>
          <a:p>
            <a:pPr lvl="2"/>
            <a:r>
              <a:rPr lang="en-US" sz="2800" dirty="0">
                <a:solidFill>
                  <a:srgbClr val="002060"/>
                </a:solidFill>
              </a:rPr>
              <a:t>Discuss Benefits to Treatment</a:t>
            </a:r>
          </a:p>
          <a:p>
            <a:pPr lvl="2"/>
            <a:r>
              <a:rPr lang="en-US" sz="2800" dirty="0">
                <a:solidFill>
                  <a:srgbClr val="002060"/>
                </a:solidFill>
              </a:rPr>
              <a:t>Remain Emotionally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6845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Protective Factors to Build Resiliency in Families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8"/>
            <a:ext cx="7886700" cy="4351338"/>
          </a:xfrm>
        </p:spPr>
        <p:txBody>
          <a:bodyPr/>
          <a:lstStyle/>
          <a:p>
            <a:r>
              <a:rPr lang="en-US" sz="3200" dirty="0">
                <a:solidFill>
                  <a:srgbClr val="002060"/>
                </a:solidFill>
              </a:rPr>
              <a:t>Parenting Education, Tips, and Courses for Caregivers;</a:t>
            </a:r>
          </a:p>
          <a:p>
            <a:pPr marL="914400" lvl="2" indent="0">
              <a:buNone/>
            </a:pPr>
            <a:endParaRPr lang="en-US" dirty="0"/>
          </a:p>
          <a:p>
            <a:pPr lvl="2"/>
            <a:r>
              <a:rPr lang="en-US" sz="2800" dirty="0">
                <a:solidFill>
                  <a:srgbClr val="002060"/>
                </a:solidFill>
              </a:rPr>
              <a:t>Provide resources on social emotional as well as physical development.</a:t>
            </a:r>
          </a:p>
          <a:p>
            <a:pPr lvl="2"/>
            <a:r>
              <a:rPr lang="en-US" sz="2800" dirty="0">
                <a:solidFill>
                  <a:srgbClr val="002060"/>
                </a:solidFill>
              </a:rPr>
              <a:t>Provide access to parenting courses and techniques.</a:t>
            </a:r>
          </a:p>
          <a:p>
            <a:pPr lvl="2"/>
            <a:r>
              <a:rPr lang="en-US" sz="2800" dirty="0">
                <a:solidFill>
                  <a:srgbClr val="002060"/>
                </a:solidFill>
              </a:rPr>
              <a:t>Positive Parenting Programs – information, advice, and professional support. </a:t>
            </a:r>
          </a:p>
        </p:txBody>
      </p:sp>
    </p:spTree>
    <p:extLst>
      <p:ext uri="{BB962C8B-B14F-4D97-AF65-F5344CB8AC3E}">
        <p14:creationId xmlns:p14="http://schemas.microsoft.com/office/powerpoint/2010/main" val="3366397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Protective Factors to Build Resiliency in Families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2060"/>
                </a:solidFill>
              </a:rPr>
              <a:t>An Understanding of the Child’s Social Emotional and Cognitive Capacities;</a:t>
            </a:r>
          </a:p>
          <a:p>
            <a:endParaRPr lang="en-US" dirty="0"/>
          </a:p>
          <a:p>
            <a:pPr lvl="2"/>
            <a:r>
              <a:rPr lang="en-US" sz="2800" dirty="0">
                <a:solidFill>
                  <a:srgbClr val="002060"/>
                </a:solidFill>
              </a:rPr>
              <a:t>Sensory Rich Experiences</a:t>
            </a:r>
          </a:p>
          <a:p>
            <a:pPr lvl="2"/>
            <a:r>
              <a:rPr lang="en-US" sz="2800" dirty="0">
                <a:solidFill>
                  <a:srgbClr val="002060"/>
                </a:solidFill>
              </a:rPr>
              <a:t>Emotionally Attuned Experiences</a:t>
            </a:r>
          </a:p>
          <a:p>
            <a:pPr lvl="2"/>
            <a:r>
              <a:rPr lang="en-US" sz="2800" dirty="0">
                <a:solidFill>
                  <a:srgbClr val="002060"/>
                </a:solidFill>
              </a:rPr>
              <a:t>Safe Environment</a:t>
            </a:r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264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6E78F-CC46-4CA7-A665-AC59012AC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Secure Attachment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49285-0FA8-4E97-8D27-659434059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Self Reliance</a:t>
            </a:r>
          </a:p>
          <a:p>
            <a:r>
              <a:rPr lang="en-US" dirty="0">
                <a:solidFill>
                  <a:srgbClr val="002060"/>
                </a:solidFill>
              </a:rPr>
              <a:t>Efficacy and persistence in task completion</a:t>
            </a:r>
          </a:p>
          <a:p>
            <a:r>
              <a:rPr lang="en-US" dirty="0">
                <a:solidFill>
                  <a:srgbClr val="002060"/>
                </a:solidFill>
              </a:rPr>
              <a:t>Cooperation with others</a:t>
            </a:r>
          </a:p>
          <a:p>
            <a:r>
              <a:rPr lang="en-US" dirty="0">
                <a:solidFill>
                  <a:srgbClr val="002060"/>
                </a:solidFill>
              </a:rPr>
              <a:t>Empathy</a:t>
            </a:r>
          </a:p>
          <a:p>
            <a:r>
              <a:rPr lang="en-US" dirty="0">
                <a:solidFill>
                  <a:srgbClr val="002060"/>
                </a:solidFill>
              </a:rPr>
              <a:t>Social Competence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18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Building Resiliency Can Increase the Following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Trusting Adults</a:t>
            </a:r>
          </a:p>
          <a:p>
            <a:r>
              <a:rPr lang="en-US" sz="2400" dirty="0">
                <a:solidFill>
                  <a:srgbClr val="002060"/>
                </a:solidFill>
              </a:rPr>
              <a:t>Motivation to learn</a:t>
            </a:r>
          </a:p>
          <a:p>
            <a:r>
              <a:rPr lang="en-US" sz="2400" dirty="0">
                <a:solidFill>
                  <a:srgbClr val="002060"/>
                </a:solidFill>
              </a:rPr>
              <a:t>Initiate or invite play</a:t>
            </a:r>
          </a:p>
          <a:p>
            <a:r>
              <a:rPr lang="en-US" sz="2400" dirty="0">
                <a:solidFill>
                  <a:srgbClr val="002060"/>
                </a:solidFill>
              </a:rPr>
              <a:t>Focus</a:t>
            </a:r>
          </a:p>
          <a:p>
            <a:r>
              <a:rPr lang="en-US" sz="2400" dirty="0">
                <a:solidFill>
                  <a:srgbClr val="002060"/>
                </a:solidFill>
              </a:rPr>
              <a:t>Sitting still</a:t>
            </a:r>
          </a:p>
          <a:p>
            <a:r>
              <a:rPr lang="en-US" sz="2400" dirty="0">
                <a:solidFill>
                  <a:srgbClr val="002060"/>
                </a:solidFill>
              </a:rPr>
              <a:t>Pro – Social Behaviors</a:t>
            </a:r>
          </a:p>
          <a:p>
            <a:r>
              <a:rPr lang="en-US" sz="2400" dirty="0">
                <a:solidFill>
                  <a:srgbClr val="002060"/>
                </a:solidFill>
              </a:rPr>
              <a:t>Recognizing thoughts and feelings</a:t>
            </a:r>
          </a:p>
          <a:p>
            <a:r>
              <a:rPr lang="en-US" sz="2400" dirty="0">
                <a:solidFill>
                  <a:srgbClr val="002060"/>
                </a:solidFill>
              </a:rPr>
              <a:t>Regulating emotion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5103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Reflect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What is one skill I learned today?</a:t>
            </a:r>
          </a:p>
          <a:p>
            <a:r>
              <a:rPr lang="en-US" dirty="0">
                <a:solidFill>
                  <a:srgbClr val="002060"/>
                </a:solidFill>
              </a:rPr>
              <a:t>What will I change when working with pregnant women struggling with SUD?</a:t>
            </a:r>
          </a:p>
          <a:p>
            <a:endParaRPr lang="en-US" dirty="0"/>
          </a:p>
        </p:txBody>
      </p:sp>
      <p:pic>
        <p:nvPicPr>
          <p:cNvPr id="4" name="Picture 3" descr="Time to Reflect | Its a monday morning so what better tim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940" y="3302389"/>
            <a:ext cx="3624119" cy="241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604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86010"/>
            <a:ext cx="78867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002060"/>
                </a:solidFill>
              </a:rPr>
              <a:t>“It is easier to build strong children than to repair broken men.”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002060"/>
                </a:solidFill>
              </a:rPr>
              <a:t>Frederick Douglas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2600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6A51F-FF77-405E-8B40-8835D50D2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Questions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60864F-603D-44DC-9F6F-3B5AA36BF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763" y="1690688"/>
            <a:ext cx="5840474" cy="38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559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+mn-lt"/>
              </a:rPr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42048"/>
            <a:ext cx="7886700" cy="43513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Webster-Stratton, Carolyn. (2011). Incredible Babies. Washington: Incredible years Inc.</a:t>
            </a:r>
          </a:p>
          <a:p>
            <a:r>
              <a:rPr lang="en-US" sz="2400" dirty="0">
                <a:solidFill>
                  <a:srgbClr val="002060"/>
                </a:solidFill>
              </a:rPr>
              <a:t>Zeanah, Charles. (2009). Handbook of Infant Mental Health Third Edition. The Guilford Press.</a:t>
            </a:r>
          </a:p>
          <a:p>
            <a:r>
              <a:rPr lang="en-US" sz="2400" dirty="0">
                <a:solidFill>
                  <a:srgbClr val="002060"/>
                </a:solidFill>
              </a:rPr>
              <a:t>Gross, Dana. (2008). Infancy, Development from birth to 3. Pearson Education, Inc. </a:t>
            </a:r>
          </a:p>
          <a:p>
            <a:r>
              <a:rPr lang="en-US" sz="2400" dirty="0">
                <a:solidFill>
                  <a:srgbClr val="002060"/>
                </a:solidFill>
              </a:rPr>
              <a:t>Dawe, Harret, Hans. (2007). </a:t>
            </a:r>
            <a:r>
              <a:rPr lang="en-US" sz="2400" i="1" dirty="0">
                <a:solidFill>
                  <a:srgbClr val="002060"/>
                </a:solidFill>
              </a:rPr>
              <a:t>Journal of Substance Abuse Treatment. 32, 381-390.</a:t>
            </a:r>
          </a:p>
          <a:p>
            <a:r>
              <a:rPr lang="en-US" sz="2400" dirty="0">
                <a:solidFill>
                  <a:srgbClr val="002060"/>
                </a:solidFill>
              </a:rPr>
              <a:t>Child Welfare Gateway Information, 2015; National Drug Court Initiative, 2003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7936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+mn-lt"/>
              </a:rPr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82725"/>
            <a:ext cx="7886700" cy="4351338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Greenfield, S.F, Brooks, A.J., Gordon, S.M., Green, C.A., Kropp, F., McHigh, R.K., Lincoln, M., Hein, D., &amp; Miele, G.M. (2007). Substance abuse treatment entry, retention, and outcome in women. A review of literature. </a:t>
            </a:r>
            <a:r>
              <a:rPr lang="en-US" sz="2400" i="1" dirty="0">
                <a:solidFill>
                  <a:srgbClr val="002060"/>
                </a:solidFill>
              </a:rPr>
              <a:t>Drug &amp; Alcohol Dependence, 86, 1-21.</a:t>
            </a:r>
          </a:p>
          <a:p>
            <a:r>
              <a:rPr lang="en-US" sz="2400" dirty="0">
                <a:solidFill>
                  <a:srgbClr val="002060"/>
                </a:solidFill>
                <a:hlinkClick r:id="rId2"/>
              </a:rPr>
              <a:t>https://www.zerotothree.org/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U.S. Department of Health and Human Services Substance Abuse and Mental Health Services Administration Office of Policy, Planning, and Innovation. (2012). </a:t>
            </a:r>
            <a:r>
              <a:rPr lang="en-US" sz="2400" i="1" dirty="0">
                <a:solidFill>
                  <a:srgbClr val="002060"/>
                </a:solidFill>
              </a:rPr>
              <a:t>HHS Publication No. SMA (12-4726).</a:t>
            </a:r>
          </a:p>
          <a:p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Lander, Laura, </a:t>
            </a:r>
            <a:r>
              <a:rPr lang="en-US" sz="2400" dirty="0" err="1">
                <a:solidFill>
                  <a:srgbClr val="002060"/>
                </a:solidFill>
              </a:rPr>
              <a:t>Howsare</a:t>
            </a:r>
            <a:r>
              <a:rPr lang="en-US" sz="2400" dirty="0">
                <a:solidFill>
                  <a:srgbClr val="002060"/>
                </a:solidFill>
              </a:rPr>
              <a:t>, Janie, and Byrne, Marilyn</a:t>
            </a:r>
            <a:r>
              <a:rPr lang="en-US" sz="2400" i="1" dirty="0">
                <a:solidFill>
                  <a:srgbClr val="002060"/>
                </a:solidFill>
              </a:rPr>
              <a:t>. </a:t>
            </a:r>
            <a:r>
              <a:rPr lang="en-US" sz="2400" dirty="0">
                <a:solidFill>
                  <a:srgbClr val="002060"/>
                </a:solidFill>
              </a:rPr>
              <a:t>The Impact of Substance Use Disorders on Families and Children: From Theory to Practice. Social Work in Public Health.</a:t>
            </a:r>
          </a:p>
          <a:p>
            <a:r>
              <a:rPr lang="en-US" sz="2400" dirty="0">
                <a:solidFill>
                  <a:srgbClr val="002060"/>
                </a:solidFill>
              </a:rPr>
              <a:t>Cohen, LR. (2006). Treatment Outcomes for Women With </a:t>
            </a:r>
            <a:r>
              <a:rPr lang="en-US" sz="2400">
                <a:solidFill>
                  <a:srgbClr val="002060"/>
                </a:solidFill>
              </a:rPr>
              <a:t>Substance Abuse and PTSD- NCBI. 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The National Institute on Drug Abuse</a:t>
            </a:r>
          </a:p>
          <a:p>
            <a:r>
              <a:rPr lang="en-US" sz="2400" dirty="0">
                <a:solidFill>
                  <a:srgbClr val="002060"/>
                </a:solidFill>
              </a:rPr>
              <a:t>World Health Organization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290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166CF-001E-415A-B810-901769985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Prenatal Attachment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943D2-D782-4C30-9CAC-640D2F0C9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Mother and baby as one increases rhythms and reduces needs.</a:t>
            </a:r>
          </a:p>
          <a:p>
            <a:r>
              <a:rPr lang="en-US" dirty="0">
                <a:solidFill>
                  <a:srgbClr val="002060"/>
                </a:solidFill>
              </a:rPr>
              <a:t>Linked to positive postnatal development.</a:t>
            </a:r>
          </a:p>
          <a:p>
            <a:r>
              <a:rPr lang="en-US" dirty="0">
                <a:solidFill>
                  <a:srgbClr val="002060"/>
                </a:solidFill>
              </a:rPr>
              <a:t>Negatively associated with symptoms of anxiety and depression.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01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Becoming Pregnant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Planned – establishes context for a relationship with a new life.</a:t>
            </a:r>
          </a:p>
          <a:p>
            <a:r>
              <a:rPr lang="en-US" dirty="0">
                <a:solidFill>
                  <a:srgbClr val="002060"/>
                </a:solidFill>
              </a:rPr>
              <a:t>Unintended – considerable stress and increased risk of mental health.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56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Reorganization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Moving her role from daughter to mother</a:t>
            </a:r>
          </a:p>
          <a:p>
            <a:r>
              <a:rPr lang="en-US" dirty="0">
                <a:solidFill>
                  <a:srgbClr val="002060"/>
                </a:solidFill>
              </a:rPr>
              <a:t>Expanding Dynamic with the father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57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+mn-lt"/>
              </a:rPr>
              <a:t>Object Relationship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Activated when becoming a mother</a:t>
            </a:r>
          </a:p>
          <a:p>
            <a:r>
              <a:rPr lang="en-US" dirty="0">
                <a:solidFill>
                  <a:srgbClr val="002060"/>
                </a:solidFill>
              </a:rPr>
              <a:t>Identifies with their own mother</a:t>
            </a:r>
          </a:p>
          <a:p>
            <a:r>
              <a:rPr lang="en-US" dirty="0">
                <a:solidFill>
                  <a:srgbClr val="002060"/>
                </a:solidFill>
              </a:rPr>
              <a:t>Intergenerational Trauma</a:t>
            </a:r>
          </a:p>
          <a:p>
            <a:r>
              <a:rPr lang="en-US" dirty="0">
                <a:solidFill>
                  <a:srgbClr val="002060"/>
                </a:solidFill>
              </a:rPr>
              <a:t>Maternal Identity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94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43506</TotalTime>
  <Words>1530</Words>
  <Application>Microsoft Office PowerPoint</Application>
  <PresentationFormat>On-screen Show (4:3)</PresentationFormat>
  <Paragraphs>255</Paragraphs>
  <Slides>55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Arial</vt:lpstr>
      <vt:lpstr>Calibri</vt:lpstr>
      <vt:lpstr>Calibri Light</vt:lpstr>
      <vt:lpstr>Times New Roman</vt:lpstr>
      <vt:lpstr>Custom Design</vt:lpstr>
      <vt:lpstr>1_Custom Design</vt:lpstr>
      <vt:lpstr>2_Custom Design</vt:lpstr>
      <vt:lpstr>3_Custom Design</vt:lpstr>
      <vt:lpstr>4_Custom Design</vt:lpstr>
      <vt:lpstr>The Impact of Trauma in Pregnancy and Early Childhood  Amanda Newhouse, LICSW, PCIT Level- I Trainer, IMH-E® Assistant Professor WVU Medicine The Department of Behavioral Medicine and Psychiatry</vt:lpstr>
      <vt:lpstr>Learning Objectives</vt:lpstr>
      <vt:lpstr>What are your learning expectations?</vt:lpstr>
      <vt:lpstr>Attachment</vt:lpstr>
      <vt:lpstr>Secure Attachment Matters</vt:lpstr>
      <vt:lpstr>Prenatal Attachment</vt:lpstr>
      <vt:lpstr>Becoming Pregnant</vt:lpstr>
      <vt:lpstr>Reorganization</vt:lpstr>
      <vt:lpstr>Object Relationship</vt:lpstr>
      <vt:lpstr>Intergenerational Trauma</vt:lpstr>
      <vt:lpstr>Dads Matter</vt:lpstr>
      <vt:lpstr>Disruption in Early Attachment</vt:lpstr>
      <vt:lpstr>Add a Substance Use Disorder</vt:lpstr>
      <vt:lpstr>Substance Use Disorder in the Family</vt:lpstr>
      <vt:lpstr>PowerPoint Presentation</vt:lpstr>
      <vt:lpstr>Women and Substance Abuse</vt:lpstr>
      <vt:lpstr>Parental Substance Abuse</vt:lpstr>
      <vt:lpstr>Risk Factors in Families with SUD</vt:lpstr>
      <vt:lpstr>Risk Factors</vt:lpstr>
      <vt:lpstr>Exposure to Violence</vt:lpstr>
      <vt:lpstr>Women/ SUD/ Complex Trauma</vt:lpstr>
      <vt:lpstr>Types of Trauma</vt:lpstr>
      <vt:lpstr>Caregivers in Recovery</vt:lpstr>
      <vt:lpstr>What Can this Mean for Babies and Children?</vt:lpstr>
      <vt:lpstr>The Developing Brain</vt:lpstr>
      <vt:lpstr>PowerPoint Presentation</vt:lpstr>
      <vt:lpstr>Fight - Flight- Freeze</vt:lpstr>
      <vt:lpstr>What Happens</vt:lpstr>
      <vt:lpstr>Self Regulation</vt:lpstr>
      <vt:lpstr>PowerPoint Presentation</vt:lpstr>
      <vt:lpstr>PowerPoint Presentation</vt:lpstr>
      <vt:lpstr>PowerPoint Presentation</vt:lpstr>
      <vt:lpstr>PowerPoint Presentation</vt:lpstr>
      <vt:lpstr>Reflect</vt:lpstr>
      <vt:lpstr>How a Caregiver can Reduce Stress Levels</vt:lpstr>
      <vt:lpstr>How Providers Can Help</vt:lpstr>
      <vt:lpstr>Therapeutic Alliance</vt:lpstr>
      <vt:lpstr>Engagement</vt:lpstr>
      <vt:lpstr>PowerPoint Presentation</vt:lpstr>
      <vt:lpstr>PowerPoint Presentation</vt:lpstr>
      <vt:lpstr>Explore and Build</vt:lpstr>
      <vt:lpstr>Teach Techniques</vt:lpstr>
      <vt:lpstr>“I needed someone to love me when I could not love myself. This helped me love my baby more.”</vt:lpstr>
      <vt:lpstr>PowerPoint Presentation</vt:lpstr>
      <vt:lpstr>Protective Factors to Build Resiliency in Families</vt:lpstr>
      <vt:lpstr>Protective Factors to Build Resiliency in Families</vt:lpstr>
      <vt:lpstr>Protective Factors to Build Resiliency in Families</vt:lpstr>
      <vt:lpstr>Protective Factors to Build Resiliency in Families</vt:lpstr>
      <vt:lpstr>Protective Factors to Build Resiliency in Families</vt:lpstr>
      <vt:lpstr>Building Resiliency Can Increase the Following </vt:lpstr>
      <vt:lpstr>Reflect</vt:lpstr>
      <vt:lpstr>PowerPoint Presentation</vt:lpstr>
      <vt:lpstr>Questions</vt:lpstr>
      <vt:lpstr>Resources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Angela Caudill</dc:creator>
  <cp:lastModifiedBy>Newhouse, Amanda</cp:lastModifiedBy>
  <cp:revision>101</cp:revision>
  <cp:lastPrinted>2019-03-19T13:17:26Z</cp:lastPrinted>
  <dcterms:created xsi:type="dcterms:W3CDTF">2017-11-01T18:52:30Z</dcterms:created>
  <dcterms:modified xsi:type="dcterms:W3CDTF">2020-11-10T19:16:46Z</dcterms:modified>
</cp:coreProperties>
</file>