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Raleway ExtraBold"/>
      <p:bold r:id="rId37"/>
      <p:boldItalic r:id="rId38"/>
    </p:embeddedFont>
    <p:embeddedFont>
      <p:font typeface="Tahoma"/>
      <p:regular r:id="rId39"/>
      <p:bold r:id="rId40"/>
    </p:embeddedFont>
    <p:embeddedFont>
      <p:font typeface="Arial Black"/>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2" roundtripDataSignature="AMtx7mgze4Bi0PtrmMLVsE5qi4f454RW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ahoma-bold.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ArialBlack-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alewayExtraBold-bold.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Tahoma-regular.fntdata"/><Relationship Id="rId16" Type="http://schemas.openxmlformats.org/officeDocument/2006/relationships/slide" Target="slides/slide11.xml"/><Relationship Id="rId38" Type="http://schemas.openxmlformats.org/officeDocument/2006/relationships/font" Target="fonts/RalewayExtraBold-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8b3db4b92f_2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8b3db4b92f_2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Group discussion - Write on whiteboard or chart paper, being sure to group things and draw connections between why people don’t just stop using illicit and licit drugs (this would include drugs like cannabis, party drugs, street drugs, caffeine, and alcohol)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8a212db8f2_0_186:notes"/>
          <p:cNvSpPr/>
          <p:nvPr>
            <p:ph idx="2" type="sldImg"/>
          </p:nvPr>
        </p:nvSpPr>
        <p:spPr>
          <a:xfrm>
            <a:off x="3810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8a212db8f2_0_186:notes"/>
          <p:cNvSpPr txBox="1"/>
          <p:nvPr>
            <p:ph idx="1" type="body"/>
          </p:nvPr>
        </p:nvSpPr>
        <p:spPr>
          <a:xfrm>
            <a:off x="685799"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Tanagra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a212db8f2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a212db8f2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8a212db8f2_0_281:notes"/>
          <p:cNvSpPr txBox="1"/>
          <p:nvPr>
            <p:ph idx="12" type="sldNum"/>
          </p:nvPr>
        </p:nvSpPr>
        <p:spPr>
          <a:xfrm>
            <a:off x="3884850" y="8685084"/>
            <a:ext cx="2971500" cy="457500"/>
          </a:xfrm>
          <a:prstGeom prst="rect">
            <a:avLst/>
          </a:prstGeom>
          <a:noFill/>
          <a:ln>
            <a:noFill/>
          </a:ln>
        </p:spPr>
        <p:txBody>
          <a:bodyPr anchorCtr="0" anchor="b" bIns="45650" lIns="91350" spcFirstLastPara="1" rIns="91350" wrap="square" tIns="45650">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78" name="Google Shape;178;g8a212db8f2_0_281:notes"/>
          <p:cNvSpPr txBox="1"/>
          <p:nvPr/>
        </p:nvSpPr>
        <p:spPr>
          <a:xfrm>
            <a:off x="3848822" y="8743237"/>
            <a:ext cx="2942100" cy="4605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9" name="Google Shape;179;g8a212db8f2_0_281:notes"/>
          <p:cNvSpPr/>
          <p:nvPr>
            <p:ph idx="2" type="sldImg"/>
          </p:nvPr>
        </p:nvSpPr>
        <p:spPr>
          <a:xfrm>
            <a:off x="341799" y="691181"/>
            <a:ext cx="6107100" cy="3447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g8a212db8f2_0_281:notes"/>
          <p:cNvSpPr txBox="1"/>
          <p:nvPr>
            <p:ph idx="1" type="body"/>
          </p:nvPr>
        </p:nvSpPr>
        <p:spPr>
          <a:xfrm>
            <a:off x="905421" y="4372404"/>
            <a:ext cx="4980000" cy="4141500"/>
          </a:xfrm>
          <a:prstGeom prst="rect">
            <a:avLst/>
          </a:prstGeom>
          <a:noFill/>
          <a:ln>
            <a:noFill/>
          </a:ln>
        </p:spPr>
        <p:txBody>
          <a:bodyPr anchorCtr="0" anchor="t" bIns="45650" lIns="91350" spcFirstLastPara="1" rIns="91350" wrap="square" tIns="45650">
            <a:noAutofit/>
          </a:bodyPr>
          <a:lstStyle/>
          <a:p>
            <a:pPr indent="0" lvl="0" marL="0" rtl="0" algn="l">
              <a:lnSpc>
                <a:spcPct val="100000"/>
              </a:lnSpc>
              <a:spcBef>
                <a:spcPts val="0"/>
              </a:spcBef>
              <a:spcAft>
                <a:spcPts val="0"/>
              </a:spcAft>
              <a:buClr>
                <a:schemeClr val="dk1"/>
              </a:buClr>
              <a:buSzPts val="1200"/>
              <a:buFont typeface="Calibri"/>
              <a:buChar char="-"/>
            </a:pPr>
            <a:r>
              <a:rPr lang="en-US"/>
              <a:t>solutions and understandings of youth drug use cannot be simply reduced to ‘curiosity’ </a:t>
            </a:r>
            <a:endParaRPr/>
          </a:p>
          <a:p>
            <a:pPr indent="0" lvl="0" marL="0" rtl="0" algn="l">
              <a:lnSpc>
                <a:spcPct val="100000"/>
              </a:lnSpc>
              <a:spcBef>
                <a:spcPts val="400"/>
              </a:spcBef>
              <a:spcAft>
                <a:spcPts val="0"/>
              </a:spcAft>
              <a:buClr>
                <a:schemeClr val="dk1"/>
              </a:buClr>
              <a:buSzPts val="1200"/>
              <a:buFont typeface="Calibri"/>
              <a:buChar char="-"/>
            </a:pPr>
            <a:r>
              <a:rPr lang="en-US"/>
              <a:t>Outreach often needs to be scaled up and adapting to the needs of young people –utilizing their social networks</a:t>
            </a:r>
            <a:endParaRPr/>
          </a:p>
          <a:p>
            <a:pPr indent="0" lvl="0" marL="0" rtl="0" algn="l">
              <a:lnSpc>
                <a:spcPct val="100000"/>
              </a:lnSpc>
              <a:spcBef>
                <a:spcPts val="400"/>
              </a:spcBef>
              <a:spcAft>
                <a:spcPts val="0"/>
              </a:spcAft>
              <a:buClr>
                <a:schemeClr val="dk1"/>
              </a:buClr>
              <a:buSzPts val="1200"/>
              <a:buFont typeface="Calibri"/>
              <a:buChar char="-"/>
            </a:pPr>
            <a:r>
              <a:rPr lang="en-US"/>
              <a:t>Often time young people don’t identify with older users or feel stigmatized when they access existing harm reduction services - Development of youth spaces and youth led programming is ESSENTIAL</a:t>
            </a:r>
            <a:endParaRPr/>
          </a:p>
          <a:p>
            <a:pPr indent="0" lvl="0" marL="0" rtl="0" algn="l">
              <a:lnSpc>
                <a:spcPct val="100000"/>
              </a:lnSpc>
              <a:spcBef>
                <a:spcPts val="700"/>
              </a:spcBef>
              <a:spcAft>
                <a:spcPts val="0"/>
              </a:spcAft>
              <a:buClr>
                <a:srgbClr val="FF0000"/>
              </a:buClr>
              <a:buSzPts val="2400"/>
              <a:buFont typeface="Calibri"/>
              <a:buChar char="-"/>
            </a:pPr>
            <a:r>
              <a:rPr lang="en-US" sz="2400">
                <a:solidFill>
                  <a:srgbClr val="FF0000"/>
                </a:solidFill>
              </a:rPr>
              <a:t>we need to look deeper than “availability and curiousity” replicating a certain program without a cultural analysis may not work – also this makes the case for youth engagement</a:t>
            </a:r>
            <a:endParaRPr/>
          </a:p>
          <a:p>
            <a:pPr indent="0" lvl="0" marL="0" rtl="0" algn="l">
              <a:lnSpc>
                <a:spcPct val="100000"/>
              </a:lnSpc>
              <a:spcBef>
                <a:spcPts val="40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Ask the group what stigma is </a:t>
            </a:r>
            <a:endParaRPr/>
          </a:p>
        </p:txBody>
      </p:sp>
      <p:sp>
        <p:nvSpPr>
          <p:cNvPr id="233" name="Google Shape;23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Ask the group what stigma is </a:t>
            </a:r>
            <a:endParaRPr/>
          </a:p>
        </p:txBody>
      </p:sp>
      <p:sp>
        <p:nvSpPr>
          <p:cNvPr id="245" name="Google Shape;245;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Drinking alcohol while pregnant increases the chance of miscarriage or stillbirth. Pregnant people who drink a lot of alcohol during pregnancy are at higher risk of having a baby with symptoms of Fetal Alcohol Spectrum Disorder (FASD).  No one knows exactly how much alcohol is safe to drink during pregnancy and it is probably different for each person.  Not every person who uses alcohol during pregnancy will give birth to a child with symptoms of Fetal Alcohol Spectrum Disorder. Some of the permanent effects of FASD include organ defects, limitations in thinking, reasoning, and learning. In addition, there are physical effects such as low birth weight, smaller head size, and temporary abnormal facial features, which fade away by adolescence. </a:t>
            </a:r>
            <a:endParaRPr/>
          </a:p>
          <a:p>
            <a:pPr indent="-298450" lvl="0" marL="457200"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Alcohol passes into human milk and is absorbed by babies. If you have plans that may include alcohol consumption, pump and store enough milk beforehand to feed the baby while intoxicated, or plan to use formula. While intoxicated, if your breasts become painful or engorged, pump or hand express enough milk to relieve the pressure. Then discard it. You do not need to fully empty, because the body continually filters alcohol out of milk, just like it does with blood, so when you sober up, the milk does too. Recommendations for the time it takes for your milk to be safe for the baby range from 2-4 hours per drink. If you are only going to have one standard drink, it is ok to feed the baby, have a drink, wait a few hours, and feed baby again without doing anything special.  If you still feel drunk or hungover, even if the recommended time has passed, wait until you feel better before providing milk to the baby. If you want to be 100% sure, alcohol test strips for breast milk are available in drugstores.</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2:notes"/>
          <p:cNvSpPr txBox="1"/>
          <p:nvPr>
            <p:ph idx="1" type="body"/>
          </p:nvPr>
        </p:nvSpPr>
        <p:spPr>
          <a:xfrm>
            <a:off x="685800" y="4343400"/>
            <a:ext cx="5486400" cy="4114800"/>
          </a:xfrm>
          <a:prstGeom prst="rect">
            <a:avLst/>
          </a:prstGeom>
          <a:noFill/>
          <a:ln>
            <a:noFill/>
          </a:ln>
        </p:spPr>
        <p:txBody>
          <a:bodyPr anchorCtr="0" anchor="t" bIns="92450" lIns="92450" spcFirstLastPara="1" rIns="92450" wrap="square" tIns="92450">
            <a:noAutofit/>
          </a:bodyPr>
          <a:lstStyle/>
          <a:p>
            <a:pPr indent="-298450" lvl="0" marL="457200" rtl="0" algn="l">
              <a:lnSpc>
                <a:spcPct val="100000"/>
              </a:lnSpc>
              <a:spcBef>
                <a:spcPts val="0"/>
              </a:spcBef>
              <a:spcAft>
                <a:spcPts val="0"/>
              </a:spcAft>
              <a:buSzPts val="1100"/>
              <a:buChar char="●"/>
            </a:pPr>
            <a:r>
              <a:rPr lang="en-US"/>
              <a:t>Quickly run through Functions, Transition to Conference Slide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Benzodiazepines might slightly increase the risk of having a baby with cleft lip or palate, but there is no link to other birth defects. Some studies found an increased risk of lower birth weight, and other studies did not. Possible lower birth weights among people who take these medications could be related to sleep deprivation, and not the drugs at all, because many people take benzodiazepines for sleep problems. Newborns exposed during pregnancy have shown withdrawal signs after they are born. Long term outcomes are thought to be similar to other children in the same peer group.</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Stimulants may cause less blood flow to the placenta. There is currently no direct link between stimulant use and placental insufficiency (lack of a good supply of nutrients and oxygen delivered to baby through the placenta). Placental abruption (the separation of the placenta from the uterine wall) has not been linked to methamphetamine or caffeine, but there is some evidence linking it to cocaine. Stimulants can be linked premature rupture of membranes (PPROM). PPROM occurs when the sac that contains the amniotic fluid breaks before 37 weeks of pregnancy. Tell your healthcare provider right away if you think your water might be leaking. There is no evidence of stimulant withdrawal in infants with prenatal exposure. Long term outcomes are similar to other children in the same peer group.</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During pregnancy, the body goes through changes that can make drugs work differently. This means drugs may hit harder or less hard than they used to. For many pregnant people, the methadone dose will need to be adjusted if you experience withdrawal symptoms or oversedation. Report any withdrawal, cravings, or changes in sleep patterns. Opioid use in pregnancy is not associated with birth defects. Some studies find normal birth weights, and some find weights in the lower end of normal. Long term outcomes are similar to other children in the same peer group.</a:t>
            </a:r>
            <a:endParaRPr/>
          </a:p>
          <a:p>
            <a:pPr indent="-298450" lvl="0" marL="457200" marR="0" rtl="0" algn="l">
              <a:lnSpc>
                <a:spcPct val="10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It is safe to breastfeed on opioids. In fact, it can actually make baby’s withdrawal less severe. We are not sure whether this is related to the opioids passed into human milk, or the fact that baby feels better and closer to you while breastfeeding, or both! (7) With heroin, it is best not to breastfeed, since we can’t know the exact dose and there may be cut that isn’t safe. It’s not the heroin itself, but the other factors that makes safety an unknown. When we study other opioids like methadone, we find that only about 2% of the total dose makes it into human milk. This is usually not enough to treat the baby’s withdrawal symptoms, but might help a little. </a:t>
            </a:r>
            <a:endParaRPr/>
          </a:p>
          <a:p>
            <a:pPr indent="-22860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5fbde5ab62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g5fbde5ab62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US">
                <a:latin typeface="Arial"/>
                <a:ea typeface="Arial"/>
                <a:cs typeface="Arial"/>
                <a:sym typeface="Arial"/>
              </a:rPr>
              <a:t>Process of stigma involves severe social disapproval of a person’s characteristics or their beliefs which are considered to be unacceptable to dominant cultural norms. The outcomes are the result of a series of diminishing returns that keeps people on the outside</a:t>
            </a:r>
            <a:endParaRPr/>
          </a:p>
          <a:p>
            <a:pPr indent="-298450" lvl="0" marL="457200" rtl="0" algn="l">
              <a:lnSpc>
                <a:spcPct val="115000"/>
              </a:lnSpc>
              <a:spcBef>
                <a:spcPts val="0"/>
              </a:spcBef>
              <a:spcAft>
                <a:spcPts val="0"/>
              </a:spcAft>
              <a:buSzPts val="1100"/>
              <a:buChar char="●"/>
            </a:pPr>
            <a:r>
              <a:rPr lang="en-US">
                <a:latin typeface="Arial"/>
                <a:ea typeface="Arial"/>
                <a:cs typeface="Arial"/>
                <a:sym typeface="Arial"/>
              </a:rPr>
              <a:t> </a:t>
            </a:r>
            <a:endParaRPr/>
          </a:p>
          <a:p>
            <a:pPr indent="-298450" lvl="0" marL="457200" rtl="0" algn="l">
              <a:lnSpc>
                <a:spcPct val="115000"/>
              </a:lnSpc>
              <a:spcBef>
                <a:spcPts val="0"/>
              </a:spcBef>
              <a:spcAft>
                <a:spcPts val="0"/>
              </a:spcAft>
              <a:buSzPts val="1100"/>
              <a:buChar char="●"/>
            </a:pPr>
            <a:r>
              <a:rPr lang="en-US">
                <a:latin typeface="Arial"/>
                <a:ea typeface="Arial"/>
                <a:cs typeface="Arial"/>
                <a:sym typeface="Arial"/>
              </a:rPr>
              <a:t>PWUD are among the most marginalized &amp; invisible people in society. They’re socially stigmatized &amp; criminalized population. Blame and moral judgment: ‘just say no;’ your own fault for getting HIV/HCV; lacking willpower; you’re selfish and don’t care about anyone but yourself. We stereotype and criminalize drug users. We pathologize drug users—something is wrong with them. Our most popular solution is “tough love.”</a:t>
            </a:r>
            <a:endParaRPr/>
          </a:p>
          <a:p>
            <a:pPr indent="-298450" lvl="0" marL="457200" rtl="0" algn="l">
              <a:lnSpc>
                <a:spcPct val="115000"/>
              </a:lnSpc>
              <a:spcBef>
                <a:spcPts val="0"/>
              </a:spcBef>
              <a:spcAft>
                <a:spcPts val="0"/>
              </a:spcAft>
              <a:buSzPts val="1100"/>
              <a:buChar char="●"/>
            </a:pPr>
            <a:r>
              <a:rPr lang="en-US">
                <a:latin typeface="Arial"/>
                <a:ea typeface="Arial"/>
                <a:cs typeface="Arial"/>
                <a:sym typeface="Arial"/>
              </a:rPr>
              <a:t> </a:t>
            </a:r>
            <a:endParaRPr/>
          </a:p>
          <a:p>
            <a:pPr indent="-298450" lvl="0" marL="457200" rtl="0" algn="l">
              <a:lnSpc>
                <a:spcPct val="115000"/>
              </a:lnSpc>
              <a:spcBef>
                <a:spcPts val="0"/>
              </a:spcBef>
              <a:spcAft>
                <a:spcPts val="0"/>
              </a:spcAft>
              <a:buSzPts val="1100"/>
              <a:buChar char="●"/>
            </a:pPr>
            <a:r>
              <a:rPr lang="en-US">
                <a:latin typeface="Arial"/>
                <a:ea typeface="Arial"/>
                <a:cs typeface="Arial"/>
                <a:sym typeface="Arial"/>
              </a:rPr>
              <a:t>Fear and isolation: drug users are ‘scary;’ fear-based public education campaigns; people are afraid to talk about drug use, HIV/HCV; people become isolated, hide their behavior, or aren’t honest with their support circle (family, friends, doctor, counselor, etc.). </a:t>
            </a:r>
            <a:endParaRPr/>
          </a:p>
          <a:p>
            <a:pPr indent="-298450" lvl="0" marL="457200" rtl="0" algn="l">
              <a:lnSpc>
                <a:spcPct val="115000"/>
              </a:lnSpc>
              <a:spcBef>
                <a:spcPts val="0"/>
              </a:spcBef>
              <a:spcAft>
                <a:spcPts val="0"/>
              </a:spcAft>
              <a:buSzPts val="1100"/>
              <a:buChar char="●"/>
            </a:pPr>
            <a:r>
              <a:rPr lang="en-US">
                <a:latin typeface="Arial"/>
                <a:ea typeface="Arial"/>
                <a:cs typeface="Arial"/>
                <a:sym typeface="Arial"/>
              </a:rPr>
              <a:t>  </a:t>
            </a:r>
            <a:endParaRPr/>
          </a:p>
          <a:p>
            <a:pPr indent="-298450" lvl="0" marL="457200" rtl="0" algn="l">
              <a:lnSpc>
                <a:spcPct val="115000"/>
              </a:lnSpc>
              <a:spcBef>
                <a:spcPts val="0"/>
              </a:spcBef>
              <a:spcAft>
                <a:spcPts val="0"/>
              </a:spcAft>
              <a:buSzPts val="1100"/>
              <a:buChar char="●"/>
            </a:pPr>
            <a:r>
              <a:rPr lang="en-US">
                <a:latin typeface="Arial"/>
                <a:ea typeface="Arial"/>
                <a:cs typeface="Arial"/>
                <a:sym typeface="Arial"/>
              </a:rPr>
              <a:t>The cycle of drug-related stigma reinforces stereotypes &amp; labels; which in turn reinforces stigma, which sets expectations about roles. These expectations lead to limited opportunities based on what people think a drug user is capable of doing, which in turn leads to internalized/reinforced expectations. Each step of the way power is taken away.</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Break into four groups </a:t>
            </a:r>
            <a:endParaRPr/>
          </a:p>
          <a:p>
            <a:pPr indent="-298450" lvl="0" marL="457200" rtl="0" algn="l">
              <a:lnSpc>
                <a:spcPct val="100000"/>
              </a:lnSpc>
              <a:spcBef>
                <a:spcPts val="0"/>
              </a:spcBef>
              <a:spcAft>
                <a:spcPts val="0"/>
              </a:spcAft>
              <a:buSzPts val="1100"/>
              <a:buAutoNum type="arabicParenR"/>
            </a:pPr>
            <a:r>
              <a:rPr lang="en-US"/>
              <a:t>Stigma from individuals</a:t>
            </a:r>
            <a:endParaRPr/>
          </a:p>
          <a:p>
            <a:pPr indent="-298450" lvl="0" marL="457200" rtl="0" algn="l">
              <a:lnSpc>
                <a:spcPct val="100000"/>
              </a:lnSpc>
              <a:spcBef>
                <a:spcPts val="0"/>
              </a:spcBef>
              <a:spcAft>
                <a:spcPts val="0"/>
              </a:spcAft>
              <a:buSzPts val="1100"/>
              <a:buAutoNum type="arabicParenR"/>
            </a:pPr>
            <a:r>
              <a:rPr lang="en-US"/>
              <a:t>Self-Stigma (internalized)</a:t>
            </a:r>
            <a:endParaRPr/>
          </a:p>
          <a:p>
            <a:pPr indent="-298450" lvl="0" marL="457200" rtl="0" algn="l">
              <a:lnSpc>
                <a:spcPct val="100000"/>
              </a:lnSpc>
              <a:spcBef>
                <a:spcPts val="0"/>
              </a:spcBef>
              <a:spcAft>
                <a:spcPts val="0"/>
              </a:spcAft>
              <a:buSzPts val="1100"/>
              <a:buAutoNum type="arabicParenR"/>
            </a:pPr>
            <a:r>
              <a:rPr lang="en-US"/>
              <a:t>Stigma through association</a:t>
            </a:r>
            <a:endParaRPr/>
          </a:p>
          <a:p>
            <a:pPr indent="-298450" lvl="0" marL="457200" rtl="0" algn="l">
              <a:lnSpc>
                <a:spcPct val="100000"/>
              </a:lnSpc>
              <a:spcBef>
                <a:spcPts val="0"/>
              </a:spcBef>
              <a:spcAft>
                <a:spcPts val="0"/>
              </a:spcAft>
              <a:buSzPts val="1100"/>
              <a:buAutoNum type="arabicParenR"/>
            </a:pPr>
            <a:r>
              <a:rPr lang="en-US"/>
              <a:t>Institutional Stigma</a:t>
            </a:r>
            <a:endParaRPr/>
          </a:p>
          <a:p>
            <a:pPr indent="0" lvl="0" marL="0" rtl="0" algn="l">
              <a:lnSpc>
                <a:spcPct val="100000"/>
              </a:lnSpc>
              <a:spcBef>
                <a:spcPts val="0"/>
              </a:spcBef>
              <a:spcAft>
                <a:spcPts val="0"/>
              </a:spcAft>
              <a:buSzPts val="1100"/>
              <a:buNone/>
            </a:pPr>
            <a:r>
              <a:rPr lang="en-US"/>
              <a:t>Have each group brainstorm how each form of stigma functions and what it looks like</a:t>
            </a:r>
            <a:endParaRPr/>
          </a:p>
          <a:p>
            <a:pPr indent="0" lvl="0" marL="457200" rtl="0" algn="l">
              <a:lnSpc>
                <a:spcPct val="100000"/>
              </a:lnSpc>
              <a:spcBef>
                <a:spcPts val="0"/>
              </a:spcBef>
              <a:spcAft>
                <a:spcPts val="0"/>
              </a:spcAft>
              <a:buSzPts val="1100"/>
              <a:buNone/>
            </a:pPr>
            <a:r>
              <a:t/>
            </a:r>
            <a:endParaRPr/>
          </a:p>
        </p:txBody>
      </p:sp>
      <p:sp>
        <p:nvSpPr>
          <p:cNvPr id="300" name="Google Shape;30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6" name="Google Shape;306;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611f73e9da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g611f73e9da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a212db8f2_0_0:notes"/>
          <p:cNvSpPr/>
          <p:nvPr>
            <p:ph idx="2" type="sldImg"/>
          </p:nvPr>
        </p:nvSpPr>
        <p:spPr>
          <a:xfrm>
            <a:off x="381308"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8a212db8f2_0_0:notes"/>
          <p:cNvSpPr txBox="1"/>
          <p:nvPr>
            <p:ph idx="1" type="body"/>
          </p:nvPr>
        </p:nvSpPr>
        <p:spPr>
          <a:xfrm>
            <a:off x="685799"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18" name="Google Shape;118;g8a212db8f2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Tahoma"/>
                <a:ea typeface="Tahoma"/>
                <a:cs typeface="Tahoma"/>
                <a:sym typeface="Tahoma"/>
              </a:rPr>
              <a:t>‹#›</a:t>
            </a:fld>
            <a:endParaRPr b="0" i="0" sz="1200" u="none" cap="none" strike="noStrike">
              <a:solidFill>
                <a:srgbClr val="000000"/>
              </a:solidFill>
              <a:latin typeface="Tahoma"/>
              <a:ea typeface="Tahoma"/>
              <a:cs typeface="Tahoma"/>
              <a:sym typeface="Tahom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6484e6013c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g6484e6013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29:notes"/>
          <p:cNvSpPr/>
          <p:nvPr>
            <p:ph idx="2" type="sldImg"/>
          </p:nvPr>
        </p:nvSpPr>
        <p:spPr>
          <a:xfrm>
            <a:off x="411163" y="698500"/>
            <a:ext cx="6189662" cy="34829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3" name="Google Shape;32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Calibri"/>
              <a:ea typeface="Calibri"/>
              <a:cs typeface="Calibri"/>
              <a:sym typeface="Calibri"/>
            </a:endParaRPr>
          </a:p>
        </p:txBody>
      </p:sp>
      <p:sp>
        <p:nvSpPr>
          <p:cNvPr id="324" name="Google Shape;324;p29:notes"/>
          <p:cNvSpPr txBox="1"/>
          <p:nvPr>
            <p:ph idx="12" type="sldNum"/>
          </p:nvPr>
        </p:nvSpPr>
        <p:spPr>
          <a:xfrm>
            <a:off x="3971172" y="8829823"/>
            <a:ext cx="3037627" cy="4649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Explain Flow of Training in narrative form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fbde5ab62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5fbde5ab62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24:notes"/>
          <p:cNvSpPr/>
          <p:nvPr>
            <p:ph idx="2" type="sldImg"/>
          </p:nvPr>
        </p:nvSpPr>
        <p:spPr>
          <a:xfrm>
            <a:off x="396875" y="692150"/>
            <a:ext cx="6156325"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24:notes"/>
          <p:cNvSpPr txBox="1"/>
          <p:nvPr>
            <p:ph idx="1" type="body"/>
          </p:nvPr>
        </p:nvSpPr>
        <p:spPr>
          <a:xfrm>
            <a:off x="695325" y="4387850"/>
            <a:ext cx="5559425" cy="4156075"/>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100"/>
              <a:buNone/>
            </a:pPr>
            <a:r>
              <a:rPr b="1" lang="en-US">
                <a:latin typeface="Calibri"/>
                <a:ea typeface="Calibri"/>
                <a:cs typeface="Calibri"/>
                <a:sym typeface="Calibri"/>
              </a:rPr>
              <a:t>KEY MESSAGES</a:t>
            </a:r>
            <a:endParaRPr/>
          </a:p>
          <a:p>
            <a:pPr indent="0" lvl="0" marL="0" marR="0" rtl="0" algn="l">
              <a:lnSpc>
                <a:spcPct val="100000"/>
              </a:lnSpc>
              <a:spcBef>
                <a:spcPts val="0"/>
              </a:spcBef>
              <a:spcAft>
                <a:spcPts val="0"/>
              </a:spcAft>
              <a:buClr>
                <a:schemeClr val="dk1"/>
              </a:buClr>
              <a:buSzPts val="1200"/>
              <a:buFont typeface="Calibri"/>
              <a:buNone/>
            </a:pPr>
            <a:r>
              <a:rPr b="0" lang="en-US" u="sng">
                <a:latin typeface="Calibri"/>
                <a:ea typeface="Calibri"/>
                <a:cs typeface="Calibri"/>
                <a:sym typeface="Calibri"/>
              </a:rPr>
              <a:t>Sexual Orientation:</a:t>
            </a:r>
            <a:r>
              <a:rPr b="0" lang="en-US">
                <a:latin typeface="Calibri"/>
                <a:ea typeface="Calibri"/>
                <a:cs typeface="Calibri"/>
                <a:sym typeface="Calibri"/>
              </a:rPr>
              <a:t> To whom we are sexually attracted: </a:t>
            </a:r>
            <a:r>
              <a:rPr lang="en-US" sz="1200">
                <a:latin typeface="Calibri"/>
                <a:ea typeface="Calibri"/>
                <a:cs typeface="Calibri"/>
                <a:sym typeface="Calibri"/>
              </a:rPr>
              <a:t>An individual's physical and/or emotional attraction to the same and/or other gender(s). </a:t>
            </a:r>
            <a:endParaRPr b="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lang="en-US" u="sng">
                <a:latin typeface="Calibri"/>
                <a:ea typeface="Calibri"/>
                <a:cs typeface="Calibri"/>
                <a:sym typeface="Calibri"/>
              </a:rPr>
              <a:t>Gender Identity</a:t>
            </a:r>
            <a:r>
              <a:rPr b="0" lang="en-US">
                <a:latin typeface="Calibri"/>
                <a:ea typeface="Calibri"/>
                <a:cs typeface="Calibri"/>
                <a:sym typeface="Calibri"/>
              </a:rPr>
              <a:t>: Sense of self as male or female, neither or both; </a:t>
            </a:r>
            <a:r>
              <a:rPr lang="en-US" sz="1200">
                <a:latin typeface="Calibri"/>
                <a:ea typeface="Calibri"/>
                <a:cs typeface="Calibri"/>
                <a:sym typeface="Calibri"/>
              </a:rPr>
              <a:t>; A person's innate, deeply felt psychological identification as a man, woman, combination of both or some other gender which may or may not correspond to the sex assigned to them at birth.</a:t>
            </a:r>
            <a:endParaRPr b="0">
              <a:latin typeface="Calibri"/>
              <a:ea typeface="Calibri"/>
              <a:cs typeface="Calibri"/>
              <a:sym typeface="Calibri"/>
            </a:endParaRPr>
          </a:p>
          <a:p>
            <a:pPr indent="0" lvl="0" marL="0" rtl="0" algn="l">
              <a:lnSpc>
                <a:spcPct val="100000"/>
              </a:lnSpc>
              <a:spcBef>
                <a:spcPts val="0"/>
              </a:spcBef>
              <a:spcAft>
                <a:spcPts val="0"/>
              </a:spcAft>
              <a:buSzPts val="1100"/>
              <a:buNone/>
            </a:pPr>
            <a:r>
              <a:rPr b="0" lang="en-US" u="sng">
                <a:latin typeface="Calibri"/>
                <a:ea typeface="Calibri"/>
                <a:cs typeface="Calibri"/>
                <a:sym typeface="Calibri"/>
              </a:rPr>
              <a:t>Gender Pronoun</a:t>
            </a:r>
            <a:r>
              <a:rPr b="0" lang="en-US">
                <a:latin typeface="Calibri"/>
                <a:ea typeface="Calibri"/>
                <a:cs typeface="Calibri"/>
                <a:sym typeface="Calibri"/>
              </a:rPr>
              <a:t>: How we address someone in place of that person’s name </a:t>
            </a:r>
            <a:r>
              <a:rPr b="0" i="1" lang="en-US">
                <a:latin typeface="Calibri"/>
                <a:ea typeface="Calibri"/>
                <a:cs typeface="Calibri"/>
                <a:sym typeface="Calibri"/>
              </a:rPr>
              <a:t>(he, him, she, hers, they, their, them)</a:t>
            </a:r>
            <a:endParaRPr/>
          </a:p>
          <a:p>
            <a:pPr indent="0" lvl="0" marL="0" marR="0" rtl="0" algn="l">
              <a:lnSpc>
                <a:spcPct val="100000"/>
              </a:lnSpc>
              <a:spcBef>
                <a:spcPts val="0"/>
              </a:spcBef>
              <a:spcAft>
                <a:spcPts val="0"/>
              </a:spcAft>
              <a:buClr>
                <a:schemeClr val="dk1"/>
              </a:buClr>
              <a:buSzPts val="1200"/>
              <a:buFont typeface="Calibri"/>
              <a:buNone/>
            </a:pPr>
            <a:r>
              <a:rPr b="0" lang="en-US" sz="1200" u="sng">
                <a:solidFill>
                  <a:schemeClr val="dk1"/>
                </a:solidFill>
                <a:latin typeface="Calibri"/>
                <a:ea typeface="Calibri"/>
                <a:cs typeface="Calibri"/>
                <a:sym typeface="Calibri"/>
              </a:rPr>
              <a:t>Gender Expression: </a:t>
            </a:r>
            <a:r>
              <a:rPr lang="en-US" sz="1200">
                <a:solidFill>
                  <a:schemeClr val="dk1"/>
                </a:solidFill>
                <a:latin typeface="Calibri"/>
                <a:ea typeface="Calibri"/>
                <a:cs typeface="Calibri"/>
                <a:sym typeface="Calibri"/>
              </a:rPr>
              <a:t>An individual’s physical characteristics, behaviors, and presentation that are commonly linked to femininity, masculinity, or androgyny. </a:t>
            </a:r>
            <a:endParaRPr/>
          </a:p>
          <a:p>
            <a:pPr indent="0" lvl="0" marL="0" rtl="0" algn="l">
              <a:lnSpc>
                <a:spcPct val="100000"/>
              </a:lnSpc>
              <a:spcBef>
                <a:spcPts val="0"/>
              </a:spcBef>
              <a:spcAft>
                <a:spcPts val="0"/>
              </a:spcAft>
              <a:buSzPts val="1100"/>
              <a:buNone/>
            </a:pPr>
            <a:r>
              <a:t/>
            </a:r>
            <a:endParaRPr b="0" u="none">
              <a:latin typeface="Calibri"/>
              <a:ea typeface="Calibri"/>
              <a:cs typeface="Calibri"/>
              <a:sym typeface="Calibri"/>
            </a:endParaRPr>
          </a:p>
          <a:p>
            <a:pPr indent="0" lvl="0" marL="0" rtl="0" algn="l">
              <a:lnSpc>
                <a:spcPct val="100000"/>
              </a:lnSpc>
              <a:spcBef>
                <a:spcPts val="0"/>
              </a:spcBef>
              <a:spcAft>
                <a:spcPts val="0"/>
              </a:spcAft>
              <a:buSzPts val="1100"/>
              <a:buNone/>
            </a:pPr>
            <a:r>
              <a:rPr b="0" lang="en-US" u="none">
                <a:latin typeface="Calibri"/>
                <a:ea typeface="Calibri"/>
                <a:cs typeface="Calibri"/>
                <a:sym typeface="Calibri"/>
              </a:rPr>
              <a:t>Examples:</a:t>
            </a:r>
            <a:endParaRPr/>
          </a:p>
          <a:p>
            <a:pPr indent="-76200" lvl="0" marL="0" rtl="0" algn="l">
              <a:lnSpc>
                <a:spcPct val="100000"/>
              </a:lnSpc>
              <a:spcBef>
                <a:spcPts val="0"/>
              </a:spcBef>
              <a:spcAft>
                <a:spcPts val="0"/>
              </a:spcAft>
              <a:buClr>
                <a:schemeClr val="dk1"/>
              </a:buClr>
              <a:buSzPts val="1200"/>
              <a:buFont typeface="Calibri"/>
              <a:buChar char="•"/>
            </a:pPr>
            <a:r>
              <a:rPr b="0" lang="en-US">
                <a:latin typeface="Calibri"/>
                <a:ea typeface="Calibri"/>
                <a:cs typeface="Calibri"/>
                <a:sym typeface="Calibri"/>
              </a:rPr>
              <a:t>My sexual orientation is Gay, my </a:t>
            </a:r>
            <a:r>
              <a:rPr lang="en-US">
                <a:latin typeface="Calibri"/>
                <a:ea typeface="Calibri"/>
                <a:cs typeface="Calibri"/>
                <a:sym typeface="Calibri"/>
              </a:rPr>
              <a:t>gender identity is Male, my gender pronoun is he, his, they</a:t>
            </a:r>
            <a:endParaRPr/>
          </a:p>
          <a:p>
            <a:pPr indent="-76200" lvl="0" marL="0" rtl="0" algn="l">
              <a:lnSpc>
                <a:spcPct val="100000"/>
              </a:lnSpc>
              <a:spcBef>
                <a:spcPts val="0"/>
              </a:spcBef>
              <a:spcAft>
                <a:spcPts val="0"/>
              </a:spcAft>
              <a:buClr>
                <a:schemeClr val="dk1"/>
              </a:buClr>
              <a:buSzPts val="1200"/>
              <a:buFont typeface="Calibri"/>
              <a:buChar char="•"/>
            </a:pPr>
            <a:r>
              <a:rPr lang="en-US">
                <a:latin typeface="Calibri"/>
                <a:ea typeface="Calibri"/>
                <a:cs typeface="Calibri"/>
                <a:sym typeface="Calibri"/>
              </a:rPr>
              <a:t>My sexual orientation is Bisexual, my gender identity is Trans Female my gender pronoun is she, her, theirs</a:t>
            </a:r>
            <a:endParaRPr b="1">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latin typeface="Calibri"/>
              <a:ea typeface="Calibri"/>
              <a:cs typeface="Calibri"/>
              <a:sym typeface="Calibri"/>
            </a:endParaRPr>
          </a:p>
          <a:p>
            <a:pPr indent="0" lvl="0" marL="0" rtl="0" algn="l">
              <a:lnSpc>
                <a:spcPct val="100000"/>
              </a:lnSpc>
              <a:spcBef>
                <a:spcPts val="0"/>
              </a:spcBef>
              <a:spcAft>
                <a:spcPts val="0"/>
              </a:spcAft>
              <a:buSzPts val="1100"/>
              <a:buNone/>
            </a:pPr>
            <a:r>
              <a:rPr b="1" lang="en-US">
                <a:latin typeface="Calibri"/>
                <a:ea typeface="Calibri"/>
                <a:cs typeface="Calibri"/>
                <a:sym typeface="Calibri"/>
              </a:rPr>
              <a:t>NOTES</a:t>
            </a:r>
            <a:endParaRPr/>
          </a:p>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To learn more about current LGBTQ terminology, cultural competency and creating an accessible environment, visit </a:t>
            </a:r>
            <a:r>
              <a:rPr lang="en-US" u="sng">
                <a:latin typeface="Calibri"/>
                <a:ea typeface="Calibri"/>
                <a:cs typeface="Calibri"/>
                <a:sym typeface="Calibri"/>
              </a:rPr>
              <a:t>www.gayalliance.org </a:t>
            </a:r>
            <a:r>
              <a:rPr lang="en-US">
                <a:latin typeface="Calibri"/>
                <a:ea typeface="Calibri"/>
                <a:cs typeface="Calibri"/>
                <a:sym typeface="Calibri"/>
              </a:rPr>
              <a:t>and SafeZone Programs. </a:t>
            </a:r>
            <a:endParaRPr b="1">
              <a:latin typeface="Calibri"/>
              <a:ea typeface="Calibri"/>
              <a:cs typeface="Calibri"/>
              <a:sym typeface="Calibri"/>
            </a:endParaRPr>
          </a:p>
          <a:p>
            <a:pPr indent="-76200" lvl="0" marL="0" rtl="0" algn="l">
              <a:lnSpc>
                <a:spcPct val="100000"/>
              </a:lnSpc>
              <a:spcBef>
                <a:spcPts val="0"/>
              </a:spcBef>
              <a:spcAft>
                <a:spcPts val="0"/>
              </a:spcAft>
              <a:buClr>
                <a:schemeClr val="dk1"/>
              </a:buClr>
              <a:buSzPts val="1200"/>
              <a:buFont typeface="Calibri"/>
              <a:buChar char="•"/>
            </a:pPr>
            <a:r>
              <a:rPr b="1" lang="en-US">
                <a:latin typeface="Calibri"/>
                <a:ea typeface="Calibri"/>
                <a:cs typeface="Calibri"/>
                <a:sym typeface="Calibri"/>
              </a:rPr>
              <a:t>LGBTQ: </a:t>
            </a:r>
            <a:r>
              <a:rPr lang="en-US">
                <a:latin typeface="Calibri"/>
                <a:ea typeface="Calibri"/>
                <a:cs typeface="Calibri"/>
                <a:sym typeface="Calibri"/>
              </a:rPr>
              <a:t>Lesbian, Gay, Bisexual, Transgender, Queer, Questioning</a:t>
            </a:r>
            <a:endParaRPr/>
          </a:p>
          <a:p>
            <a:pPr indent="-76200" lvl="0" marL="0" rtl="0" algn="l">
              <a:lnSpc>
                <a:spcPct val="100000"/>
              </a:lnSpc>
              <a:spcBef>
                <a:spcPts val="0"/>
              </a:spcBef>
              <a:spcAft>
                <a:spcPts val="0"/>
              </a:spcAft>
              <a:buClr>
                <a:schemeClr val="dk1"/>
              </a:buClr>
              <a:buSzPts val="1200"/>
              <a:buFont typeface="Calibri"/>
              <a:buChar char="•"/>
            </a:pPr>
            <a:r>
              <a:rPr b="1" lang="en-US">
                <a:latin typeface="Calibri"/>
                <a:ea typeface="Calibri"/>
                <a:cs typeface="Calibri"/>
                <a:sym typeface="Calibri"/>
              </a:rPr>
              <a:t>TGNC: </a:t>
            </a:r>
            <a:r>
              <a:rPr b="0" lang="en-US">
                <a:latin typeface="Calibri"/>
                <a:ea typeface="Calibri"/>
                <a:cs typeface="Calibri"/>
                <a:sym typeface="Calibri"/>
              </a:rPr>
              <a:t>Transgender or Gender Non-Conforming</a:t>
            </a:r>
            <a:endParaRPr b="1">
              <a:latin typeface="Calibri"/>
              <a:ea typeface="Calibri"/>
              <a:cs typeface="Calibri"/>
              <a:sym typeface="Calibri"/>
            </a:endParaRPr>
          </a:p>
          <a:p>
            <a:pPr indent="-76200" lvl="0" marL="0" rtl="0" algn="l">
              <a:lnSpc>
                <a:spcPct val="100000"/>
              </a:lnSpc>
              <a:spcBef>
                <a:spcPts val="0"/>
              </a:spcBef>
              <a:spcAft>
                <a:spcPts val="0"/>
              </a:spcAft>
              <a:buClr>
                <a:schemeClr val="dk1"/>
              </a:buClr>
              <a:buSzPts val="1200"/>
              <a:buFont typeface="Calibri"/>
              <a:buChar char="•"/>
            </a:pPr>
            <a:r>
              <a:rPr lang="en-US">
                <a:latin typeface="Calibri"/>
                <a:ea typeface="Calibri"/>
                <a:cs typeface="Calibri"/>
                <a:sym typeface="Calibri"/>
              </a:rPr>
              <a:t>Integrate staff training on LGBTQ health, rights, and vocabulary with the SSP team.</a:t>
            </a:r>
            <a:endParaRPr/>
          </a:p>
        </p:txBody>
      </p:sp>
      <p:sp>
        <p:nvSpPr>
          <p:cNvPr id="143" name="Google Shape;143;p24:notes"/>
          <p:cNvSpPr txBox="1"/>
          <p:nvPr/>
        </p:nvSpPr>
        <p:spPr>
          <a:xfrm>
            <a:off x="3898901" y="8829676"/>
            <a:ext cx="2982913" cy="466725"/>
          </a:xfrm>
          <a:prstGeom prst="rect">
            <a:avLst/>
          </a:prstGeom>
          <a:noFill/>
          <a:ln>
            <a:noFill/>
          </a:ln>
        </p:spPr>
        <p:txBody>
          <a:bodyPr anchorCtr="0" anchor="b" bIns="45875" lIns="91750" spcFirstLastPara="1" rIns="91750" wrap="square" tIns="45875">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endParaRPr b="0" i="0" sz="1200" u="none" cap="none" strike="noStrike">
              <a:solidFill>
                <a:srgbClr val="000000"/>
              </a:solidFill>
              <a:latin typeface="Tahoma"/>
              <a:ea typeface="Tahoma"/>
              <a:cs typeface="Tahoma"/>
              <a:sym typeface="Tahoma"/>
            </a:endParaRPr>
          </a:p>
        </p:txBody>
      </p:sp>
      <p:sp>
        <p:nvSpPr>
          <p:cNvPr id="144" name="Google Shape;144;p24:notes"/>
          <p:cNvSpPr txBox="1"/>
          <p:nvPr>
            <p:ph idx="12" type="sldNum"/>
          </p:nvPr>
        </p:nvSpPr>
        <p:spPr>
          <a:xfrm>
            <a:off x="3898901" y="8829675"/>
            <a:ext cx="2981325" cy="465138"/>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Tahoma"/>
              <a:buNone/>
            </a:pPr>
            <a:fld id="{00000000-1234-1234-1234-123412341234}" type="slidenum">
              <a:rPr b="0" i="0" lang="en-US" sz="1200" u="none" cap="none" strike="noStrike">
                <a:solidFill>
                  <a:srgbClr val="000000"/>
                </a:solidFill>
                <a:latin typeface="Tahoma"/>
                <a:ea typeface="Tahoma"/>
                <a:cs typeface="Tahoma"/>
                <a:sym typeface="Tahoma"/>
              </a:rPr>
              <a:t>‹#›</a:t>
            </a:fld>
            <a:endParaRPr b="0" i="0" sz="1200" u="none" cap="none" strike="noStrike">
              <a:solidFill>
                <a:srgbClr val="000000"/>
              </a:solidFill>
              <a:latin typeface="Tahoma"/>
              <a:ea typeface="Tahoma"/>
              <a:cs typeface="Tahoma"/>
              <a:sym typeface="Tahom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Walk through each one, asking participants to explain/give examples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8b3db4b92f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8b3db4b92f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Group discussion - Write on whiteboard or chart paper, being sure to group things and draw connections between why people use illicit and licit drugs (this would include drugs like cannabis, party drugs, street drugs, caffeine, and alcohol)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 name="Shape 13"/>
        <p:cNvGrpSpPr/>
        <p:nvPr/>
      </p:nvGrpSpPr>
      <p:grpSpPr>
        <a:xfrm>
          <a:off x="0" y="0"/>
          <a:ext cx="0" cy="0"/>
          <a:chOff x="0" y="0"/>
          <a:chExt cx="0" cy="0"/>
        </a:xfrm>
      </p:grpSpPr>
      <p:sp>
        <p:nvSpPr>
          <p:cNvPr id="14" name="Google Shape;14;p31"/>
          <p:cNvSpPr txBox="1"/>
          <p:nvPr>
            <p:ph type="ctrTitle"/>
          </p:nvPr>
        </p:nvSpPr>
        <p:spPr>
          <a:xfrm>
            <a:off x="457200" y="171450"/>
            <a:ext cx="7772400" cy="342899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8800"/>
              <a:buFont typeface="Arial Black"/>
              <a:buNone/>
              <a:defRPr sz="8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1"/>
          <p:cNvSpPr txBox="1"/>
          <p:nvPr>
            <p:ph idx="1" type="subTitle"/>
          </p:nvPr>
        </p:nvSpPr>
        <p:spPr>
          <a:xfrm>
            <a:off x="457200" y="3600450"/>
            <a:ext cx="6858000" cy="685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lnSpc>
                <a:spcPct val="100000"/>
              </a:lnSpc>
              <a:spcBef>
                <a:spcPts val="600"/>
              </a:spcBef>
              <a:spcAft>
                <a:spcPts val="0"/>
              </a:spcAft>
              <a:buSzPts val="2000"/>
              <a:buNone/>
              <a:defRPr>
                <a:solidFill>
                  <a:srgbClr val="888888"/>
                </a:solidFill>
              </a:defRPr>
            </a:lvl2pPr>
            <a:lvl3pPr lvl="2" algn="ctr">
              <a:lnSpc>
                <a:spcPct val="100000"/>
              </a:lnSpc>
              <a:spcBef>
                <a:spcPts val="360"/>
              </a:spcBef>
              <a:spcAft>
                <a:spcPts val="0"/>
              </a:spcAft>
              <a:buSzPts val="1800"/>
              <a:buNone/>
              <a:defRPr>
                <a:solidFill>
                  <a:srgbClr val="888888"/>
                </a:solidFill>
              </a:defRPr>
            </a:lvl3pPr>
            <a:lvl4pPr lvl="3" algn="ctr">
              <a:lnSpc>
                <a:spcPct val="100000"/>
              </a:lnSpc>
              <a:spcBef>
                <a:spcPts val="360"/>
              </a:spcBef>
              <a:spcAft>
                <a:spcPts val="0"/>
              </a:spcAft>
              <a:buSzPts val="1800"/>
              <a:buNone/>
              <a:defRPr>
                <a:solidFill>
                  <a:srgbClr val="888888"/>
                </a:solidFill>
              </a:defRPr>
            </a:lvl4pPr>
            <a:lvl5pPr lvl="4" algn="ctr">
              <a:lnSpc>
                <a:spcPct val="100000"/>
              </a:lnSpc>
              <a:spcBef>
                <a:spcPts val="360"/>
              </a:spcBef>
              <a:spcAft>
                <a:spcPts val="0"/>
              </a:spcAft>
              <a:buSzPts val="18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p:txBody>
      </p:sp>
      <p:sp>
        <p:nvSpPr>
          <p:cNvPr id="16" name="Google Shape;16;p31"/>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1"/>
          <p:cNvSpPr/>
          <p:nvPr/>
        </p:nvSpPr>
        <p:spPr>
          <a:xfrm>
            <a:off x="9001124" y="3634740"/>
            <a:ext cx="142876" cy="1508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 name="Google Shape;19;p31"/>
          <p:cNvSpPr/>
          <p:nvPr/>
        </p:nvSpPr>
        <p:spPr>
          <a:xfrm>
            <a:off x="9001124" y="0"/>
            <a:ext cx="142876" cy="363474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 name="Google Shape;20;p31"/>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sp>
        <p:nvSpPr>
          <p:cNvPr id="61" name="Google Shape;61;p40"/>
          <p:cNvSpPr txBox="1"/>
          <p:nvPr>
            <p:ph type="title"/>
          </p:nvPr>
        </p:nvSpPr>
        <p:spPr>
          <a:xfrm>
            <a:off x="457200" y="114539"/>
            <a:ext cx="5791200" cy="1028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0"/>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0"/>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5" name="Shape 65"/>
        <p:cNvGrpSpPr/>
        <p:nvPr/>
      </p:nvGrpSpPr>
      <p:grpSpPr>
        <a:xfrm>
          <a:off x="0" y="0"/>
          <a:ext cx="0" cy="0"/>
          <a:chOff x="0" y="0"/>
          <a:chExt cx="0" cy="0"/>
        </a:xfrm>
      </p:grpSpPr>
      <p:sp>
        <p:nvSpPr>
          <p:cNvPr id="66" name="Google Shape;66;p41"/>
          <p:cNvSpPr txBox="1"/>
          <p:nvPr>
            <p:ph idx="1" type="body"/>
          </p:nvPr>
        </p:nvSpPr>
        <p:spPr>
          <a:xfrm>
            <a:off x="3575050" y="1200150"/>
            <a:ext cx="5111750" cy="33604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sz="3200"/>
            </a:lvl1pPr>
            <a:lvl2pPr indent="-406400" lvl="1" marL="914400" algn="l">
              <a:lnSpc>
                <a:spcPct val="100000"/>
              </a:lnSpc>
              <a:spcBef>
                <a:spcPts val="60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67" name="Google Shape;67;p41"/>
          <p:cNvSpPr txBox="1"/>
          <p:nvPr>
            <p:ph idx="2" type="body"/>
          </p:nvPr>
        </p:nvSpPr>
        <p:spPr>
          <a:xfrm>
            <a:off x="457201" y="1200150"/>
            <a:ext cx="3008313" cy="336042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68" name="Google Shape;68;p41"/>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1"/>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1" name="Google Shape;71;p41"/>
          <p:cNvSpPr txBox="1"/>
          <p:nvPr>
            <p:ph type="title"/>
          </p:nvPr>
        </p:nvSpPr>
        <p:spPr>
          <a:xfrm>
            <a:off x="457200" y="114539"/>
            <a:ext cx="5791200" cy="1028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72" name="Shape 72"/>
        <p:cNvGrpSpPr/>
        <p:nvPr/>
      </p:nvGrpSpPr>
      <p:grpSpPr>
        <a:xfrm>
          <a:off x="0" y="0"/>
          <a:ext cx="0" cy="0"/>
          <a:chOff x="0" y="0"/>
          <a:chExt cx="0" cy="0"/>
        </a:xfrm>
      </p:grpSpPr>
      <p:sp>
        <p:nvSpPr>
          <p:cNvPr id="73" name="Google Shape;73;p42"/>
          <p:cNvSpPr/>
          <p:nvPr/>
        </p:nvSpPr>
        <p:spPr>
          <a:xfrm>
            <a:off x="9001124" y="3634740"/>
            <a:ext cx="142876" cy="150876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 name="Google Shape;74;p42"/>
          <p:cNvSpPr/>
          <p:nvPr>
            <p:ph idx="2" type="pic"/>
          </p:nvPr>
        </p:nvSpPr>
        <p:spPr>
          <a:xfrm>
            <a:off x="-1" y="0"/>
            <a:ext cx="9000877" cy="3634740"/>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5" name="Google Shape;75;p42"/>
          <p:cNvSpPr txBox="1"/>
          <p:nvPr>
            <p:ph idx="1" type="body"/>
          </p:nvPr>
        </p:nvSpPr>
        <p:spPr>
          <a:xfrm>
            <a:off x="457200" y="4286250"/>
            <a:ext cx="8153400" cy="342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6" name="Google Shape;76;p42"/>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2"/>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2"/>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9" name="Google Shape;79;p42"/>
          <p:cNvSpPr txBox="1"/>
          <p:nvPr>
            <p:ph type="title"/>
          </p:nvPr>
        </p:nvSpPr>
        <p:spPr>
          <a:xfrm>
            <a:off x="457200" y="3714750"/>
            <a:ext cx="8153400" cy="571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2"/>
          <p:cNvSpPr/>
          <p:nvPr/>
        </p:nvSpPr>
        <p:spPr>
          <a:xfrm>
            <a:off x="9001124" y="0"/>
            <a:ext cx="142876" cy="363474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1" name="Shape 81"/>
        <p:cNvGrpSpPr/>
        <p:nvPr/>
      </p:nvGrpSpPr>
      <p:grpSpPr>
        <a:xfrm>
          <a:off x="0" y="0"/>
          <a:ext cx="0" cy="0"/>
          <a:chOff x="0" y="0"/>
          <a:chExt cx="0" cy="0"/>
        </a:xfrm>
      </p:grpSpPr>
      <p:sp>
        <p:nvSpPr>
          <p:cNvPr id="82" name="Google Shape;82;p43"/>
          <p:cNvSpPr txBox="1"/>
          <p:nvPr>
            <p:ph type="title"/>
          </p:nvPr>
        </p:nvSpPr>
        <p:spPr>
          <a:xfrm>
            <a:off x="457200" y="114539"/>
            <a:ext cx="5791200" cy="1028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3"/>
          <p:cNvSpPr txBox="1"/>
          <p:nvPr>
            <p:ph idx="1" type="body"/>
          </p:nvPr>
        </p:nvSpPr>
        <p:spPr>
          <a:xfrm rot="5400000">
            <a:off x="2627114" y="-855463"/>
            <a:ext cx="3280172" cy="7620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4" name="Google Shape;84;p43"/>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3"/>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3"/>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44"/>
          <p:cNvSpPr txBox="1"/>
          <p:nvPr>
            <p:ph type="title"/>
          </p:nvPr>
        </p:nvSpPr>
        <p:spPr>
          <a:xfrm rot="5400000">
            <a:off x="5463778" y="1371601"/>
            <a:ext cx="4388644"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4"/>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90" name="Google Shape;90;p44"/>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4"/>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4"/>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2800"/>
              <a:buFont typeface="Arial Black"/>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24" name="Google Shape;2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5" name="Shape 25"/>
        <p:cNvGrpSpPr/>
        <p:nvPr/>
      </p:nvGrpSpPr>
      <p:grpSpPr>
        <a:xfrm>
          <a:off x="0" y="0"/>
          <a:ext cx="0" cy="0"/>
          <a:chOff x="0" y="0"/>
          <a:chExt cx="0" cy="0"/>
        </a:xfrm>
      </p:grpSpPr>
      <p:sp>
        <p:nvSpPr>
          <p:cNvPr id="26" name="Google Shape;26;p34"/>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4"/>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4"/>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Вертикальный заголовок и текст">
  <p:cSld name="4_Вертикальный заголовок и текст">
    <p:spTree>
      <p:nvGrpSpPr>
        <p:cNvPr id="29" name="Shape 29"/>
        <p:cNvGrpSpPr/>
        <p:nvPr/>
      </p:nvGrpSpPr>
      <p:grpSpPr>
        <a:xfrm>
          <a:off x="0" y="0"/>
          <a:ext cx="0" cy="0"/>
          <a:chOff x="0" y="0"/>
          <a:chExt cx="0" cy="0"/>
        </a:xfrm>
      </p:grpSpPr>
      <p:sp>
        <p:nvSpPr>
          <p:cNvPr id="30" name="Google Shape;30;p33"/>
          <p:cNvSpPr/>
          <p:nvPr>
            <p:ph idx="2" type="pic"/>
          </p:nvPr>
        </p:nvSpPr>
        <p:spPr>
          <a:xfrm>
            <a:off x="3759869" y="2300564"/>
            <a:ext cx="1624263" cy="1624263"/>
          </a:xfrm>
          <a:prstGeom prst="donut">
            <a:avLst>
              <a:gd fmla="val 7899" name="adj"/>
            </a:avLst>
          </a:prstGeom>
          <a:noFill/>
          <a:ln>
            <a:noFill/>
          </a:ln>
        </p:spPr>
        <p:txBody>
          <a:bodyPr anchorCtr="0" anchor="t" bIns="45700" lIns="91425" spcFirstLastPara="1" rIns="91425" wrap="square" tIns="45700">
            <a:normAutofit/>
          </a:bodyPr>
          <a:lstStyle>
            <a:lvl1pPr lvl="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transition spd="slow">
    <p:wipe dir="l"/>
  </p:transition>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1" name="Shape 31"/>
        <p:cNvGrpSpPr/>
        <p:nvPr/>
      </p:nvGrpSpPr>
      <p:grpSpPr>
        <a:xfrm>
          <a:off x="0" y="0"/>
          <a:ext cx="0" cy="0"/>
          <a:chOff x="0" y="0"/>
          <a:chExt cx="0" cy="0"/>
        </a:xfrm>
      </p:grpSpPr>
      <p:sp>
        <p:nvSpPr>
          <p:cNvPr id="32" name="Google Shape;32;p35"/>
          <p:cNvSpPr txBox="1"/>
          <p:nvPr>
            <p:ph type="title"/>
          </p:nvPr>
        </p:nvSpPr>
        <p:spPr>
          <a:xfrm>
            <a:off x="457200" y="114539"/>
            <a:ext cx="5791200" cy="1028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5"/>
          <p:cNvSpPr txBox="1"/>
          <p:nvPr>
            <p:ph idx="1" type="body"/>
          </p:nvPr>
        </p:nvSpPr>
        <p:spPr>
          <a:xfrm>
            <a:off x="457200" y="1314451"/>
            <a:ext cx="7620000" cy="32801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4" name="Google Shape;34;p35"/>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5"/>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5"/>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7" name="Shape 3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8" name="Shape 38"/>
        <p:cNvGrpSpPr/>
        <p:nvPr/>
      </p:nvGrpSpPr>
      <p:grpSpPr>
        <a:xfrm>
          <a:off x="0" y="0"/>
          <a:ext cx="0" cy="0"/>
          <a:chOff x="0" y="0"/>
          <a:chExt cx="0" cy="0"/>
        </a:xfrm>
      </p:grpSpPr>
      <p:sp>
        <p:nvSpPr>
          <p:cNvPr id="39" name="Google Shape;39;p37"/>
          <p:cNvSpPr txBox="1"/>
          <p:nvPr>
            <p:ph type="title"/>
          </p:nvPr>
        </p:nvSpPr>
        <p:spPr>
          <a:xfrm>
            <a:off x="457200" y="1085851"/>
            <a:ext cx="7772400" cy="324088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8800"/>
              <a:buFont typeface="Arial Black"/>
              <a:buNone/>
              <a:defRPr b="0" sz="8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7"/>
          <p:cNvSpPr txBox="1"/>
          <p:nvPr>
            <p:ph idx="1" type="body"/>
          </p:nvPr>
        </p:nvSpPr>
        <p:spPr>
          <a:xfrm>
            <a:off x="457200" y="171451"/>
            <a:ext cx="7772400" cy="8001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dk2"/>
              </a:buClr>
              <a:buSzPts val="2000"/>
              <a:buNone/>
              <a:defRPr b="0" sz="2000" cap="none">
                <a:solidFill>
                  <a:schemeClr val="dk2"/>
                </a:solidFill>
                <a:latin typeface="Arial Black"/>
                <a:ea typeface="Arial Black"/>
                <a:cs typeface="Arial Black"/>
                <a:sym typeface="Arial Black"/>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228600" lvl="5" marL="2743200" algn="l">
              <a:lnSpc>
                <a:spcPct val="100000"/>
              </a:lnSpc>
              <a:spcBef>
                <a:spcPts val="280"/>
              </a:spcBef>
              <a:spcAft>
                <a:spcPts val="0"/>
              </a:spcAft>
              <a:buSzPts val="1400"/>
              <a:buNone/>
              <a:defRPr sz="1400">
                <a:solidFill>
                  <a:srgbClr val="888888"/>
                </a:solidFill>
              </a:defRPr>
            </a:lvl6pPr>
            <a:lvl7pPr indent="-228600" lvl="6" marL="3200400" algn="l">
              <a:lnSpc>
                <a:spcPct val="100000"/>
              </a:lnSpc>
              <a:spcBef>
                <a:spcPts val="280"/>
              </a:spcBef>
              <a:spcAft>
                <a:spcPts val="0"/>
              </a:spcAft>
              <a:buSzPts val="1400"/>
              <a:buNone/>
              <a:defRPr sz="1400">
                <a:solidFill>
                  <a:srgbClr val="888888"/>
                </a:solidFill>
              </a:defRPr>
            </a:lvl7pPr>
            <a:lvl8pPr indent="-228600" lvl="7" marL="3657600" algn="l">
              <a:lnSpc>
                <a:spcPct val="100000"/>
              </a:lnSpc>
              <a:spcBef>
                <a:spcPts val="280"/>
              </a:spcBef>
              <a:spcAft>
                <a:spcPts val="0"/>
              </a:spcAft>
              <a:buSzPts val="1400"/>
              <a:buNone/>
              <a:defRPr sz="1400">
                <a:solidFill>
                  <a:srgbClr val="888888"/>
                </a:solidFill>
              </a:defRPr>
            </a:lvl8pPr>
            <a:lvl9pPr indent="-228600" lvl="8" marL="4114800" algn="l">
              <a:lnSpc>
                <a:spcPct val="100000"/>
              </a:lnSpc>
              <a:spcBef>
                <a:spcPts val="280"/>
              </a:spcBef>
              <a:spcAft>
                <a:spcPts val="0"/>
              </a:spcAft>
              <a:buSzPts val="1400"/>
              <a:buNone/>
              <a:defRPr sz="1400">
                <a:solidFill>
                  <a:srgbClr val="888888"/>
                </a:solidFill>
              </a:defRPr>
            </a:lvl9pPr>
          </a:lstStyle>
          <a:p/>
        </p:txBody>
      </p:sp>
      <p:sp>
        <p:nvSpPr>
          <p:cNvPr id="41" name="Google Shape;41;p37"/>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7"/>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3" name="Google Shape;43;p37"/>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4" name="Shape 44"/>
        <p:cNvGrpSpPr/>
        <p:nvPr/>
      </p:nvGrpSpPr>
      <p:grpSpPr>
        <a:xfrm>
          <a:off x="0" y="0"/>
          <a:ext cx="0" cy="0"/>
          <a:chOff x="0" y="0"/>
          <a:chExt cx="0" cy="0"/>
        </a:xfrm>
      </p:grpSpPr>
      <p:sp>
        <p:nvSpPr>
          <p:cNvPr id="45" name="Google Shape;45;p38"/>
          <p:cNvSpPr txBox="1"/>
          <p:nvPr>
            <p:ph type="title"/>
          </p:nvPr>
        </p:nvSpPr>
        <p:spPr>
          <a:xfrm>
            <a:off x="457200" y="114539"/>
            <a:ext cx="5791200" cy="1028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8"/>
          <p:cNvSpPr txBox="1"/>
          <p:nvPr>
            <p:ph idx="1" type="body"/>
          </p:nvPr>
        </p:nvSpPr>
        <p:spPr>
          <a:xfrm>
            <a:off x="1630680" y="1181101"/>
            <a:ext cx="3291840"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7" name="Google Shape;47;p38"/>
          <p:cNvSpPr txBox="1"/>
          <p:nvPr>
            <p:ph idx="2" type="body"/>
          </p:nvPr>
        </p:nvSpPr>
        <p:spPr>
          <a:xfrm>
            <a:off x="5090160" y="1181101"/>
            <a:ext cx="3291840" cy="339447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8" name="Google Shape;48;p38"/>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8"/>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8"/>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1" name="Shape 51"/>
        <p:cNvGrpSpPr/>
        <p:nvPr/>
      </p:nvGrpSpPr>
      <p:grpSpPr>
        <a:xfrm>
          <a:off x="0" y="0"/>
          <a:ext cx="0" cy="0"/>
          <a:chOff x="0" y="0"/>
          <a:chExt cx="0" cy="0"/>
        </a:xfrm>
      </p:grpSpPr>
      <p:sp>
        <p:nvSpPr>
          <p:cNvPr id="52" name="Google Shape;52;p39"/>
          <p:cNvSpPr txBox="1"/>
          <p:nvPr>
            <p:ph type="title"/>
          </p:nvPr>
        </p:nvSpPr>
        <p:spPr>
          <a:xfrm>
            <a:off x="457200" y="114539"/>
            <a:ext cx="5791200" cy="1028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6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9"/>
          <p:cNvSpPr txBox="1"/>
          <p:nvPr>
            <p:ph idx="1" type="body"/>
          </p:nvPr>
        </p:nvSpPr>
        <p:spPr>
          <a:xfrm>
            <a:off x="1627632" y="1179576"/>
            <a:ext cx="3291840" cy="47982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4" name="Google Shape;54;p39"/>
          <p:cNvSpPr txBox="1"/>
          <p:nvPr>
            <p:ph idx="2" type="body"/>
          </p:nvPr>
        </p:nvSpPr>
        <p:spPr>
          <a:xfrm>
            <a:off x="1627632" y="1694525"/>
            <a:ext cx="3291840" cy="28803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5" name="Google Shape;55;p39"/>
          <p:cNvSpPr txBox="1"/>
          <p:nvPr>
            <p:ph idx="3" type="body"/>
          </p:nvPr>
        </p:nvSpPr>
        <p:spPr>
          <a:xfrm>
            <a:off x="5093208" y="1179576"/>
            <a:ext cx="3291840" cy="47982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6" name="Google Shape;56;p39"/>
          <p:cNvSpPr txBox="1"/>
          <p:nvPr>
            <p:ph idx="4" type="body"/>
          </p:nvPr>
        </p:nvSpPr>
        <p:spPr>
          <a:xfrm>
            <a:off x="5093208" y="1694525"/>
            <a:ext cx="3291840" cy="28803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7" name="Google Shape;57;p39"/>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9"/>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9"/>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457200" y="114539"/>
            <a:ext cx="5791200" cy="10287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dk2"/>
              </a:buClr>
              <a:buSzPts val="3600"/>
              <a:buFont typeface="Arial Black"/>
              <a:buNone/>
              <a:defRPr b="0" i="0" sz="3600" u="none" cap="none" strike="noStrike">
                <a:solidFill>
                  <a:schemeClr val="dk2"/>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0"/>
          <p:cNvSpPr txBox="1"/>
          <p:nvPr>
            <p:ph idx="1" type="body"/>
          </p:nvPr>
        </p:nvSpPr>
        <p:spPr>
          <a:xfrm>
            <a:off x="457200" y="1314451"/>
            <a:ext cx="7620000" cy="328017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355600" lvl="1" marL="914400" marR="0" rtl="0" algn="l">
              <a:lnSpc>
                <a:spcPct val="100000"/>
              </a:lnSpc>
              <a:spcBef>
                <a:spcPts val="6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8" name="Google Shape;8;p30"/>
          <p:cNvSpPr txBox="1"/>
          <p:nvPr>
            <p:ph idx="10" type="dt"/>
          </p:nvPr>
        </p:nvSpPr>
        <p:spPr>
          <a:xfrm>
            <a:off x="457200" y="4629151"/>
            <a:ext cx="3429000" cy="228600"/>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 name="Google Shape;9;p30"/>
          <p:cNvSpPr txBox="1"/>
          <p:nvPr>
            <p:ph idx="11" type="ftr"/>
          </p:nvPr>
        </p:nvSpPr>
        <p:spPr>
          <a:xfrm>
            <a:off x="457200" y="4869657"/>
            <a:ext cx="3429000" cy="21288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p30"/>
          <p:cNvSpPr txBox="1"/>
          <p:nvPr>
            <p:ph idx="12" type="sldNum"/>
          </p:nvPr>
        </p:nvSpPr>
        <p:spPr>
          <a:xfrm rot="-5400000">
            <a:off x="8391843" y="4368483"/>
            <a:ext cx="986791"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 name="Google Shape;11;p30"/>
          <p:cNvSpPr/>
          <p:nvPr/>
        </p:nvSpPr>
        <p:spPr>
          <a:xfrm>
            <a:off x="9001124" y="0"/>
            <a:ext cx="142876" cy="1028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 name="Google Shape;12;p30"/>
          <p:cNvSpPr/>
          <p:nvPr/>
        </p:nvSpPr>
        <p:spPr>
          <a:xfrm>
            <a:off x="9001124" y="1028700"/>
            <a:ext cx="142876" cy="4114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3.png"/><Relationship Id="rId13" Type="http://schemas.openxmlformats.org/officeDocument/2006/relationships/image" Target="../media/image13.png"/><Relationship Id="rId12"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17.png"/><Relationship Id="rId8"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9.jpg"/><Relationship Id="rId5" Type="http://schemas.openxmlformats.org/officeDocument/2006/relationships/image" Target="../media/image5.jpg"/><Relationship Id="rId6" Type="http://schemas.openxmlformats.org/officeDocument/2006/relationships/image" Target="../media/image1.jpg"/><Relationship Id="rId7"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
          <p:cNvSpPr txBox="1"/>
          <p:nvPr>
            <p:ph type="ctrTitle"/>
          </p:nvPr>
        </p:nvSpPr>
        <p:spPr>
          <a:xfrm>
            <a:off x="-3" y="195919"/>
            <a:ext cx="8593200" cy="3429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6600"/>
              <a:buFont typeface="Arial Black"/>
              <a:buNone/>
            </a:pPr>
            <a:r>
              <a:rPr lang="en-US" sz="6600"/>
              <a:t>PREGNANCY, SUBSTANCE USE AND STIGMA</a:t>
            </a:r>
            <a:endParaRPr sz="6600"/>
          </a:p>
        </p:txBody>
      </p:sp>
      <p:sp>
        <p:nvSpPr>
          <p:cNvPr id="98" name="Google Shape;98;p1"/>
          <p:cNvSpPr txBox="1"/>
          <p:nvPr>
            <p:ph idx="1" type="subTitle"/>
          </p:nvPr>
        </p:nvSpPr>
        <p:spPr>
          <a:xfrm>
            <a:off x="192796" y="3547797"/>
            <a:ext cx="6858000" cy="68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000"/>
              <a:buNone/>
            </a:pPr>
            <a:r>
              <a:t/>
            </a:r>
            <a:endParaRPr/>
          </a:p>
          <a:p>
            <a:pPr indent="0" lvl="0" marL="0" rtl="0" algn="l">
              <a:lnSpc>
                <a:spcPct val="100000"/>
              </a:lnSpc>
              <a:spcBef>
                <a:spcPts val="0"/>
              </a:spcBef>
              <a:spcAft>
                <a:spcPts val="0"/>
              </a:spcAft>
              <a:buClr>
                <a:schemeClr val="dk2"/>
              </a:buClr>
              <a:buSzPts val="2000"/>
              <a:buNone/>
            </a:pPr>
            <a:r>
              <a:t/>
            </a:r>
            <a:endParaRPr/>
          </a:p>
          <a:p>
            <a:pPr indent="0" lvl="0" marL="0" rtl="0" algn="l">
              <a:lnSpc>
                <a:spcPct val="100000"/>
              </a:lnSpc>
              <a:spcBef>
                <a:spcPts val="0"/>
              </a:spcBef>
              <a:spcAft>
                <a:spcPts val="0"/>
              </a:spcAft>
              <a:buClr>
                <a:schemeClr val="dk2"/>
              </a:buClr>
              <a:buSzPts val="2000"/>
              <a:buNone/>
            </a:pPr>
            <a:r>
              <a:rPr lang="en-US"/>
              <a:t>HARM REDUCTION COALITION</a:t>
            </a:r>
            <a:endParaRPr/>
          </a:p>
        </p:txBody>
      </p:sp>
      <p:pic>
        <p:nvPicPr>
          <p:cNvPr descr="2color_vertical300px_400x400.png" id="99" name="Google Shape;99;p1"/>
          <p:cNvPicPr preferRelativeResize="0"/>
          <p:nvPr/>
        </p:nvPicPr>
        <p:blipFill rotWithShape="1">
          <a:blip r:embed="rId3">
            <a:alphaModFix/>
          </a:blip>
          <a:srcRect b="0" l="0" r="0" t="0"/>
          <a:stretch/>
        </p:blipFill>
        <p:spPr>
          <a:xfrm>
            <a:off x="6160821" y="2585535"/>
            <a:ext cx="2469225" cy="2469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76923C"/>
        </a:solidFill>
      </p:bgPr>
    </p:bg>
    <p:spTree>
      <p:nvGrpSpPr>
        <p:cNvPr id="161" name="Shape 161"/>
        <p:cNvGrpSpPr/>
        <p:nvPr/>
      </p:nvGrpSpPr>
      <p:grpSpPr>
        <a:xfrm>
          <a:off x="0" y="0"/>
          <a:ext cx="0" cy="0"/>
          <a:chOff x="0" y="0"/>
          <a:chExt cx="0" cy="0"/>
        </a:xfrm>
      </p:grpSpPr>
      <p:sp>
        <p:nvSpPr>
          <p:cNvPr id="162" name="Google Shape;162;g8b3db4b92f_2_90"/>
          <p:cNvSpPr txBox="1"/>
          <p:nvPr>
            <p:ph idx="1" type="body"/>
          </p:nvPr>
        </p:nvSpPr>
        <p:spPr>
          <a:xfrm>
            <a:off x="311700" y="1152475"/>
            <a:ext cx="8520600" cy="720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lt1"/>
              </a:buClr>
              <a:buSzPts val="1800"/>
              <a:buNone/>
            </a:pPr>
            <a:r>
              <a:rPr lang="en-US" sz="4400">
                <a:solidFill>
                  <a:schemeClr val="lt1"/>
                </a:solidFill>
                <a:latin typeface="Arial Black"/>
                <a:ea typeface="Arial Black"/>
                <a:cs typeface="Arial Black"/>
                <a:sym typeface="Arial Black"/>
              </a:rPr>
              <a:t>WHY DON’T PEOPLE JUST STOP USING DRUGS?</a:t>
            </a:r>
            <a:endParaRPr/>
          </a:p>
          <a:p>
            <a:pPr indent="0" lvl="0" marL="0" rtl="0" algn="ctr">
              <a:lnSpc>
                <a:spcPct val="100000"/>
              </a:lnSpc>
              <a:spcBef>
                <a:spcPts val="1600"/>
              </a:spcBef>
              <a:spcAft>
                <a:spcPts val="1600"/>
              </a:spcAft>
              <a:buClr>
                <a:schemeClr val="dk1"/>
              </a:buClr>
              <a:buSzPts val="1800"/>
              <a:buNone/>
            </a:pPr>
            <a:r>
              <a:t/>
            </a:r>
            <a:endParaRPr sz="4400">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g8a212db8f2_0_186"/>
          <p:cNvSpPr txBox="1"/>
          <p:nvPr>
            <p:ph type="title"/>
          </p:nvPr>
        </p:nvSpPr>
        <p:spPr>
          <a:xfrm>
            <a:off x="311700" y="2141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sz="3000">
                <a:latin typeface="Arial Black"/>
                <a:ea typeface="Arial Black"/>
                <a:cs typeface="Arial Black"/>
                <a:sym typeface="Arial Black"/>
              </a:rPr>
              <a:t>HARM REDUCTION…</a:t>
            </a:r>
            <a:endParaRPr b="1" sz="3000">
              <a:latin typeface="Arial Black"/>
              <a:ea typeface="Arial Black"/>
              <a:cs typeface="Arial Black"/>
              <a:sym typeface="Arial Black"/>
            </a:endParaRPr>
          </a:p>
        </p:txBody>
      </p:sp>
      <p:sp>
        <p:nvSpPr>
          <p:cNvPr id="168" name="Google Shape;168;g8a212db8f2_0_186"/>
          <p:cNvSpPr txBox="1"/>
          <p:nvPr>
            <p:ph idx="1" type="body"/>
          </p:nvPr>
        </p:nvSpPr>
        <p:spPr>
          <a:xfrm>
            <a:off x="72950" y="712781"/>
            <a:ext cx="4499100" cy="42450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chemeClr val="dk1"/>
              </a:buClr>
              <a:buSzPts val="1800"/>
              <a:buFont typeface="Noto Sans Symbols"/>
              <a:buChar char="▪"/>
            </a:pPr>
            <a:r>
              <a:rPr lang="en-US">
                <a:solidFill>
                  <a:schemeClr val="dk1"/>
                </a:solidFill>
                <a:latin typeface="Arial"/>
                <a:ea typeface="Arial"/>
                <a:cs typeface="Arial"/>
                <a:sym typeface="Arial"/>
              </a:rPr>
              <a:t>A philosophical and political movement </a:t>
            </a:r>
            <a:r>
              <a:rPr b="1" lang="en-US">
                <a:solidFill>
                  <a:schemeClr val="dk1"/>
                </a:solidFill>
                <a:latin typeface="Arial"/>
                <a:ea typeface="Arial"/>
                <a:cs typeface="Arial"/>
                <a:sym typeface="Arial"/>
              </a:rPr>
              <a:t>focused on shifting power and resources to people most vulnerable to structural violence</a:t>
            </a:r>
            <a:endParaRPr>
              <a:solidFill>
                <a:schemeClr val="dk1"/>
              </a:solidFill>
              <a:latin typeface="Arial"/>
              <a:ea typeface="Arial"/>
              <a:cs typeface="Arial"/>
              <a:sym typeface="Arial"/>
            </a:endParaRPr>
          </a:p>
          <a:p>
            <a:pPr indent="-406400" lvl="0" marL="457200" rtl="0" algn="l">
              <a:lnSpc>
                <a:spcPct val="100000"/>
              </a:lnSpc>
              <a:spcBef>
                <a:spcPts val="1333"/>
              </a:spcBef>
              <a:spcAft>
                <a:spcPts val="0"/>
              </a:spcAft>
              <a:buClr>
                <a:schemeClr val="dk1"/>
              </a:buClr>
              <a:buSzPts val="1800"/>
              <a:buFont typeface="Noto Sans Symbols"/>
              <a:buChar char="▪"/>
            </a:pPr>
            <a:r>
              <a:rPr lang="en-US">
                <a:solidFill>
                  <a:schemeClr val="dk1"/>
                </a:solidFill>
                <a:latin typeface="Arial"/>
                <a:ea typeface="Arial"/>
                <a:cs typeface="Arial"/>
                <a:sym typeface="Arial"/>
              </a:rPr>
              <a:t>Incorporates a spectrum of strategies including </a:t>
            </a:r>
            <a:r>
              <a:rPr b="1" lang="en-US">
                <a:solidFill>
                  <a:schemeClr val="dk1"/>
                </a:solidFill>
                <a:latin typeface="Arial"/>
                <a:ea typeface="Arial"/>
                <a:cs typeface="Arial"/>
                <a:sym typeface="Arial"/>
              </a:rPr>
              <a:t>safer drug use strategies, managed use, and abstinence</a:t>
            </a:r>
            <a:r>
              <a:rPr i="1" lang="en-US">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indent="-406400" lvl="0" marL="457200" rtl="0" algn="l">
              <a:lnSpc>
                <a:spcPct val="100000"/>
              </a:lnSpc>
              <a:spcBef>
                <a:spcPts val="1333"/>
              </a:spcBef>
              <a:spcAft>
                <a:spcPts val="0"/>
              </a:spcAft>
              <a:buClr>
                <a:schemeClr val="dk1"/>
              </a:buClr>
              <a:buSzPts val="1800"/>
              <a:buFont typeface="Noto Sans Symbols"/>
              <a:buChar char="▪"/>
            </a:pPr>
            <a:r>
              <a:rPr lang="en-US">
                <a:solidFill>
                  <a:schemeClr val="dk1"/>
                </a:solidFill>
                <a:latin typeface="Arial"/>
                <a:ea typeface="Arial"/>
                <a:cs typeface="Arial"/>
                <a:sym typeface="Arial"/>
              </a:rPr>
              <a:t>Meets people “where they're at”</a:t>
            </a:r>
            <a:r>
              <a:rPr i="1" lang="en-US">
                <a:solidFill>
                  <a:schemeClr val="dk1"/>
                </a:solidFill>
                <a:latin typeface="Arial"/>
                <a:ea typeface="Arial"/>
                <a:cs typeface="Arial"/>
                <a:sym typeface="Arial"/>
              </a:rPr>
              <a:t> </a:t>
            </a:r>
            <a:r>
              <a:rPr b="1" lang="en-US">
                <a:solidFill>
                  <a:schemeClr val="dk1"/>
                </a:solidFill>
                <a:latin typeface="Arial"/>
                <a:ea typeface="Arial"/>
                <a:cs typeface="Arial"/>
                <a:sym typeface="Arial"/>
              </a:rPr>
              <a:t>but doesn't leave them there. </a:t>
            </a:r>
            <a:endParaRPr>
              <a:latin typeface="Arial"/>
              <a:ea typeface="Arial"/>
              <a:cs typeface="Arial"/>
              <a:sym typeface="Arial"/>
            </a:endParaRPr>
          </a:p>
        </p:txBody>
      </p:sp>
      <p:pic>
        <p:nvPicPr>
          <p:cNvPr descr="A person wearing a suit and tie&#10;&#10;Description generated with very high confidence" id="169" name="Google Shape;169;g8a212db8f2_0_186"/>
          <p:cNvPicPr preferRelativeResize="0"/>
          <p:nvPr/>
        </p:nvPicPr>
        <p:blipFill rotWithShape="1">
          <a:blip r:embed="rId3">
            <a:alphaModFix/>
          </a:blip>
          <a:srcRect b="0" l="0" r="0" t="0"/>
          <a:stretch/>
        </p:blipFill>
        <p:spPr>
          <a:xfrm>
            <a:off x="4572050" y="1173694"/>
            <a:ext cx="4414150" cy="26728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g8a212db8f2_0_95"/>
          <p:cNvSpPr txBox="1"/>
          <p:nvPr>
            <p:ph idx="1" type="body"/>
          </p:nvPr>
        </p:nvSpPr>
        <p:spPr>
          <a:xfrm>
            <a:off x="81425" y="259025"/>
            <a:ext cx="8177700" cy="3070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175" name="Google Shape;175;g8a212db8f2_0_95"/>
          <p:cNvPicPr preferRelativeResize="0"/>
          <p:nvPr/>
        </p:nvPicPr>
        <p:blipFill>
          <a:blip r:embed="rId3">
            <a:alphaModFix/>
          </a:blip>
          <a:stretch>
            <a:fillRect/>
          </a:stretch>
        </p:blipFill>
        <p:spPr>
          <a:xfrm>
            <a:off x="37000" y="118425"/>
            <a:ext cx="8910476" cy="493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g8a212db8f2_0_281"/>
          <p:cNvSpPr txBox="1"/>
          <p:nvPr>
            <p:ph type="title"/>
          </p:nvPr>
        </p:nvSpPr>
        <p:spPr>
          <a:xfrm>
            <a:off x="457200" y="457200"/>
            <a:ext cx="8229600" cy="1131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b="1" lang="en-US" sz="3240"/>
              <a:t>UNDERSTANDING CULTURES AND CONTEXTS</a:t>
            </a:r>
            <a:br>
              <a:rPr b="1" lang="en-US" sz="3240"/>
            </a:br>
            <a:endParaRPr b="1" sz="3240"/>
          </a:p>
        </p:txBody>
      </p:sp>
      <p:grpSp>
        <p:nvGrpSpPr>
          <p:cNvPr id="183" name="Google Shape;183;g8a212db8f2_0_281"/>
          <p:cNvGrpSpPr/>
          <p:nvPr/>
        </p:nvGrpSpPr>
        <p:grpSpPr>
          <a:xfrm>
            <a:off x="2079753" y="1028700"/>
            <a:ext cx="5213100" cy="3909825"/>
            <a:chOff x="1546353" y="0"/>
            <a:chExt cx="5213100" cy="5213100"/>
          </a:xfrm>
        </p:grpSpPr>
        <p:sp>
          <p:nvSpPr>
            <p:cNvPr id="184" name="Google Shape;184;g8a212db8f2_0_281"/>
            <p:cNvSpPr/>
            <p:nvPr/>
          </p:nvSpPr>
          <p:spPr>
            <a:xfrm>
              <a:off x="1546353" y="0"/>
              <a:ext cx="5213100" cy="5213100"/>
            </a:xfrm>
            <a:prstGeom prst="diamond">
              <a:avLst/>
            </a:prstGeom>
            <a:solidFill>
              <a:srgbClr val="E7CFCF"/>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8a212db8f2_0_281"/>
            <p:cNvSpPr/>
            <p:nvPr/>
          </p:nvSpPr>
          <p:spPr>
            <a:xfrm>
              <a:off x="2041597" y="495243"/>
              <a:ext cx="2033100" cy="2033100"/>
            </a:xfrm>
            <a:prstGeom prst="roundRect">
              <a:avLst>
                <a:gd fmla="val 16667" name="adj"/>
              </a:avLst>
            </a:prstGeom>
            <a:solidFill>
              <a:srgbClr val="BF504D"/>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8a212db8f2_0_281"/>
            <p:cNvSpPr txBox="1"/>
            <p:nvPr/>
          </p:nvSpPr>
          <p:spPr>
            <a:xfrm>
              <a:off x="2140845" y="594491"/>
              <a:ext cx="1834500" cy="1834500"/>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0" i="0" lang="en-US" sz="2300" u="none" cap="none" strike="noStrike">
                  <a:solidFill>
                    <a:schemeClr val="lt1"/>
                  </a:solidFill>
                  <a:latin typeface="Calibri"/>
                  <a:ea typeface="Calibri"/>
                  <a:cs typeface="Calibri"/>
                  <a:sym typeface="Calibri"/>
                </a:rPr>
                <a:t>One size does NOT fit all</a:t>
              </a:r>
              <a:endParaRPr b="0" i="0" sz="1400" u="none" cap="none" strike="noStrike">
                <a:solidFill>
                  <a:srgbClr val="000000"/>
                </a:solidFill>
                <a:latin typeface="Arial"/>
                <a:ea typeface="Arial"/>
                <a:cs typeface="Arial"/>
                <a:sym typeface="Arial"/>
              </a:endParaRPr>
            </a:p>
          </p:txBody>
        </p:sp>
        <p:sp>
          <p:nvSpPr>
            <p:cNvPr id="187" name="Google Shape;187;g8a212db8f2_0_281"/>
            <p:cNvSpPr/>
            <p:nvPr/>
          </p:nvSpPr>
          <p:spPr>
            <a:xfrm>
              <a:off x="4231096" y="495243"/>
              <a:ext cx="2033100" cy="2033100"/>
            </a:xfrm>
            <a:prstGeom prst="roundRect">
              <a:avLst>
                <a:gd fmla="val 16667" name="adj"/>
              </a:avLst>
            </a:prstGeom>
            <a:solidFill>
              <a:srgbClr val="BC8250"/>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8a212db8f2_0_281"/>
            <p:cNvSpPr txBox="1"/>
            <p:nvPr/>
          </p:nvSpPr>
          <p:spPr>
            <a:xfrm>
              <a:off x="4330344" y="594491"/>
              <a:ext cx="1834500" cy="1834500"/>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0" i="0" lang="en-US" sz="2300" u="none" cap="none" strike="noStrike">
                  <a:solidFill>
                    <a:schemeClr val="lt1"/>
                  </a:solidFill>
                  <a:latin typeface="Calibri"/>
                  <a:ea typeface="Calibri"/>
                  <a:cs typeface="Calibri"/>
                  <a:sym typeface="Calibri"/>
                </a:rPr>
                <a:t>Consider Accessibility</a:t>
              </a:r>
              <a:endParaRPr b="0" i="0" sz="1400" u="none" cap="none" strike="noStrike">
                <a:solidFill>
                  <a:srgbClr val="000000"/>
                </a:solidFill>
                <a:latin typeface="Arial"/>
                <a:ea typeface="Arial"/>
                <a:cs typeface="Arial"/>
                <a:sym typeface="Arial"/>
              </a:endParaRPr>
            </a:p>
          </p:txBody>
        </p:sp>
        <p:sp>
          <p:nvSpPr>
            <p:cNvPr id="189" name="Google Shape;189;g8a212db8f2_0_281"/>
            <p:cNvSpPr/>
            <p:nvPr/>
          </p:nvSpPr>
          <p:spPr>
            <a:xfrm>
              <a:off x="2041597" y="2684742"/>
              <a:ext cx="2033100" cy="2033100"/>
            </a:xfrm>
            <a:prstGeom prst="roundRect">
              <a:avLst>
                <a:gd fmla="val 16667" name="adj"/>
              </a:avLst>
            </a:prstGeom>
            <a:solidFill>
              <a:srgbClr val="BBB054"/>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8a212db8f2_0_281"/>
            <p:cNvSpPr txBox="1"/>
            <p:nvPr/>
          </p:nvSpPr>
          <p:spPr>
            <a:xfrm>
              <a:off x="2140845" y="2783990"/>
              <a:ext cx="1834500" cy="1834500"/>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0" i="0" lang="en-US" sz="2300" u="none" cap="none" strike="noStrike">
                  <a:solidFill>
                    <a:schemeClr val="lt1"/>
                  </a:solidFill>
                  <a:latin typeface="Calibri"/>
                  <a:ea typeface="Calibri"/>
                  <a:cs typeface="Calibri"/>
                  <a:sym typeface="Calibri"/>
                </a:rPr>
                <a:t>Go beyond curiosity!  </a:t>
              </a:r>
              <a:endParaRPr b="0" i="0" sz="1400" u="none" cap="none" strike="noStrike">
                <a:solidFill>
                  <a:srgbClr val="000000"/>
                </a:solidFill>
                <a:latin typeface="Arial"/>
                <a:ea typeface="Arial"/>
                <a:cs typeface="Arial"/>
                <a:sym typeface="Arial"/>
              </a:endParaRPr>
            </a:p>
          </p:txBody>
        </p:sp>
        <p:sp>
          <p:nvSpPr>
            <p:cNvPr id="191" name="Google Shape;191;g8a212db8f2_0_281"/>
            <p:cNvSpPr/>
            <p:nvPr/>
          </p:nvSpPr>
          <p:spPr>
            <a:xfrm>
              <a:off x="4276211" y="2630662"/>
              <a:ext cx="2033100" cy="2033100"/>
            </a:xfrm>
            <a:prstGeom prst="roundRect">
              <a:avLst>
                <a:gd fmla="val 16667" name="adj"/>
              </a:avLst>
            </a:prstGeom>
            <a:solidFill>
              <a:srgbClr val="99B958"/>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8a212db8f2_0_281"/>
            <p:cNvSpPr txBox="1"/>
            <p:nvPr/>
          </p:nvSpPr>
          <p:spPr>
            <a:xfrm>
              <a:off x="4375459" y="2729910"/>
              <a:ext cx="1834500" cy="1834500"/>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lt1"/>
                </a:buClr>
                <a:buSzPts val="2300"/>
                <a:buFont typeface="Calibri"/>
                <a:buNone/>
              </a:pPr>
              <a:r>
                <a:rPr b="0" i="0" lang="en-US" sz="2300" u="none" cap="none" strike="noStrike">
                  <a:solidFill>
                    <a:schemeClr val="lt1"/>
                  </a:solidFill>
                  <a:latin typeface="Calibri"/>
                  <a:ea typeface="Calibri"/>
                  <a:cs typeface="Calibri"/>
                  <a:sym typeface="Calibri"/>
                </a:rPr>
                <a:t>Capture their lived experience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descr="Continuum of Drug Use Sex Work.png" id="197" name="Google Shape;197;p12"/>
          <p:cNvPicPr preferRelativeResize="0"/>
          <p:nvPr/>
        </p:nvPicPr>
        <p:blipFill rotWithShape="1">
          <a:blip r:embed="rId3">
            <a:alphaModFix/>
          </a:blip>
          <a:srcRect b="0" l="0" r="0" t="21006"/>
          <a:stretch/>
        </p:blipFill>
        <p:spPr>
          <a:xfrm>
            <a:off x="0" y="1562100"/>
            <a:ext cx="8920852" cy="3523452"/>
          </a:xfrm>
          <a:prstGeom prst="rect">
            <a:avLst/>
          </a:prstGeom>
          <a:noFill/>
          <a:ln>
            <a:noFill/>
          </a:ln>
        </p:spPr>
      </p:pic>
      <p:pic>
        <p:nvPicPr>
          <p:cNvPr descr="Continuum of Drug Use Sex Work.png" id="198" name="Google Shape;198;p12"/>
          <p:cNvPicPr preferRelativeResize="0"/>
          <p:nvPr/>
        </p:nvPicPr>
        <p:blipFill rotWithShape="1">
          <a:blip r:embed="rId3">
            <a:alphaModFix/>
          </a:blip>
          <a:srcRect b="78823" l="5808" r="51653" t="7852"/>
          <a:stretch/>
        </p:blipFill>
        <p:spPr>
          <a:xfrm>
            <a:off x="513266" y="266700"/>
            <a:ext cx="5594838" cy="876300"/>
          </a:xfrm>
          <a:prstGeom prst="rect">
            <a:avLst/>
          </a:prstGeom>
          <a:noFill/>
          <a:ln>
            <a:noFill/>
          </a:ln>
        </p:spPr>
      </p:pic>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2CCDC"/>
        </a:solidFill>
      </p:bgPr>
    </p:bg>
    <p:spTree>
      <p:nvGrpSpPr>
        <p:cNvPr id="202" name="Shape 202"/>
        <p:cNvGrpSpPr/>
        <p:nvPr/>
      </p:nvGrpSpPr>
      <p:grpSpPr>
        <a:xfrm>
          <a:off x="0" y="0"/>
          <a:ext cx="0" cy="0"/>
          <a:chOff x="0" y="0"/>
          <a:chExt cx="0" cy="0"/>
        </a:xfrm>
      </p:grpSpPr>
      <p:sp>
        <p:nvSpPr>
          <p:cNvPr id="203" name="Google Shape;203;p11"/>
          <p:cNvSpPr txBox="1"/>
          <p:nvPr/>
        </p:nvSpPr>
        <p:spPr>
          <a:xfrm>
            <a:off x="618502" y="203125"/>
            <a:ext cx="7204937" cy="7271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125"/>
              <a:buFont typeface="Arial"/>
              <a:buNone/>
            </a:pPr>
            <a:r>
              <a:rPr b="1" i="0" lang="en-US" sz="4125" u="none" cap="none" strike="noStrike">
                <a:solidFill>
                  <a:schemeClr val="dk1"/>
                </a:solidFill>
                <a:latin typeface="Raleway ExtraBold"/>
                <a:ea typeface="Raleway ExtraBold"/>
                <a:cs typeface="Raleway ExtraBold"/>
                <a:sym typeface="Raleway ExtraBold"/>
              </a:rPr>
              <a:t>Harm Reduction Services</a:t>
            </a:r>
            <a:endParaRPr b="1" i="0" sz="4125" u="none" cap="none" strike="noStrike">
              <a:solidFill>
                <a:schemeClr val="dk1"/>
              </a:solidFill>
              <a:latin typeface="Raleway ExtraBold"/>
              <a:ea typeface="Raleway ExtraBold"/>
              <a:cs typeface="Raleway ExtraBold"/>
              <a:sym typeface="Raleway ExtraBold"/>
            </a:endParaRPr>
          </a:p>
        </p:txBody>
      </p:sp>
      <p:pic>
        <p:nvPicPr>
          <p:cNvPr descr="A close up of a logo&#10;&#10;Description generated with very high confidence" id="204" name="Google Shape;204;p11"/>
          <p:cNvPicPr preferRelativeResize="0"/>
          <p:nvPr/>
        </p:nvPicPr>
        <p:blipFill rotWithShape="1">
          <a:blip r:embed="rId3">
            <a:alphaModFix/>
          </a:blip>
          <a:srcRect b="0" l="0" r="0" t="0"/>
          <a:stretch/>
        </p:blipFill>
        <p:spPr>
          <a:xfrm>
            <a:off x="2255892" y="2931312"/>
            <a:ext cx="2018336" cy="2018336"/>
          </a:xfrm>
          <a:prstGeom prst="rect">
            <a:avLst/>
          </a:prstGeom>
          <a:noFill/>
          <a:ln>
            <a:noFill/>
          </a:ln>
        </p:spPr>
      </p:pic>
      <p:pic>
        <p:nvPicPr>
          <p:cNvPr descr="A close up of a logo&#10;&#10;Description generated with very high confidence" id="205" name="Google Shape;205;p11"/>
          <p:cNvPicPr preferRelativeResize="0"/>
          <p:nvPr/>
        </p:nvPicPr>
        <p:blipFill rotWithShape="1">
          <a:blip r:embed="rId4">
            <a:alphaModFix/>
          </a:blip>
          <a:srcRect b="0" l="0" r="0" t="0"/>
          <a:stretch/>
        </p:blipFill>
        <p:spPr>
          <a:xfrm>
            <a:off x="7232597" y="1196612"/>
            <a:ext cx="1716790" cy="1716790"/>
          </a:xfrm>
          <a:prstGeom prst="rect">
            <a:avLst/>
          </a:prstGeom>
          <a:noFill/>
          <a:ln>
            <a:noFill/>
          </a:ln>
        </p:spPr>
      </p:pic>
      <p:pic>
        <p:nvPicPr>
          <p:cNvPr descr="A close up of a logo&#10;&#10;Description generated with very high confidence" id="206" name="Google Shape;206;p11"/>
          <p:cNvPicPr preferRelativeResize="0"/>
          <p:nvPr/>
        </p:nvPicPr>
        <p:blipFill rotWithShape="1">
          <a:blip r:embed="rId5">
            <a:alphaModFix/>
          </a:blip>
          <a:srcRect b="0" l="0" r="0" t="0"/>
          <a:stretch/>
        </p:blipFill>
        <p:spPr>
          <a:xfrm>
            <a:off x="4274228" y="745142"/>
            <a:ext cx="1714504" cy="1716790"/>
          </a:xfrm>
          <a:prstGeom prst="rect">
            <a:avLst/>
          </a:prstGeom>
          <a:noFill/>
          <a:ln>
            <a:noFill/>
          </a:ln>
        </p:spPr>
      </p:pic>
      <p:pic>
        <p:nvPicPr>
          <p:cNvPr descr="A close up of a logo&#10;&#10;Description generated with very high confidence" id="207" name="Google Shape;207;p11"/>
          <p:cNvPicPr preferRelativeResize="0"/>
          <p:nvPr/>
        </p:nvPicPr>
        <p:blipFill rotWithShape="1">
          <a:blip r:embed="rId6">
            <a:alphaModFix/>
          </a:blip>
          <a:srcRect b="0" l="0" r="0" t="0"/>
          <a:stretch/>
        </p:blipFill>
        <p:spPr>
          <a:xfrm>
            <a:off x="4099448" y="3158313"/>
            <a:ext cx="1714504" cy="1716790"/>
          </a:xfrm>
          <a:prstGeom prst="rect">
            <a:avLst/>
          </a:prstGeom>
          <a:noFill/>
          <a:ln>
            <a:noFill/>
          </a:ln>
        </p:spPr>
      </p:pic>
      <p:pic>
        <p:nvPicPr>
          <p:cNvPr descr="A close up of a logo&#10;&#10;Description generated with very high confidence" id="208" name="Google Shape;208;p11"/>
          <p:cNvPicPr preferRelativeResize="0"/>
          <p:nvPr/>
        </p:nvPicPr>
        <p:blipFill rotWithShape="1">
          <a:blip r:embed="rId7">
            <a:alphaModFix/>
          </a:blip>
          <a:srcRect b="0" l="0" r="0" t="0"/>
          <a:stretch/>
        </p:blipFill>
        <p:spPr>
          <a:xfrm>
            <a:off x="622098" y="1069803"/>
            <a:ext cx="1714504" cy="1714504"/>
          </a:xfrm>
          <a:prstGeom prst="rect">
            <a:avLst/>
          </a:prstGeom>
          <a:noFill/>
          <a:ln>
            <a:noFill/>
          </a:ln>
        </p:spPr>
      </p:pic>
      <p:pic>
        <p:nvPicPr>
          <p:cNvPr id="209" name="Google Shape;209;p11"/>
          <p:cNvPicPr preferRelativeResize="0"/>
          <p:nvPr/>
        </p:nvPicPr>
        <p:blipFill rotWithShape="1">
          <a:blip r:embed="rId8">
            <a:alphaModFix/>
          </a:blip>
          <a:srcRect b="0" l="0" r="0" t="0"/>
          <a:stretch/>
        </p:blipFill>
        <p:spPr>
          <a:xfrm>
            <a:off x="5588204" y="1007645"/>
            <a:ext cx="1716790" cy="1716790"/>
          </a:xfrm>
          <a:prstGeom prst="rect">
            <a:avLst/>
          </a:prstGeom>
          <a:noFill/>
          <a:ln>
            <a:noFill/>
          </a:ln>
        </p:spPr>
      </p:pic>
      <p:pic>
        <p:nvPicPr>
          <p:cNvPr descr="A close up of a logo&#10;&#10;Description generated with very high confidence" id="210" name="Google Shape;210;p11"/>
          <p:cNvPicPr preferRelativeResize="0"/>
          <p:nvPr/>
        </p:nvPicPr>
        <p:blipFill rotWithShape="1">
          <a:blip r:embed="rId9">
            <a:alphaModFix/>
          </a:blip>
          <a:srcRect b="0" l="0" r="0" t="0"/>
          <a:stretch/>
        </p:blipFill>
        <p:spPr>
          <a:xfrm>
            <a:off x="5579750" y="3040039"/>
            <a:ext cx="1716790" cy="1716790"/>
          </a:xfrm>
          <a:prstGeom prst="rect">
            <a:avLst/>
          </a:prstGeom>
          <a:noFill/>
          <a:ln>
            <a:noFill/>
          </a:ln>
        </p:spPr>
      </p:pic>
      <p:pic>
        <p:nvPicPr>
          <p:cNvPr descr="A close up of a logo&#10;&#10;Description generated with very high confidence" id="211" name="Google Shape;211;p11"/>
          <p:cNvPicPr preferRelativeResize="0"/>
          <p:nvPr/>
        </p:nvPicPr>
        <p:blipFill rotWithShape="1">
          <a:blip r:embed="rId10">
            <a:alphaModFix/>
          </a:blip>
          <a:srcRect b="0" l="0" r="0" t="0"/>
          <a:stretch/>
        </p:blipFill>
        <p:spPr>
          <a:xfrm>
            <a:off x="3571810" y="1062012"/>
            <a:ext cx="1716790" cy="1714504"/>
          </a:xfrm>
          <a:prstGeom prst="rect">
            <a:avLst/>
          </a:prstGeom>
          <a:noFill/>
          <a:ln>
            <a:noFill/>
          </a:ln>
        </p:spPr>
      </p:pic>
      <p:pic>
        <p:nvPicPr>
          <p:cNvPr id="212" name="Google Shape;212;p11"/>
          <p:cNvPicPr preferRelativeResize="0"/>
          <p:nvPr/>
        </p:nvPicPr>
        <p:blipFill rotWithShape="1">
          <a:blip r:embed="rId11">
            <a:alphaModFix/>
          </a:blip>
          <a:srcRect b="0" l="0" r="0" t="0"/>
          <a:stretch/>
        </p:blipFill>
        <p:spPr>
          <a:xfrm>
            <a:off x="7136779" y="3304959"/>
            <a:ext cx="1716790" cy="1716790"/>
          </a:xfrm>
          <a:prstGeom prst="rect">
            <a:avLst/>
          </a:prstGeom>
          <a:noFill/>
          <a:ln>
            <a:noFill/>
          </a:ln>
        </p:spPr>
      </p:pic>
      <p:pic>
        <p:nvPicPr>
          <p:cNvPr descr="A close up of a logo&#10;&#10;Description generated with very high confidence" id="213" name="Google Shape;213;p11"/>
          <p:cNvPicPr preferRelativeResize="0"/>
          <p:nvPr/>
        </p:nvPicPr>
        <p:blipFill rotWithShape="1">
          <a:blip r:embed="rId12">
            <a:alphaModFix/>
          </a:blip>
          <a:srcRect b="0" l="0" r="0" t="0"/>
          <a:stretch/>
        </p:blipFill>
        <p:spPr>
          <a:xfrm>
            <a:off x="539085" y="3023188"/>
            <a:ext cx="1716790" cy="1716790"/>
          </a:xfrm>
          <a:prstGeom prst="rect">
            <a:avLst/>
          </a:prstGeom>
          <a:noFill/>
          <a:ln>
            <a:noFill/>
          </a:ln>
        </p:spPr>
      </p:pic>
      <p:pic>
        <p:nvPicPr>
          <p:cNvPr descr="A close up of a logo&#10;&#10;Description generated with very high confidence" id="214" name="Google Shape;214;p11"/>
          <p:cNvPicPr preferRelativeResize="0"/>
          <p:nvPr/>
        </p:nvPicPr>
        <p:blipFill rotWithShape="1">
          <a:blip r:embed="rId13">
            <a:alphaModFix/>
          </a:blip>
          <a:srcRect b="0" l="0" r="0" t="0"/>
          <a:stretch/>
        </p:blipFill>
        <p:spPr>
          <a:xfrm>
            <a:off x="2257834" y="988758"/>
            <a:ext cx="1716790" cy="1716790"/>
          </a:xfrm>
          <a:prstGeom prst="rect">
            <a:avLst/>
          </a:prstGeom>
          <a:noFill/>
          <a:ln>
            <a:noFill/>
          </a:ln>
        </p:spPr>
      </p:pic>
      <p:sp>
        <p:nvSpPr>
          <p:cNvPr id="215" name="Google Shape;215;p11"/>
          <p:cNvSpPr txBox="1"/>
          <p:nvPr/>
        </p:nvSpPr>
        <p:spPr>
          <a:xfrm>
            <a:off x="618502" y="2477217"/>
            <a:ext cx="1632140" cy="6924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Syringe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Access</a:t>
            </a:r>
            <a:endParaRPr b="0" i="0" sz="1400" u="none" cap="none" strike="noStrike">
              <a:solidFill>
                <a:srgbClr val="000000"/>
              </a:solidFill>
              <a:latin typeface="Arial"/>
              <a:ea typeface="Arial"/>
              <a:cs typeface="Arial"/>
              <a:sym typeface="Arial"/>
            </a:endParaRPr>
          </a:p>
        </p:txBody>
      </p:sp>
      <p:sp>
        <p:nvSpPr>
          <p:cNvPr id="216" name="Google Shape;216;p11"/>
          <p:cNvSpPr txBox="1"/>
          <p:nvPr/>
        </p:nvSpPr>
        <p:spPr>
          <a:xfrm>
            <a:off x="2250392" y="2534631"/>
            <a:ext cx="1632140" cy="6924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Syringe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Disposal</a:t>
            </a:r>
            <a:endParaRPr b="0" i="0" sz="1400" u="none" cap="none" strike="noStrike">
              <a:solidFill>
                <a:srgbClr val="000000"/>
              </a:solidFill>
              <a:latin typeface="Arial"/>
              <a:ea typeface="Arial"/>
              <a:cs typeface="Arial"/>
              <a:sym typeface="Arial"/>
            </a:endParaRPr>
          </a:p>
        </p:txBody>
      </p:sp>
      <p:sp>
        <p:nvSpPr>
          <p:cNvPr id="217" name="Google Shape;217;p11"/>
          <p:cNvSpPr txBox="1"/>
          <p:nvPr/>
        </p:nvSpPr>
        <p:spPr>
          <a:xfrm>
            <a:off x="3929146" y="2599641"/>
            <a:ext cx="1632140" cy="6924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Safer Drug Use</a:t>
            </a:r>
            <a:endParaRPr b="0" i="0" sz="1400" u="none" cap="none" strike="noStrike">
              <a:solidFill>
                <a:srgbClr val="000000"/>
              </a:solidFill>
              <a:latin typeface="Arial"/>
              <a:ea typeface="Arial"/>
              <a:cs typeface="Arial"/>
              <a:sym typeface="Arial"/>
            </a:endParaRPr>
          </a:p>
        </p:txBody>
      </p:sp>
      <p:sp>
        <p:nvSpPr>
          <p:cNvPr id="218" name="Google Shape;218;p11"/>
          <p:cNvSpPr txBox="1"/>
          <p:nvPr/>
        </p:nvSpPr>
        <p:spPr>
          <a:xfrm>
            <a:off x="290431" y="4163354"/>
            <a:ext cx="1956887" cy="99257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Supervised Consumption Services</a:t>
            </a:r>
            <a:endParaRPr b="0" i="0" sz="1400" u="none" cap="none" strike="noStrike">
              <a:solidFill>
                <a:srgbClr val="000000"/>
              </a:solidFill>
              <a:latin typeface="Arial"/>
              <a:ea typeface="Arial"/>
              <a:cs typeface="Arial"/>
              <a:sym typeface="Arial"/>
            </a:endParaRPr>
          </a:p>
        </p:txBody>
      </p:sp>
      <p:sp>
        <p:nvSpPr>
          <p:cNvPr id="219" name="Google Shape;219;p11"/>
          <p:cNvSpPr txBox="1"/>
          <p:nvPr/>
        </p:nvSpPr>
        <p:spPr>
          <a:xfrm>
            <a:off x="7274921" y="2653856"/>
            <a:ext cx="1632140" cy="99257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Medication Assisted Treatment</a:t>
            </a:r>
            <a:endParaRPr b="0" i="0" sz="1400" u="none" cap="none" strike="noStrike">
              <a:solidFill>
                <a:srgbClr val="000000"/>
              </a:solidFill>
              <a:latin typeface="Arial"/>
              <a:ea typeface="Arial"/>
              <a:cs typeface="Arial"/>
              <a:sym typeface="Arial"/>
            </a:endParaRPr>
          </a:p>
        </p:txBody>
      </p:sp>
      <p:sp>
        <p:nvSpPr>
          <p:cNvPr id="220" name="Google Shape;220;p11"/>
          <p:cNvSpPr txBox="1"/>
          <p:nvPr/>
        </p:nvSpPr>
        <p:spPr>
          <a:xfrm>
            <a:off x="5536558" y="2673493"/>
            <a:ext cx="1632140" cy="3924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Naloxone</a:t>
            </a:r>
            <a:endParaRPr b="0" i="0" sz="1400" u="none" cap="none" strike="noStrike">
              <a:solidFill>
                <a:srgbClr val="000000"/>
              </a:solidFill>
              <a:latin typeface="Arial"/>
              <a:ea typeface="Arial"/>
              <a:cs typeface="Arial"/>
              <a:sym typeface="Arial"/>
            </a:endParaRPr>
          </a:p>
        </p:txBody>
      </p:sp>
      <p:sp>
        <p:nvSpPr>
          <p:cNvPr id="221" name="Google Shape;221;p11"/>
          <p:cNvSpPr txBox="1"/>
          <p:nvPr/>
        </p:nvSpPr>
        <p:spPr>
          <a:xfrm>
            <a:off x="5597056" y="4405271"/>
            <a:ext cx="1632140" cy="6924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Pharmacy Access</a:t>
            </a:r>
            <a:endParaRPr b="0" i="0" sz="1400" u="none" cap="none" strike="noStrike">
              <a:solidFill>
                <a:srgbClr val="000000"/>
              </a:solidFill>
              <a:latin typeface="Arial"/>
              <a:ea typeface="Arial"/>
              <a:cs typeface="Arial"/>
              <a:sym typeface="Arial"/>
            </a:endParaRPr>
          </a:p>
        </p:txBody>
      </p:sp>
      <p:sp>
        <p:nvSpPr>
          <p:cNvPr id="222" name="Google Shape;222;p11"/>
          <p:cNvSpPr txBox="1"/>
          <p:nvPr/>
        </p:nvSpPr>
        <p:spPr>
          <a:xfrm>
            <a:off x="2475075" y="4415210"/>
            <a:ext cx="1632140" cy="6924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Drop-In Centers</a:t>
            </a:r>
            <a:endParaRPr b="0" i="0" sz="1400" u="none" cap="none" strike="noStrike">
              <a:solidFill>
                <a:srgbClr val="000000"/>
              </a:solidFill>
              <a:latin typeface="Arial"/>
              <a:ea typeface="Arial"/>
              <a:cs typeface="Arial"/>
              <a:sym typeface="Arial"/>
            </a:endParaRPr>
          </a:p>
        </p:txBody>
      </p:sp>
      <p:sp>
        <p:nvSpPr>
          <p:cNvPr id="223" name="Google Shape;223;p11"/>
          <p:cNvSpPr txBox="1"/>
          <p:nvPr/>
        </p:nvSpPr>
        <p:spPr>
          <a:xfrm>
            <a:off x="4144256" y="4441501"/>
            <a:ext cx="1632140" cy="6924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Housing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First</a:t>
            </a:r>
            <a:endParaRPr b="0" i="0" sz="1400" u="none" cap="none" strike="noStrike">
              <a:solidFill>
                <a:srgbClr val="000000"/>
              </a:solidFill>
              <a:latin typeface="Arial"/>
              <a:ea typeface="Arial"/>
              <a:cs typeface="Arial"/>
              <a:sym typeface="Arial"/>
            </a:endParaRPr>
          </a:p>
        </p:txBody>
      </p:sp>
      <p:sp>
        <p:nvSpPr>
          <p:cNvPr id="224" name="Google Shape;224;p11"/>
          <p:cNvSpPr txBox="1"/>
          <p:nvPr/>
        </p:nvSpPr>
        <p:spPr>
          <a:xfrm>
            <a:off x="7174335" y="4530118"/>
            <a:ext cx="1632140" cy="3924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chemeClr val="dk1"/>
                </a:solidFill>
                <a:latin typeface="Arial"/>
                <a:ea typeface="Arial"/>
                <a:cs typeface="Arial"/>
                <a:sym typeface="Arial"/>
              </a:rPr>
              <a:t>Referrals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2CCDC"/>
        </a:solidFill>
      </p:bgPr>
    </p:bg>
    <p:spTree>
      <p:nvGrpSpPr>
        <p:cNvPr id="228" name="Shape 228"/>
        <p:cNvGrpSpPr/>
        <p:nvPr/>
      </p:nvGrpSpPr>
      <p:grpSpPr>
        <a:xfrm>
          <a:off x="0" y="0"/>
          <a:ext cx="0" cy="0"/>
          <a:chOff x="0" y="0"/>
          <a:chExt cx="0" cy="0"/>
        </a:xfrm>
      </p:grpSpPr>
      <p:sp>
        <p:nvSpPr>
          <p:cNvPr id="229" name="Google Shape;229;p19"/>
          <p:cNvSpPr txBox="1"/>
          <p:nvPr>
            <p:ph type="title"/>
          </p:nvPr>
        </p:nvSpPr>
        <p:spPr>
          <a:xfrm>
            <a:off x="311700" y="49565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2800"/>
              <a:buFont typeface="Arial Black"/>
              <a:buNone/>
            </a:pPr>
            <a:r>
              <a:t/>
            </a:r>
            <a:endParaRPr sz="2916"/>
          </a:p>
        </p:txBody>
      </p:sp>
      <p:sp>
        <p:nvSpPr>
          <p:cNvPr id="230" name="Google Shape;230;p19"/>
          <p:cNvSpPr txBox="1"/>
          <p:nvPr>
            <p:ph idx="1" type="body"/>
          </p:nvPr>
        </p:nvSpPr>
        <p:spPr>
          <a:xfrm>
            <a:off x="311700" y="1152475"/>
            <a:ext cx="8142600" cy="2543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800"/>
              <a:buNone/>
            </a:pPr>
            <a:r>
              <a:rPr lang="en-US" sz="5400">
                <a:latin typeface="Arial Black"/>
                <a:ea typeface="Arial Black"/>
                <a:cs typeface="Arial Black"/>
                <a:sym typeface="Arial Black"/>
              </a:rPr>
              <a:t>PREGNANCY AND SUBSTANCE USE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DE7"/>
        </a:solidFill>
      </p:bgPr>
    </p:bg>
    <p:spTree>
      <p:nvGrpSpPr>
        <p:cNvPr id="234" name="Shape 234"/>
        <p:cNvGrpSpPr/>
        <p:nvPr/>
      </p:nvGrpSpPr>
      <p:grpSpPr>
        <a:xfrm>
          <a:off x="0" y="0"/>
          <a:ext cx="0" cy="0"/>
          <a:chOff x="0" y="0"/>
          <a:chExt cx="0" cy="0"/>
        </a:xfrm>
      </p:grpSpPr>
      <p:sp>
        <p:nvSpPr>
          <p:cNvPr id="235" name="Google Shape;235;p45"/>
          <p:cNvSpPr txBox="1"/>
          <p:nvPr/>
        </p:nvSpPr>
        <p:spPr>
          <a:xfrm>
            <a:off x="311700" y="617661"/>
            <a:ext cx="8520600" cy="341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1" i="0" lang="en-US" sz="2800" u="none" cap="none" strike="noStrike">
                <a:solidFill>
                  <a:schemeClr val="dk1"/>
                </a:solidFill>
                <a:latin typeface="Arial Black"/>
                <a:ea typeface="Arial Black"/>
                <a:cs typeface="Arial Black"/>
                <a:sym typeface="Arial Black"/>
              </a:rPr>
              <a:t>WHAT DO YOU KNOW ABOUT PREGNANCY AND SUBSTANCE USE?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t/>
            </a:r>
            <a:endParaRPr b="1" i="0" sz="4800" u="none" cap="none" strike="noStrike">
              <a:solidFill>
                <a:schemeClr val="dk1"/>
              </a:solidFill>
              <a:latin typeface="Arial Black"/>
              <a:ea typeface="Arial Black"/>
              <a:cs typeface="Arial Black"/>
              <a:sym typeface="Arial Black"/>
            </a:endParaRPr>
          </a:p>
          <a:p>
            <a:pPr indent="0" lvl="0" marL="0" marR="0" rtl="0" algn="ctr">
              <a:lnSpc>
                <a:spcPct val="100000"/>
              </a:lnSpc>
              <a:spcBef>
                <a:spcPts val="0"/>
              </a:spcBef>
              <a:spcAft>
                <a:spcPts val="0"/>
              </a:spcAft>
              <a:buClr>
                <a:schemeClr val="dk1"/>
              </a:buClr>
              <a:buSzPts val="1800"/>
              <a:buFont typeface="Arial"/>
              <a:buNone/>
            </a:pPr>
            <a:r>
              <a:t/>
            </a:r>
            <a:endParaRPr b="1" i="0" sz="4800" u="none" cap="none" strike="noStrike">
              <a:solidFill>
                <a:schemeClr val="dk1"/>
              </a:solidFill>
              <a:latin typeface="Arial Black"/>
              <a:ea typeface="Arial Black"/>
              <a:cs typeface="Arial Black"/>
              <a:sym typeface="Arial Black"/>
            </a:endParaRPr>
          </a:p>
          <a:p>
            <a:pPr indent="0" lvl="0" marL="0" marR="0" rtl="0" algn="ctr">
              <a:lnSpc>
                <a:spcPct val="100000"/>
              </a:lnSpc>
              <a:spcBef>
                <a:spcPts val="0"/>
              </a:spcBef>
              <a:spcAft>
                <a:spcPts val="0"/>
              </a:spcAft>
              <a:buClr>
                <a:schemeClr val="dk1"/>
              </a:buClr>
              <a:buSzPts val="1800"/>
              <a:buFont typeface="Arial"/>
              <a:buNone/>
            </a:pPr>
            <a:r>
              <a:t/>
            </a:r>
            <a:endParaRPr b="1" i="0" sz="4800" u="none" cap="none" strike="noStrike">
              <a:solidFill>
                <a:schemeClr val="dk1"/>
              </a:solidFill>
              <a:latin typeface="Arial Black"/>
              <a:ea typeface="Arial Black"/>
              <a:cs typeface="Arial Black"/>
              <a:sym typeface="Arial Black"/>
            </a:endParaRPr>
          </a:p>
          <a:p>
            <a:pPr indent="0" lvl="0" marL="0" marR="0" rtl="0" algn="ctr">
              <a:lnSpc>
                <a:spcPct val="100000"/>
              </a:lnSpc>
              <a:spcBef>
                <a:spcPts val="0"/>
              </a:spcBef>
              <a:spcAft>
                <a:spcPts val="0"/>
              </a:spcAft>
              <a:buClr>
                <a:schemeClr val="dk1"/>
              </a:buClr>
              <a:buSzPts val="1800"/>
              <a:buFont typeface="Arial"/>
              <a:buNone/>
            </a:pPr>
            <a:r>
              <a:t/>
            </a:r>
            <a:endParaRPr b="1" i="0" sz="4800" u="none" cap="none" strike="noStrike">
              <a:solidFill>
                <a:schemeClr val="dk1"/>
              </a:solidFill>
              <a:latin typeface="Arial Black"/>
              <a:ea typeface="Arial Black"/>
              <a:cs typeface="Arial Black"/>
              <a:sym typeface="Arial Black"/>
            </a:endParaRPr>
          </a:p>
          <a:p>
            <a:pPr indent="0" lvl="0" marL="0" marR="0" rtl="0" algn="ctr">
              <a:lnSpc>
                <a:spcPct val="100000"/>
              </a:lnSpc>
              <a:spcBef>
                <a:spcPts val="0"/>
              </a:spcBef>
              <a:spcAft>
                <a:spcPts val="0"/>
              </a:spcAft>
              <a:buClr>
                <a:schemeClr val="dk1"/>
              </a:buClr>
              <a:buSzPts val="1800"/>
              <a:buFont typeface="Arial"/>
              <a:buNone/>
            </a:pPr>
            <a:r>
              <a:rPr b="1" i="0" lang="en-US" sz="2800" u="none" cap="none" strike="noStrike">
                <a:solidFill>
                  <a:schemeClr val="dk1"/>
                </a:solidFill>
                <a:latin typeface="Arial Black"/>
                <a:ea typeface="Arial Black"/>
                <a:cs typeface="Arial Black"/>
                <a:sym typeface="Arial Black"/>
              </a:rPr>
              <a:t>WHAT DO YOU SEE IN YOUR WORK? </a:t>
            </a:r>
            <a:endParaRPr b="0" i="0" sz="2800" u="none" cap="none" strike="noStrike">
              <a:solidFill>
                <a:srgbClr val="000000"/>
              </a:solidFill>
              <a:latin typeface="Arial"/>
              <a:ea typeface="Arial"/>
              <a:cs typeface="Arial"/>
              <a:sym typeface="Arial"/>
            </a:endParaRPr>
          </a:p>
        </p:txBody>
      </p:sp>
      <p:sp>
        <p:nvSpPr>
          <p:cNvPr id="236" name="Google Shape;236;p45"/>
          <p:cNvSpPr txBox="1"/>
          <p:nvPr>
            <p:ph type="title"/>
          </p:nvPr>
        </p:nvSpPr>
        <p:spPr>
          <a:xfrm>
            <a:off x="5643548" y="2911008"/>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2800"/>
              <a:buFont typeface="Arial Black"/>
              <a:buNone/>
            </a:pPr>
            <a:r>
              <a:rPr lang="en-US" sz="2916">
                <a:latin typeface="Arial"/>
                <a:ea typeface="Arial"/>
                <a:cs typeface="Arial"/>
                <a:sym typeface="Arial"/>
              </a:rPr>
              <a:t>CANNABIS</a:t>
            </a:r>
            <a:r>
              <a:rPr lang="en-US" sz="2916"/>
              <a:t> </a:t>
            </a:r>
            <a:endParaRPr sz="3240"/>
          </a:p>
        </p:txBody>
      </p:sp>
      <p:sp>
        <p:nvSpPr>
          <p:cNvPr id="237" name="Google Shape;237;p45"/>
          <p:cNvSpPr txBox="1"/>
          <p:nvPr/>
        </p:nvSpPr>
        <p:spPr>
          <a:xfrm>
            <a:off x="291866" y="3222657"/>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80000"/>
              </a:lnSpc>
              <a:spcBef>
                <a:spcPts val="0"/>
              </a:spcBef>
              <a:spcAft>
                <a:spcPts val="0"/>
              </a:spcAft>
              <a:buClr>
                <a:srgbClr val="366092"/>
              </a:buClr>
              <a:buSzPts val="2800"/>
              <a:buFont typeface="Arial"/>
              <a:buNone/>
            </a:pPr>
            <a:r>
              <a:rPr b="0" i="0" lang="en-US" sz="2970" u="none" cap="none" strike="noStrike">
                <a:solidFill>
                  <a:srgbClr val="366092"/>
                </a:solidFill>
                <a:latin typeface="Arial"/>
                <a:ea typeface="Arial"/>
                <a:cs typeface="Arial"/>
                <a:sym typeface="Arial"/>
              </a:rPr>
              <a:t>COCAINE/CRACK</a:t>
            </a:r>
            <a:endParaRPr b="0" i="0" sz="1400" u="none" cap="none" strike="noStrike">
              <a:solidFill>
                <a:srgbClr val="000000"/>
              </a:solidFill>
              <a:latin typeface="Arial"/>
              <a:ea typeface="Arial"/>
              <a:cs typeface="Arial"/>
              <a:sym typeface="Arial"/>
            </a:endParaRPr>
          </a:p>
        </p:txBody>
      </p:sp>
      <p:sp>
        <p:nvSpPr>
          <p:cNvPr id="238" name="Google Shape;238;p45"/>
          <p:cNvSpPr txBox="1"/>
          <p:nvPr/>
        </p:nvSpPr>
        <p:spPr>
          <a:xfrm>
            <a:off x="4883700" y="1933963"/>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80000"/>
              </a:lnSpc>
              <a:spcBef>
                <a:spcPts val="0"/>
              </a:spcBef>
              <a:spcAft>
                <a:spcPts val="0"/>
              </a:spcAft>
              <a:buClr>
                <a:srgbClr val="366092"/>
              </a:buClr>
              <a:buSzPts val="2800"/>
              <a:buFont typeface="Arial"/>
              <a:buNone/>
            </a:pPr>
            <a:r>
              <a:rPr b="0" i="0" lang="en-US" sz="2970" u="none" cap="none" strike="noStrike">
                <a:solidFill>
                  <a:srgbClr val="366092"/>
                </a:solidFill>
                <a:latin typeface="Arial"/>
                <a:ea typeface="Arial"/>
                <a:cs typeface="Arial"/>
                <a:sym typeface="Arial"/>
              </a:rPr>
              <a:t>OPIOIDS</a:t>
            </a:r>
            <a:endParaRPr b="0" i="0" sz="1400" u="none" cap="none" strike="noStrike">
              <a:solidFill>
                <a:srgbClr val="000000"/>
              </a:solidFill>
              <a:latin typeface="Arial"/>
              <a:ea typeface="Arial"/>
              <a:cs typeface="Arial"/>
              <a:sym typeface="Arial"/>
            </a:endParaRPr>
          </a:p>
        </p:txBody>
      </p:sp>
      <p:sp>
        <p:nvSpPr>
          <p:cNvPr id="239" name="Google Shape;239;p45"/>
          <p:cNvSpPr txBox="1"/>
          <p:nvPr/>
        </p:nvSpPr>
        <p:spPr>
          <a:xfrm>
            <a:off x="1834063" y="2135309"/>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80000"/>
              </a:lnSpc>
              <a:spcBef>
                <a:spcPts val="0"/>
              </a:spcBef>
              <a:spcAft>
                <a:spcPts val="0"/>
              </a:spcAft>
              <a:buClr>
                <a:srgbClr val="366092"/>
              </a:buClr>
              <a:buSzPts val="2800"/>
              <a:buFont typeface="Arial"/>
              <a:buNone/>
            </a:pPr>
            <a:r>
              <a:rPr b="0" i="0" lang="en-US" sz="2970" u="none" cap="none" strike="noStrike">
                <a:solidFill>
                  <a:srgbClr val="366092"/>
                </a:solidFill>
                <a:latin typeface="Arial"/>
                <a:ea typeface="Arial"/>
                <a:cs typeface="Arial"/>
                <a:sym typeface="Arial"/>
              </a:rPr>
              <a:t>METH</a:t>
            </a:r>
            <a:endParaRPr b="0" i="0" sz="1400" u="none" cap="none" strike="noStrike">
              <a:solidFill>
                <a:srgbClr val="000000"/>
              </a:solidFill>
              <a:latin typeface="Arial"/>
              <a:ea typeface="Arial"/>
              <a:cs typeface="Arial"/>
              <a:sym typeface="Arial"/>
            </a:endParaRPr>
          </a:p>
        </p:txBody>
      </p:sp>
      <p:sp>
        <p:nvSpPr>
          <p:cNvPr id="240" name="Google Shape;240;p45"/>
          <p:cNvSpPr txBox="1"/>
          <p:nvPr/>
        </p:nvSpPr>
        <p:spPr>
          <a:xfrm>
            <a:off x="6094363" y="1127851"/>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80000"/>
              </a:lnSpc>
              <a:spcBef>
                <a:spcPts val="0"/>
              </a:spcBef>
              <a:spcAft>
                <a:spcPts val="0"/>
              </a:spcAft>
              <a:buClr>
                <a:srgbClr val="366092"/>
              </a:buClr>
              <a:buSzPts val="2800"/>
              <a:buFont typeface="Arial"/>
              <a:buNone/>
            </a:pPr>
            <a:r>
              <a:rPr b="0" i="0" lang="en-US" sz="2970" u="none" cap="none" strike="noStrike">
                <a:solidFill>
                  <a:srgbClr val="366092"/>
                </a:solidFill>
                <a:latin typeface="Arial"/>
                <a:ea typeface="Arial"/>
                <a:cs typeface="Arial"/>
                <a:sym typeface="Arial"/>
              </a:rPr>
              <a:t>ALCOHOL</a:t>
            </a:r>
            <a:endParaRPr b="0" i="0" sz="1400" u="none" cap="none" strike="noStrike">
              <a:solidFill>
                <a:srgbClr val="000000"/>
              </a:solidFill>
              <a:latin typeface="Arial"/>
              <a:ea typeface="Arial"/>
              <a:cs typeface="Arial"/>
              <a:sym typeface="Arial"/>
            </a:endParaRPr>
          </a:p>
        </p:txBody>
      </p:sp>
      <p:sp>
        <p:nvSpPr>
          <p:cNvPr id="241" name="Google Shape;241;p45"/>
          <p:cNvSpPr txBox="1"/>
          <p:nvPr/>
        </p:nvSpPr>
        <p:spPr>
          <a:xfrm>
            <a:off x="2494464" y="1313528"/>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80000"/>
              </a:lnSpc>
              <a:spcBef>
                <a:spcPts val="0"/>
              </a:spcBef>
              <a:spcAft>
                <a:spcPts val="0"/>
              </a:spcAft>
              <a:buClr>
                <a:srgbClr val="366092"/>
              </a:buClr>
              <a:buSzPts val="2800"/>
              <a:buFont typeface="Arial"/>
              <a:buNone/>
            </a:pPr>
            <a:r>
              <a:rPr b="0" i="0" lang="en-US" sz="2970" u="none" cap="none" strike="noStrike">
                <a:solidFill>
                  <a:srgbClr val="366092"/>
                </a:solidFill>
                <a:latin typeface="Arial"/>
                <a:ea typeface="Arial"/>
                <a:cs typeface="Arial"/>
                <a:sym typeface="Arial"/>
              </a:rPr>
              <a:t>TOBACCO</a:t>
            </a:r>
            <a:endParaRPr b="0" i="0" sz="1400" u="none" cap="none" strike="noStrike">
              <a:solidFill>
                <a:srgbClr val="000000"/>
              </a:solidFill>
              <a:latin typeface="Arial"/>
              <a:ea typeface="Arial"/>
              <a:cs typeface="Arial"/>
              <a:sym typeface="Arial"/>
            </a:endParaRPr>
          </a:p>
        </p:txBody>
      </p:sp>
      <p:sp>
        <p:nvSpPr>
          <p:cNvPr id="242" name="Google Shape;242;p45"/>
          <p:cNvSpPr txBox="1"/>
          <p:nvPr/>
        </p:nvSpPr>
        <p:spPr>
          <a:xfrm>
            <a:off x="34114" y="1164114"/>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80000"/>
              </a:lnSpc>
              <a:spcBef>
                <a:spcPts val="0"/>
              </a:spcBef>
              <a:spcAft>
                <a:spcPts val="0"/>
              </a:spcAft>
              <a:buClr>
                <a:srgbClr val="366092"/>
              </a:buClr>
              <a:buSzPts val="2800"/>
              <a:buFont typeface="Arial"/>
              <a:buNone/>
            </a:pPr>
            <a:r>
              <a:rPr b="0" i="0" lang="en-US" sz="2970" u="none" cap="none" strike="noStrike">
                <a:solidFill>
                  <a:srgbClr val="366092"/>
                </a:solidFill>
                <a:latin typeface="Arial"/>
                <a:ea typeface="Arial"/>
                <a:cs typeface="Arial"/>
                <a:sym typeface="Arial"/>
              </a:rPr>
              <a:t>ALCOHOL</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DE7"/>
        </a:solidFill>
      </p:bgPr>
    </p:bg>
    <p:spTree>
      <p:nvGrpSpPr>
        <p:cNvPr id="246" name="Shape 246"/>
        <p:cNvGrpSpPr/>
        <p:nvPr/>
      </p:nvGrpSpPr>
      <p:grpSpPr>
        <a:xfrm>
          <a:off x="0" y="0"/>
          <a:ext cx="0" cy="0"/>
          <a:chOff x="0" y="0"/>
          <a:chExt cx="0" cy="0"/>
        </a:xfrm>
      </p:grpSpPr>
      <p:sp>
        <p:nvSpPr>
          <p:cNvPr id="247" name="Google Shape;247;p20"/>
          <p:cNvSpPr txBox="1"/>
          <p:nvPr/>
        </p:nvSpPr>
        <p:spPr>
          <a:xfrm>
            <a:off x="311700" y="863550"/>
            <a:ext cx="8520600" cy="341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1" i="0" lang="en-US" sz="5400" u="none" cap="none" strike="noStrike">
                <a:solidFill>
                  <a:schemeClr val="dk1"/>
                </a:solidFill>
                <a:latin typeface="Arial Black"/>
                <a:ea typeface="Arial Black"/>
                <a:cs typeface="Arial Black"/>
                <a:sym typeface="Arial Black"/>
              </a:rPr>
              <a:t>MOST OF OUR DRUG EDUCATION IS WRONG</a:t>
            </a:r>
            <a:endParaRPr b="0" i="0" sz="1400" u="none" cap="none" strike="noStrike">
              <a:solidFill>
                <a:srgbClr val="000000"/>
              </a:solidFill>
              <a:latin typeface="Arial"/>
              <a:ea typeface="Arial"/>
              <a:cs typeface="Arial"/>
              <a:sym typeface="Arial"/>
            </a:endParaRPr>
          </a:p>
        </p:txBody>
      </p:sp>
      <p:sp>
        <p:nvSpPr>
          <p:cNvPr id="248" name="Google Shape;248;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800"/>
              <a:buFont typeface="Arial Black"/>
              <a:buNone/>
            </a:pPr>
            <a:r>
              <a:rPr lang="en-US" sz="3240"/>
              <a:t>FIRST THING’S FIRST: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2800"/>
              <a:buFont typeface="Arial Black"/>
              <a:buNone/>
            </a:pPr>
            <a:r>
              <a:rPr lang="en-US" sz="2916"/>
              <a:t>ALCOHOL</a:t>
            </a:r>
            <a:endParaRPr sz="3240"/>
          </a:p>
        </p:txBody>
      </p:sp>
      <p:sp>
        <p:nvSpPr>
          <p:cNvPr id="254" name="Google Shape;254;p46"/>
          <p:cNvSpPr txBox="1"/>
          <p:nvPr>
            <p:ph idx="1" type="body"/>
          </p:nvPr>
        </p:nvSpPr>
        <p:spPr>
          <a:xfrm>
            <a:off x="311700" y="1152474"/>
            <a:ext cx="8520600" cy="3991025"/>
          </a:xfrm>
          <a:prstGeom prst="rect">
            <a:avLst/>
          </a:prstGeom>
          <a:noFill/>
          <a:ln>
            <a:noFill/>
          </a:ln>
        </p:spPr>
        <p:txBody>
          <a:bodyPr anchorCtr="0" anchor="t" bIns="91425" lIns="91425" spcFirstLastPara="1" rIns="91425" wrap="square" tIns="91425">
            <a:normAutofit/>
          </a:bodyPr>
          <a:lstStyle/>
          <a:p>
            <a:pPr indent="-342900" lvl="0" marL="457200" rtl="0" algn="l">
              <a:lnSpc>
                <a:spcPct val="90000"/>
              </a:lnSpc>
              <a:spcBef>
                <a:spcPts val="0"/>
              </a:spcBef>
              <a:spcAft>
                <a:spcPts val="0"/>
              </a:spcAft>
              <a:buClr>
                <a:schemeClr val="dk1"/>
              </a:buClr>
              <a:buSzPts val="1800"/>
              <a:buChar char="●"/>
            </a:pPr>
            <a:r>
              <a:rPr lang="en-US" sz="1850"/>
              <a:t>Increases risk of: </a:t>
            </a:r>
            <a:endParaRPr/>
          </a:p>
          <a:p>
            <a:pPr indent="-317500" lvl="1" marL="914400" rtl="0" algn="l">
              <a:lnSpc>
                <a:spcPct val="90000"/>
              </a:lnSpc>
              <a:spcBef>
                <a:spcPts val="700"/>
              </a:spcBef>
              <a:spcAft>
                <a:spcPts val="0"/>
              </a:spcAft>
              <a:buSzPts val="1400"/>
              <a:buChar char="○"/>
            </a:pPr>
            <a:r>
              <a:rPr lang="en-US" sz="1850"/>
              <a:t>Miscarriage or still-birth</a:t>
            </a:r>
            <a:endParaRPr/>
          </a:p>
          <a:p>
            <a:pPr indent="-317500" lvl="1" marL="914400" rtl="0" algn="l">
              <a:lnSpc>
                <a:spcPct val="90000"/>
              </a:lnSpc>
              <a:spcBef>
                <a:spcPts val="700"/>
              </a:spcBef>
              <a:spcAft>
                <a:spcPts val="0"/>
              </a:spcAft>
              <a:buSzPts val="1400"/>
              <a:buChar char="○"/>
            </a:pPr>
            <a:r>
              <a:rPr lang="en-US" sz="1850"/>
              <a:t>Fetal Alcohol Spectrum Disorder (FASD)</a:t>
            </a:r>
            <a:endParaRPr/>
          </a:p>
          <a:p>
            <a:pPr indent="-317500" lvl="2" marL="1371600" rtl="0" algn="l">
              <a:lnSpc>
                <a:spcPct val="90000"/>
              </a:lnSpc>
              <a:spcBef>
                <a:spcPts val="0"/>
              </a:spcBef>
              <a:spcAft>
                <a:spcPts val="0"/>
              </a:spcAft>
              <a:buSzPts val="1400"/>
              <a:buChar char="■"/>
            </a:pPr>
            <a:r>
              <a:rPr lang="en-US" sz="1665"/>
              <a:t>Organ defects                                            ■ Smaller head size  </a:t>
            </a:r>
            <a:endParaRPr/>
          </a:p>
          <a:p>
            <a:pPr indent="-317500" lvl="2" marL="1371600" rtl="0" algn="l">
              <a:lnSpc>
                <a:spcPct val="90000"/>
              </a:lnSpc>
              <a:spcBef>
                <a:spcPts val="0"/>
              </a:spcBef>
              <a:spcAft>
                <a:spcPts val="0"/>
              </a:spcAft>
              <a:buSzPts val="1400"/>
              <a:buChar char="■"/>
            </a:pPr>
            <a:r>
              <a:rPr lang="en-US" sz="1665"/>
              <a:t>Intellectual limitations                                 ■ Low birth weight</a:t>
            </a:r>
            <a:endParaRPr/>
          </a:p>
          <a:p>
            <a:pPr indent="-317500" lvl="2" marL="1371600" rtl="0" algn="l">
              <a:lnSpc>
                <a:spcPct val="90000"/>
              </a:lnSpc>
              <a:spcBef>
                <a:spcPts val="0"/>
              </a:spcBef>
              <a:spcAft>
                <a:spcPts val="0"/>
              </a:spcAft>
              <a:buSzPts val="1400"/>
              <a:buChar char="■"/>
            </a:pPr>
            <a:r>
              <a:rPr lang="en-US" sz="1665"/>
              <a:t>Temporarily abnormal facial features </a:t>
            </a:r>
            <a:endParaRPr/>
          </a:p>
          <a:p>
            <a:pPr indent="0" lvl="2" marL="1054100" rtl="0" algn="l">
              <a:lnSpc>
                <a:spcPct val="90000"/>
              </a:lnSpc>
              <a:spcBef>
                <a:spcPts val="0"/>
              </a:spcBef>
              <a:spcAft>
                <a:spcPts val="0"/>
              </a:spcAft>
              <a:buSzPts val="1400"/>
              <a:buNone/>
            </a:pPr>
            <a:r>
              <a:t/>
            </a:r>
            <a:endParaRPr sz="1665"/>
          </a:p>
          <a:p>
            <a:pPr indent="0" lvl="0" marL="114300" rtl="0" algn="l">
              <a:lnSpc>
                <a:spcPct val="90000"/>
              </a:lnSpc>
              <a:spcBef>
                <a:spcPts val="0"/>
              </a:spcBef>
              <a:spcAft>
                <a:spcPts val="0"/>
              </a:spcAft>
              <a:buSzPts val="1800"/>
              <a:buNone/>
            </a:pPr>
            <a:r>
              <a:rPr lang="en-US" sz="1850"/>
              <a:t>IMPACT ON BREAST/CHEST FEEDING: </a:t>
            </a:r>
            <a:endParaRPr/>
          </a:p>
          <a:p>
            <a:pPr indent="-342900" lvl="0" marL="457200" rtl="0" algn="l">
              <a:lnSpc>
                <a:spcPct val="90000"/>
              </a:lnSpc>
              <a:spcBef>
                <a:spcPts val="0"/>
              </a:spcBef>
              <a:spcAft>
                <a:spcPts val="0"/>
              </a:spcAft>
              <a:buClr>
                <a:schemeClr val="dk1"/>
              </a:buClr>
              <a:buSzPts val="1800"/>
              <a:buChar char="●"/>
            </a:pPr>
            <a:r>
              <a:rPr b="0" lang="en-US" sz="1850"/>
              <a:t>Passes into milk</a:t>
            </a:r>
            <a:endParaRPr/>
          </a:p>
          <a:p>
            <a:pPr indent="-342900" lvl="0" marL="457200" rtl="0" algn="l">
              <a:lnSpc>
                <a:spcPct val="90000"/>
              </a:lnSpc>
              <a:spcBef>
                <a:spcPts val="0"/>
              </a:spcBef>
              <a:spcAft>
                <a:spcPts val="0"/>
              </a:spcAft>
              <a:buClr>
                <a:schemeClr val="dk1"/>
              </a:buClr>
              <a:buSzPts val="1800"/>
              <a:buChar char="●"/>
            </a:pPr>
            <a:r>
              <a:rPr b="0" lang="en-US" sz="1850"/>
              <a:t>When you sober up, so does your milk</a:t>
            </a:r>
            <a:endParaRPr/>
          </a:p>
          <a:p>
            <a:pPr indent="0" lvl="0" marL="114300" rtl="0" algn="l">
              <a:lnSpc>
                <a:spcPct val="90000"/>
              </a:lnSpc>
              <a:spcBef>
                <a:spcPts val="0"/>
              </a:spcBef>
              <a:spcAft>
                <a:spcPts val="0"/>
              </a:spcAft>
              <a:buSzPts val="1800"/>
              <a:buNone/>
            </a:pPr>
            <a:r>
              <a:rPr lang="en-US" sz="1850"/>
              <a:t> </a:t>
            </a:r>
            <a:endParaRPr/>
          </a:p>
          <a:p>
            <a:pPr indent="0" lvl="0" marL="114300" rtl="0" algn="l">
              <a:lnSpc>
                <a:spcPct val="90000"/>
              </a:lnSpc>
              <a:spcBef>
                <a:spcPts val="0"/>
              </a:spcBef>
              <a:spcAft>
                <a:spcPts val="0"/>
              </a:spcAft>
              <a:buSzPts val="1800"/>
              <a:buNone/>
            </a:pPr>
            <a:r>
              <a:rPr lang="en-US" sz="1850"/>
              <a:t>HARM REDUCTION TECHNIQUES:</a:t>
            </a:r>
            <a:endParaRPr/>
          </a:p>
          <a:p>
            <a:pPr indent="-342900" lvl="0" marL="457200" rtl="0" algn="l">
              <a:lnSpc>
                <a:spcPct val="90000"/>
              </a:lnSpc>
              <a:spcBef>
                <a:spcPts val="0"/>
              </a:spcBef>
              <a:spcAft>
                <a:spcPts val="0"/>
              </a:spcAft>
              <a:buClr>
                <a:schemeClr val="dk1"/>
              </a:buClr>
              <a:buSzPts val="1800"/>
              <a:buChar char="●"/>
            </a:pPr>
            <a:r>
              <a:rPr b="0" lang="en-US" sz="1850"/>
              <a:t>Talk about alcohol related goals during pregnancy</a:t>
            </a:r>
            <a:endParaRPr/>
          </a:p>
          <a:p>
            <a:pPr indent="-342900" lvl="0" marL="457200" rtl="0" algn="l">
              <a:lnSpc>
                <a:spcPct val="90000"/>
              </a:lnSpc>
              <a:spcBef>
                <a:spcPts val="0"/>
              </a:spcBef>
              <a:spcAft>
                <a:spcPts val="0"/>
              </a:spcAft>
              <a:buClr>
                <a:schemeClr val="dk1"/>
              </a:buClr>
              <a:buSzPts val="1800"/>
              <a:buChar char="●"/>
            </a:pPr>
            <a:r>
              <a:rPr b="0" lang="en-US" sz="1850"/>
              <a:t>Pump before drinking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
          <p:cNvSpPr txBox="1"/>
          <p:nvPr>
            <p:ph type="title"/>
          </p:nvPr>
        </p:nvSpPr>
        <p:spPr>
          <a:xfrm>
            <a:off x="373380" y="190469"/>
            <a:ext cx="7373065" cy="57269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3600"/>
              <a:buFont typeface="Arial Black"/>
              <a:buNone/>
            </a:pPr>
            <a:r>
              <a:rPr lang="en-US" cap="none"/>
              <a:t>Harm Reduction Coalition</a:t>
            </a:r>
            <a:br>
              <a:rPr lang="en-US" cap="none"/>
            </a:br>
            <a:endParaRPr cap="none"/>
          </a:p>
        </p:txBody>
      </p:sp>
      <p:pic>
        <p:nvPicPr>
          <p:cNvPr descr="A picture containing person, man, building, holding&#10;&#10;Description generated with very high confidence" id="105" name="Google Shape;105;p2"/>
          <p:cNvPicPr preferRelativeResize="0"/>
          <p:nvPr/>
        </p:nvPicPr>
        <p:blipFill rotWithShape="1">
          <a:blip r:embed="rId3">
            <a:alphaModFix/>
          </a:blip>
          <a:srcRect b="0" l="0" r="0" t="0"/>
          <a:stretch/>
        </p:blipFill>
        <p:spPr>
          <a:xfrm>
            <a:off x="1600200" y="897731"/>
            <a:ext cx="1577579" cy="1577579"/>
          </a:xfrm>
          <a:prstGeom prst="rect">
            <a:avLst/>
          </a:prstGeom>
          <a:noFill/>
          <a:ln>
            <a:noFill/>
          </a:ln>
        </p:spPr>
      </p:pic>
      <p:pic>
        <p:nvPicPr>
          <p:cNvPr descr="IMG_4904.JPG" id="106" name="Google Shape;106;p2"/>
          <p:cNvPicPr preferRelativeResize="0"/>
          <p:nvPr/>
        </p:nvPicPr>
        <p:blipFill rotWithShape="1">
          <a:blip r:embed="rId4">
            <a:alphaModFix/>
          </a:blip>
          <a:srcRect b="0" l="18859" r="6138" t="0"/>
          <a:stretch/>
        </p:blipFill>
        <p:spPr>
          <a:xfrm>
            <a:off x="3829050" y="897731"/>
            <a:ext cx="1577579" cy="1577579"/>
          </a:xfrm>
          <a:prstGeom prst="rect">
            <a:avLst/>
          </a:prstGeom>
          <a:noFill/>
          <a:ln>
            <a:noFill/>
          </a:ln>
        </p:spPr>
      </p:pic>
      <p:pic>
        <p:nvPicPr>
          <p:cNvPr id="107" name="Google Shape;107;p2"/>
          <p:cNvPicPr preferRelativeResize="0"/>
          <p:nvPr/>
        </p:nvPicPr>
        <p:blipFill rotWithShape="1">
          <a:blip r:embed="rId5">
            <a:alphaModFix/>
          </a:blip>
          <a:srcRect b="0" l="15788" r="15350" t="0"/>
          <a:stretch/>
        </p:blipFill>
        <p:spPr>
          <a:xfrm>
            <a:off x="6057901" y="897731"/>
            <a:ext cx="1574006" cy="1577579"/>
          </a:xfrm>
          <a:prstGeom prst="rect">
            <a:avLst/>
          </a:prstGeom>
          <a:solidFill>
            <a:srgbClr val="ACD9E2"/>
          </a:solidFill>
          <a:ln>
            <a:noFill/>
          </a:ln>
        </p:spPr>
      </p:pic>
      <p:pic>
        <p:nvPicPr>
          <p:cNvPr descr="122306554.jpg" id="108" name="Google Shape;108;p2"/>
          <p:cNvPicPr preferRelativeResize="0"/>
          <p:nvPr/>
        </p:nvPicPr>
        <p:blipFill rotWithShape="1">
          <a:blip r:embed="rId6">
            <a:alphaModFix/>
          </a:blip>
          <a:srcRect b="0" l="22311" r="0" t="0"/>
          <a:stretch/>
        </p:blipFill>
        <p:spPr>
          <a:xfrm>
            <a:off x="2628900" y="3028950"/>
            <a:ext cx="1572816" cy="1577579"/>
          </a:xfrm>
          <a:prstGeom prst="rect">
            <a:avLst/>
          </a:prstGeom>
          <a:noFill/>
          <a:ln>
            <a:noFill/>
          </a:ln>
        </p:spPr>
      </p:pic>
      <p:pic>
        <p:nvPicPr>
          <p:cNvPr descr="8917090328672369981.jpg" id="109" name="Google Shape;109;p2"/>
          <p:cNvPicPr preferRelativeResize="0"/>
          <p:nvPr/>
        </p:nvPicPr>
        <p:blipFill rotWithShape="1">
          <a:blip r:embed="rId7">
            <a:alphaModFix/>
          </a:blip>
          <a:srcRect b="30707" l="9058" r="7605" t="6793"/>
          <a:stretch/>
        </p:blipFill>
        <p:spPr>
          <a:xfrm>
            <a:off x="5257800" y="3028950"/>
            <a:ext cx="1577579" cy="1577579"/>
          </a:xfrm>
          <a:prstGeom prst="rect">
            <a:avLst/>
          </a:prstGeom>
          <a:noFill/>
          <a:ln>
            <a:noFill/>
          </a:ln>
        </p:spPr>
      </p:pic>
      <p:sp>
        <p:nvSpPr>
          <p:cNvPr id="110" name="Google Shape;110;p2"/>
          <p:cNvSpPr txBox="1"/>
          <p:nvPr/>
        </p:nvSpPr>
        <p:spPr>
          <a:xfrm>
            <a:off x="1835812" y="2497931"/>
            <a:ext cx="1143263"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Black"/>
                <a:ea typeface="Arial Black"/>
                <a:cs typeface="Arial Black"/>
                <a:sym typeface="Arial Black"/>
              </a:rPr>
              <a:t>Policy &amp;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Black"/>
                <a:ea typeface="Arial Black"/>
                <a:cs typeface="Arial Black"/>
                <a:sym typeface="Arial Black"/>
              </a:rPr>
              <a:t>Advocacy</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3486575" y="2497931"/>
            <a:ext cx="230063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Black"/>
                <a:ea typeface="Arial Black"/>
                <a:cs typeface="Arial Black"/>
                <a:sym typeface="Arial Black"/>
              </a:rPr>
              <a:t>Trainings &amp;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Black"/>
                <a:ea typeface="Arial Black"/>
                <a:cs typeface="Arial Black"/>
                <a:sym typeface="Arial Black"/>
              </a:rPr>
              <a:t>Technical Assistance</a:t>
            </a:r>
            <a:endParaRPr b="0" i="0" sz="1400" u="none" cap="none" strike="noStrike">
              <a:solidFill>
                <a:srgbClr val="000000"/>
              </a:solidFill>
              <a:latin typeface="Arial"/>
              <a:ea typeface="Arial"/>
              <a:cs typeface="Arial"/>
              <a:sym typeface="Arial"/>
            </a:endParaRPr>
          </a:p>
        </p:txBody>
      </p:sp>
      <p:sp>
        <p:nvSpPr>
          <p:cNvPr id="112" name="Google Shape;112;p2"/>
          <p:cNvSpPr txBox="1"/>
          <p:nvPr/>
        </p:nvSpPr>
        <p:spPr>
          <a:xfrm>
            <a:off x="6296598" y="2440781"/>
            <a:ext cx="124425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Black"/>
                <a:ea typeface="Arial Black"/>
                <a:cs typeface="Arial Black"/>
                <a:sym typeface="Arial Black"/>
              </a:rPr>
              <a:t>Overdose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Black"/>
                <a:ea typeface="Arial Black"/>
                <a:cs typeface="Arial Black"/>
                <a:sym typeface="Arial Black"/>
              </a:rPr>
              <a:t>Prevention</a:t>
            </a:r>
            <a:endParaRPr b="0" i="0" sz="1400" u="none" cap="none" strike="noStrike">
              <a:solidFill>
                <a:srgbClr val="000000"/>
              </a:solidFill>
              <a:latin typeface="Arial"/>
              <a:ea typeface="Arial"/>
              <a:cs typeface="Arial"/>
              <a:sym typeface="Arial"/>
            </a:endParaRPr>
          </a:p>
        </p:txBody>
      </p:sp>
      <p:sp>
        <p:nvSpPr>
          <p:cNvPr id="113" name="Google Shape;113;p2"/>
          <p:cNvSpPr txBox="1"/>
          <p:nvPr/>
        </p:nvSpPr>
        <p:spPr>
          <a:xfrm>
            <a:off x="2261674" y="4612481"/>
            <a:ext cx="2289409"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Arial Black"/>
                <a:ea typeface="Arial Black"/>
                <a:cs typeface="Arial Black"/>
                <a:sym typeface="Arial Black"/>
              </a:rPr>
              <a:t>National &amp; Regional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Arial Black"/>
                <a:ea typeface="Arial Black"/>
                <a:cs typeface="Arial Black"/>
                <a:sym typeface="Arial Black"/>
              </a:rPr>
              <a:t>Conferences</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5233666" y="4612481"/>
            <a:ext cx="1552028"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Arial Black"/>
                <a:ea typeface="Arial Black"/>
                <a:cs typeface="Arial Black"/>
                <a:sym typeface="Arial Black"/>
              </a:rPr>
              <a:t>Resources &amp;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Arial Black"/>
                <a:ea typeface="Arial Black"/>
                <a:cs typeface="Arial Black"/>
                <a:sym typeface="Arial Black"/>
              </a:rPr>
              <a:t> Publications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2800"/>
              <a:buFont typeface="Arial Black"/>
              <a:buNone/>
            </a:pPr>
            <a:r>
              <a:rPr lang="en-US" sz="2916"/>
              <a:t>Benzodiazepines </a:t>
            </a:r>
            <a:endParaRPr sz="3240"/>
          </a:p>
        </p:txBody>
      </p:sp>
      <p:sp>
        <p:nvSpPr>
          <p:cNvPr id="260" name="Google Shape;260;p4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en-US" sz="5400">
                <a:solidFill>
                  <a:schemeClr val="lt1"/>
                </a:solidFill>
                <a:latin typeface="Arial Black"/>
                <a:ea typeface="Arial Black"/>
                <a:cs typeface="Arial Black"/>
                <a:sym typeface="Arial Black"/>
              </a:rPr>
              <a:t>WHAT IS HARM REDUCTION?</a:t>
            </a:r>
            <a:endParaRPr/>
          </a:p>
        </p:txBody>
      </p:sp>
      <p:sp>
        <p:nvSpPr>
          <p:cNvPr id="261" name="Google Shape;261;p47"/>
          <p:cNvSpPr txBox="1"/>
          <p:nvPr/>
        </p:nvSpPr>
        <p:spPr>
          <a:xfrm>
            <a:off x="311700" y="1152474"/>
            <a:ext cx="8520600" cy="3991025"/>
          </a:xfrm>
          <a:prstGeom prst="rect">
            <a:avLst/>
          </a:prstGeom>
          <a:noFill/>
          <a:ln>
            <a:noFill/>
          </a:ln>
        </p:spPr>
        <p:txBody>
          <a:bodyPr anchorCtr="0" anchor="t" bIns="91425" lIns="91425" spcFirstLastPara="1" rIns="91425" wrap="square" tIns="91425">
            <a:normAutofit/>
          </a:bodyPr>
          <a:lstStyle/>
          <a:p>
            <a:pPr indent="-342900" lvl="0" marL="457200" marR="0" rtl="0" algn="l">
              <a:lnSpc>
                <a:spcPct val="90000"/>
              </a:lnSpc>
              <a:spcBef>
                <a:spcPts val="0"/>
              </a:spcBef>
              <a:spcAft>
                <a:spcPts val="0"/>
              </a:spcAft>
              <a:buClr>
                <a:schemeClr val="dk1"/>
              </a:buClr>
              <a:buSzPts val="1800"/>
              <a:buFont typeface="Arial"/>
              <a:buChar char="●"/>
            </a:pPr>
            <a:r>
              <a:rPr b="1" i="0" lang="en-US" sz="1850" u="none" cap="none" strike="noStrike">
                <a:solidFill>
                  <a:schemeClr val="dk1"/>
                </a:solidFill>
                <a:latin typeface="Arial"/>
                <a:ea typeface="Arial"/>
                <a:cs typeface="Arial"/>
                <a:sym typeface="Arial"/>
              </a:rPr>
              <a:t>Potential increased risk of:</a:t>
            </a:r>
            <a:endParaRPr b="0" i="0" sz="1400" u="none" cap="none" strike="noStrike">
              <a:solidFill>
                <a:srgbClr val="000000"/>
              </a:solidFill>
              <a:latin typeface="Arial"/>
              <a:ea typeface="Arial"/>
              <a:cs typeface="Arial"/>
              <a:sym typeface="Arial"/>
            </a:endParaRPr>
          </a:p>
          <a:p>
            <a:pPr indent="-317500" lvl="1" marL="914400" marR="0" rtl="0" algn="l">
              <a:lnSpc>
                <a:spcPct val="90000"/>
              </a:lnSpc>
              <a:spcBef>
                <a:spcPts val="0"/>
              </a:spcBef>
              <a:spcAft>
                <a:spcPts val="0"/>
              </a:spcAft>
              <a:buClr>
                <a:schemeClr val="dk1"/>
              </a:buClr>
              <a:buSzPts val="1400"/>
              <a:buFont typeface="Arial"/>
              <a:buChar char="○"/>
            </a:pPr>
            <a:r>
              <a:rPr b="0" i="0" lang="en-US" sz="1850" u="none" cap="none" strike="noStrike">
                <a:solidFill>
                  <a:schemeClr val="dk1"/>
                </a:solidFill>
                <a:latin typeface="Arial"/>
                <a:ea typeface="Arial"/>
                <a:cs typeface="Arial"/>
                <a:sym typeface="Arial"/>
              </a:rPr>
              <a:t>Cleft lip or palate</a:t>
            </a:r>
            <a:endParaRPr b="0" i="0" sz="1400" u="none" cap="none" strike="noStrike">
              <a:solidFill>
                <a:srgbClr val="000000"/>
              </a:solidFill>
              <a:latin typeface="Arial"/>
              <a:ea typeface="Arial"/>
              <a:cs typeface="Arial"/>
              <a:sym typeface="Arial"/>
            </a:endParaRPr>
          </a:p>
          <a:p>
            <a:pPr indent="-317500" lvl="1" marL="914400" marR="0" rtl="0" algn="l">
              <a:lnSpc>
                <a:spcPct val="90000"/>
              </a:lnSpc>
              <a:spcBef>
                <a:spcPts val="0"/>
              </a:spcBef>
              <a:spcAft>
                <a:spcPts val="0"/>
              </a:spcAft>
              <a:buClr>
                <a:schemeClr val="dk1"/>
              </a:buClr>
              <a:buSzPts val="1400"/>
              <a:buFont typeface="Arial"/>
              <a:buChar char="○"/>
            </a:pPr>
            <a:r>
              <a:rPr b="0" i="0" lang="en-US" sz="1850" u="none" cap="none" strike="noStrike">
                <a:solidFill>
                  <a:schemeClr val="dk1"/>
                </a:solidFill>
                <a:latin typeface="Arial"/>
                <a:ea typeface="Arial"/>
                <a:cs typeface="Arial"/>
                <a:sym typeface="Arial"/>
              </a:rPr>
              <a:t>Lower birth weight </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0"/>
              </a:spcBef>
              <a:spcAft>
                <a:spcPts val="0"/>
              </a:spcAft>
              <a:buClr>
                <a:schemeClr val="dk1"/>
              </a:buClr>
              <a:buSzPts val="1800"/>
              <a:buFont typeface="Arial"/>
              <a:buChar char="●"/>
            </a:pPr>
            <a:r>
              <a:rPr b="1" i="0" lang="en-US" sz="1850" u="none" cap="none" strike="noStrike">
                <a:solidFill>
                  <a:schemeClr val="dk1"/>
                </a:solidFill>
                <a:latin typeface="Arial"/>
                <a:ea typeface="Arial"/>
                <a:cs typeface="Arial"/>
                <a:sym typeface="Arial"/>
              </a:rPr>
              <a:t>Newborns have shown withdrawal signs after birth</a:t>
            </a:r>
            <a:endParaRPr/>
          </a:p>
          <a:p>
            <a:pPr indent="-342900" lvl="0" marL="457200" marR="0" rtl="0" algn="l">
              <a:lnSpc>
                <a:spcPct val="90000"/>
              </a:lnSpc>
              <a:spcBef>
                <a:spcPts val="0"/>
              </a:spcBef>
              <a:spcAft>
                <a:spcPts val="0"/>
              </a:spcAft>
              <a:buClr>
                <a:schemeClr val="dk1"/>
              </a:buClr>
              <a:buSzPts val="1800"/>
              <a:buFont typeface="Arial"/>
              <a:buChar char="●"/>
            </a:pPr>
            <a:r>
              <a:rPr b="1" i="0" lang="en-US" sz="1850" u="none" cap="none" strike="noStrike">
                <a:solidFill>
                  <a:schemeClr val="dk1"/>
                </a:solidFill>
                <a:latin typeface="Arial"/>
                <a:ea typeface="Arial"/>
                <a:cs typeface="Arial"/>
                <a:sym typeface="Arial"/>
              </a:rPr>
              <a:t>Could increase severity of NAS  </a:t>
            </a:r>
            <a:endParaRPr b="0" i="0" sz="1400" u="none" cap="none" strike="noStrike">
              <a:solidFill>
                <a:srgbClr val="000000"/>
              </a:solidFill>
              <a:latin typeface="Arial"/>
              <a:ea typeface="Arial"/>
              <a:cs typeface="Arial"/>
              <a:sym typeface="Arial"/>
            </a:endParaRPr>
          </a:p>
          <a:p>
            <a:pPr indent="0" lvl="0" marL="114300" marR="0" rtl="0" algn="l">
              <a:lnSpc>
                <a:spcPct val="90000"/>
              </a:lnSpc>
              <a:spcBef>
                <a:spcPts val="0"/>
              </a:spcBef>
              <a:spcAft>
                <a:spcPts val="0"/>
              </a:spcAft>
              <a:buClr>
                <a:schemeClr val="dk1"/>
              </a:buClr>
              <a:buSzPts val="1800"/>
              <a:buFont typeface="Arial"/>
              <a:buNone/>
            </a:pPr>
            <a:r>
              <a:t/>
            </a:r>
            <a:endParaRPr b="1" i="0" sz="1850" u="none" cap="none" strike="noStrike">
              <a:solidFill>
                <a:schemeClr val="dk1"/>
              </a:solidFill>
              <a:latin typeface="Arial"/>
              <a:ea typeface="Arial"/>
              <a:cs typeface="Arial"/>
              <a:sym typeface="Arial"/>
            </a:endParaRPr>
          </a:p>
          <a:p>
            <a:pPr indent="0" lvl="0" marL="114300" marR="0" rtl="0" algn="l">
              <a:lnSpc>
                <a:spcPct val="90000"/>
              </a:lnSpc>
              <a:spcBef>
                <a:spcPts val="0"/>
              </a:spcBef>
              <a:spcAft>
                <a:spcPts val="0"/>
              </a:spcAft>
              <a:buClr>
                <a:schemeClr val="dk1"/>
              </a:buClr>
              <a:buSzPts val="1800"/>
              <a:buFont typeface="Arial"/>
              <a:buNone/>
            </a:pPr>
            <a:r>
              <a:rPr b="1" i="0" lang="en-US" sz="1850" u="none" cap="none" strike="noStrike">
                <a:solidFill>
                  <a:schemeClr val="dk1"/>
                </a:solidFill>
                <a:latin typeface="Arial"/>
                <a:ea typeface="Arial"/>
                <a:cs typeface="Arial"/>
                <a:sym typeface="Arial"/>
              </a:rPr>
              <a:t>IMPACT ON BREAST/CHEST FEEDING: </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0"/>
              </a:spcBef>
              <a:spcAft>
                <a:spcPts val="0"/>
              </a:spcAft>
              <a:buClr>
                <a:schemeClr val="dk1"/>
              </a:buClr>
              <a:buSzPts val="1800"/>
              <a:buFont typeface="Arial"/>
              <a:buChar char="●"/>
            </a:pPr>
            <a:r>
              <a:rPr b="0" i="0" lang="en-US" sz="2035" u="none" cap="none" strike="noStrike">
                <a:solidFill>
                  <a:schemeClr val="dk1"/>
                </a:solidFill>
                <a:latin typeface="Arial"/>
                <a:ea typeface="Arial"/>
                <a:cs typeface="Arial"/>
                <a:sym typeface="Arial"/>
              </a:rPr>
              <a:t>Babies exposed can show signs of sedation</a:t>
            </a:r>
            <a:endParaRPr/>
          </a:p>
          <a:p>
            <a:pPr indent="-228600" lvl="0" marL="457200" marR="0" rtl="0" algn="l">
              <a:lnSpc>
                <a:spcPct val="90000"/>
              </a:lnSpc>
              <a:spcBef>
                <a:spcPts val="0"/>
              </a:spcBef>
              <a:spcAft>
                <a:spcPts val="0"/>
              </a:spcAft>
              <a:buClr>
                <a:schemeClr val="dk1"/>
              </a:buClr>
              <a:buSzPts val="1800"/>
              <a:buFont typeface="Arial"/>
              <a:buNone/>
            </a:pPr>
            <a:r>
              <a:t/>
            </a:r>
            <a:endParaRPr b="0" i="0" sz="1400" u="none" cap="none" strike="noStrike">
              <a:solidFill>
                <a:srgbClr val="000000"/>
              </a:solidFill>
              <a:latin typeface="Arial"/>
              <a:ea typeface="Arial"/>
              <a:cs typeface="Arial"/>
              <a:sym typeface="Arial"/>
            </a:endParaRPr>
          </a:p>
          <a:p>
            <a:pPr indent="0" lvl="0" marL="114300" marR="0" rtl="0" algn="l">
              <a:lnSpc>
                <a:spcPct val="90000"/>
              </a:lnSpc>
              <a:spcBef>
                <a:spcPts val="0"/>
              </a:spcBef>
              <a:spcAft>
                <a:spcPts val="0"/>
              </a:spcAft>
              <a:buClr>
                <a:schemeClr val="dk1"/>
              </a:buClr>
              <a:buSzPts val="1800"/>
              <a:buFont typeface="Arial"/>
              <a:buNone/>
            </a:pPr>
            <a:r>
              <a:t/>
            </a:r>
            <a:endParaRPr b="1" i="0" sz="1850" u="none" cap="none" strike="noStrike">
              <a:solidFill>
                <a:schemeClr val="dk1"/>
              </a:solidFill>
              <a:latin typeface="Arial"/>
              <a:ea typeface="Arial"/>
              <a:cs typeface="Arial"/>
              <a:sym typeface="Arial"/>
            </a:endParaRPr>
          </a:p>
          <a:p>
            <a:pPr indent="0" lvl="0" marL="114300" marR="0" rtl="0" algn="l">
              <a:lnSpc>
                <a:spcPct val="90000"/>
              </a:lnSpc>
              <a:spcBef>
                <a:spcPts val="0"/>
              </a:spcBef>
              <a:spcAft>
                <a:spcPts val="0"/>
              </a:spcAft>
              <a:buClr>
                <a:schemeClr val="dk1"/>
              </a:buClr>
              <a:buSzPts val="1800"/>
              <a:buFont typeface="Arial"/>
              <a:buNone/>
            </a:pPr>
            <a:r>
              <a:rPr b="1" i="0" lang="en-US" sz="1850" u="none" cap="none" strike="noStrike">
                <a:solidFill>
                  <a:schemeClr val="dk1"/>
                </a:solidFill>
                <a:latin typeface="Arial"/>
                <a:ea typeface="Arial"/>
                <a:cs typeface="Arial"/>
                <a:sym typeface="Arial"/>
              </a:rPr>
              <a:t>HARM REDUCTION TECHNIQUES:</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0"/>
              </a:spcBef>
              <a:spcAft>
                <a:spcPts val="0"/>
              </a:spcAft>
              <a:buClr>
                <a:schemeClr val="dk1"/>
              </a:buClr>
              <a:buSzPts val="1800"/>
              <a:buFont typeface="Arial"/>
              <a:buChar char="●"/>
            </a:pPr>
            <a:r>
              <a:rPr b="0" i="0" lang="en-US" sz="2035" u="none" cap="none" strike="noStrike">
                <a:solidFill>
                  <a:schemeClr val="dk1"/>
                </a:solidFill>
                <a:latin typeface="Arial"/>
                <a:ea typeface="Arial"/>
                <a:cs typeface="Arial"/>
                <a:sym typeface="Arial"/>
              </a:rPr>
              <a:t>Do not quit cold turkey!  </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0"/>
              </a:spcBef>
              <a:spcAft>
                <a:spcPts val="0"/>
              </a:spcAft>
              <a:buClr>
                <a:schemeClr val="dk1"/>
              </a:buClr>
              <a:buSzPts val="1800"/>
              <a:buFont typeface="Arial"/>
              <a:buChar char="●"/>
            </a:pPr>
            <a:r>
              <a:rPr b="0" i="0" lang="en-US" sz="2035" u="none" cap="none" strike="noStrike">
                <a:solidFill>
                  <a:schemeClr val="dk1"/>
                </a:solidFill>
                <a:latin typeface="Arial"/>
                <a:ea typeface="Arial"/>
                <a:cs typeface="Arial"/>
                <a:sym typeface="Arial"/>
              </a:rPr>
              <a:t>Address underlying needs </a:t>
            </a:r>
            <a:endParaRPr b="0" i="0" sz="1400" u="none" cap="none" strike="noStrike">
              <a:solidFill>
                <a:srgbClr val="000000"/>
              </a:solidFill>
              <a:latin typeface="Arial"/>
              <a:ea typeface="Arial"/>
              <a:cs typeface="Arial"/>
              <a:sym typeface="Arial"/>
            </a:endParaRPr>
          </a:p>
          <a:p>
            <a:pPr indent="-342900" lvl="0" marL="457200" marR="0" rtl="0" algn="l">
              <a:lnSpc>
                <a:spcPct val="90000"/>
              </a:lnSpc>
              <a:spcBef>
                <a:spcPts val="0"/>
              </a:spcBef>
              <a:spcAft>
                <a:spcPts val="0"/>
              </a:spcAft>
              <a:buClr>
                <a:schemeClr val="dk1"/>
              </a:buClr>
              <a:buSzPts val="1800"/>
              <a:buFont typeface="Arial"/>
              <a:buChar char="●"/>
            </a:pPr>
            <a:r>
              <a:rPr b="0" i="0" lang="en-US" sz="2035" u="none" cap="none" strike="noStrike">
                <a:solidFill>
                  <a:schemeClr val="dk1"/>
                </a:solidFill>
                <a:latin typeface="Arial"/>
                <a:ea typeface="Arial"/>
                <a:cs typeface="Arial"/>
                <a:sym typeface="Arial"/>
              </a:rPr>
              <a:t>Skin-to-Skin contact is important for easing withdrawal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2800"/>
              <a:buFont typeface="Arial Black"/>
              <a:buNone/>
            </a:pPr>
            <a:r>
              <a:rPr lang="en-US" sz="2916"/>
              <a:t>CANNABIS</a:t>
            </a:r>
            <a:endParaRPr sz="3240"/>
          </a:p>
        </p:txBody>
      </p:sp>
      <p:sp>
        <p:nvSpPr>
          <p:cNvPr id="267" name="Google Shape;267;p48"/>
          <p:cNvSpPr txBox="1"/>
          <p:nvPr>
            <p:ph idx="1" type="body"/>
          </p:nvPr>
        </p:nvSpPr>
        <p:spPr>
          <a:xfrm>
            <a:off x="311700" y="1152474"/>
            <a:ext cx="8520600" cy="3991025"/>
          </a:xfrm>
          <a:prstGeom prst="rect">
            <a:avLst/>
          </a:prstGeom>
          <a:noFill/>
          <a:ln>
            <a:noFill/>
          </a:ln>
        </p:spPr>
        <p:txBody>
          <a:bodyPr anchorCtr="0" anchor="t" bIns="91425" lIns="91425" spcFirstLastPara="1" rIns="91425" wrap="square" tIns="91425">
            <a:normAutofit/>
          </a:bodyPr>
          <a:lstStyle/>
          <a:p>
            <a:pPr indent="-342900" lvl="0" marL="457200" rtl="0" algn="l">
              <a:lnSpc>
                <a:spcPct val="90000"/>
              </a:lnSpc>
              <a:spcBef>
                <a:spcPts val="0"/>
              </a:spcBef>
              <a:spcAft>
                <a:spcPts val="0"/>
              </a:spcAft>
              <a:buClr>
                <a:schemeClr val="dk1"/>
              </a:buClr>
              <a:buSzPts val="1800"/>
              <a:buChar char="●"/>
            </a:pPr>
            <a:r>
              <a:rPr lang="en-US" sz="1850"/>
              <a:t>Some evidence :</a:t>
            </a:r>
            <a:endParaRPr/>
          </a:p>
          <a:p>
            <a:pPr indent="-317500" lvl="1" marL="914400" rtl="0" algn="l">
              <a:lnSpc>
                <a:spcPct val="90000"/>
              </a:lnSpc>
              <a:spcBef>
                <a:spcPts val="0"/>
              </a:spcBef>
              <a:spcAft>
                <a:spcPts val="0"/>
              </a:spcAft>
              <a:buSzPts val="1400"/>
              <a:buChar char="○"/>
            </a:pPr>
            <a:r>
              <a:rPr lang="en-US" sz="1850"/>
              <a:t>cannabis users had higher rates of preterm birth than nonusers (12.0% compared to 6.1%) </a:t>
            </a:r>
            <a:endParaRPr/>
          </a:p>
          <a:p>
            <a:pPr indent="-342900" lvl="0" marL="457200" rtl="0" algn="l">
              <a:lnSpc>
                <a:spcPct val="90000"/>
              </a:lnSpc>
              <a:spcBef>
                <a:spcPts val="0"/>
              </a:spcBef>
              <a:spcAft>
                <a:spcPts val="0"/>
              </a:spcAft>
              <a:buClr>
                <a:schemeClr val="dk1"/>
              </a:buClr>
              <a:buSzPts val="1800"/>
              <a:buChar char="●"/>
            </a:pPr>
            <a:r>
              <a:rPr lang="en-US" sz="1850"/>
              <a:t>No Evidence of: </a:t>
            </a:r>
            <a:endParaRPr/>
          </a:p>
          <a:p>
            <a:pPr indent="-317500" lvl="1" marL="914400" rtl="0" algn="l">
              <a:lnSpc>
                <a:spcPct val="90000"/>
              </a:lnSpc>
              <a:spcBef>
                <a:spcPts val="0"/>
              </a:spcBef>
              <a:spcAft>
                <a:spcPts val="0"/>
              </a:spcAft>
              <a:buSzPts val="1400"/>
              <a:buChar char="○"/>
            </a:pPr>
            <a:r>
              <a:rPr lang="en-US" sz="1850"/>
              <a:t>Link to stillbirth, preterm labor, significantly low birth weight, birth defects, cancer, or feeding problems</a:t>
            </a:r>
            <a:endParaRPr/>
          </a:p>
          <a:p>
            <a:pPr indent="0" lvl="0" marL="114300" rtl="0" algn="l">
              <a:lnSpc>
                <a:spcPct val="90000"/>
              </a:lnSpc>
              <a:spcBef>
                <a:spcPts val="0"/>
              </a:spcBef>
              <a:spcAft>
                <a:spcPts val="0"/>
              </a:spcAft>
              <a:buSzPts val="1800"/>
              <a:buNone/>
            </a:pPr>
            <a:r>
              <a:rPr lang="en-US" sz="1850"/>
              <a:t>IMPACT ON BREAST/CHEST FEEDING: </a:t>
            </a:r>
            <a:endParaRPr/>
          </a:p>
          <a:p>
            <a:pPr indent="-342900" lvl="0" marL="457200" rtl="0" algn="l">
              <a:lnSpc>
                <a:spcPct val="90000"/>
              </a:lnSpc>
              <a:spcBef>
                <a:spcPts val="0"/>
              </a:spcBef>
              <a:spcAft>
                <a:spcPts val="0"/>
              </a:spcAft>
              <a:buClr>
                <a:schemeClr val="dk1"/>
              </a:buClr>
              <a:buSzPts val="1800"/>
              <a:buChar char="●"/>
            </a:pPr>
            <a:r>
              <a:rPr b="0" lang="en-US" sz="1850"/>
              <a:t>Roughly 1% passes into human milk</a:t>
            </a:r>
            <a:endParaRPr/>
          </a:p>
          <a:p>
            <a:pPr indent="-342900" lvl="0" marL="457200" rtl="0" algn="l">
              <a:lnSpc>
                <a:spcPct val="90000"/>
              </a:lnSpc>
              <a:spcBef>
                <a:spcPts val="0"/>
              </a:spcBef>
              <a:spcAft>
                <a:spcPts val="0"/>
              </a:spcAft>
              <a:buClr>
                <a:schemeClr val="dk1"/>
              </a:buClr>
              <a:buSzPts val="1800"/>
              <a:buChar char="●"/>
            </a:pPr>
            <a:r>
              <a:rPr b="0" lang="en-US" sz="1850"/>
              <a:t>Likely to be only partially absorbed in the infant’s stomach</a:t>
            </a:r>
            <a:endParaRPr/>
          </a:p>
          <a:p>
            <a:pPr indent="-342900" lvl="0" marL="457200" rtl="0" algn="l">
              <a:lnSpc>
                <a:spcPct val="90000"/>
              </a:lnSpc>
              <a:spcBef>
                <a:spcPts val="0"/>
              </a:spcBef>
              <a:spcAft>
                <a:spcPts val="0"/>
              </a:spcAft>
              <a:buClr>
                <a:schemeClr val="dk1"/>
              </a:buClr>
              <a:buSzPts val="1800"/>
              <a:buChar char="●"/>
            </a:pPr>
            <a:r>
              <a:rPr b="0" lang="en-US" sz="1850"/>
              <a:t>No good data about cannabis exposure via human milk</a:t>
            </a:r>
            <a:endParaRPr/>
          </a:p>
          <a:p>
            <a:pPr indent="0" lvl="0" marL="114300" rtl="0" algn="l">
              <a:lnSpc>
                <a:spcPct val="90000"/>
              </a:lnSpc>
              <a:spcBef>
                <a:spcPts val="0"/>
              </a:spcBef>
              <a:spcAft>
                <a:spcPts val="0"/>
              </a:spcAft>
              <a:buSzPts val="1800"/>
              <a:buNone/>
            </a:pPr>
            <a:r>
              <a:rPr lang="en-US" sz="1850"/>
              <a:t>HARM REDUCTION TECHNIQUES:</a:t>
            </a:r>
            <a:endParaRPr/>
          </a:p>
          <a:p>
            <a:pPr indent="-342900" lvl="0" marL="457200" rtl="0" algn="l">
              <a:lnSpc>
                <a:spcPct val="90000"/>
              </a:lnSpc>
              <a:spcBef>
                <a:spcPts val="0"/>
              </a:spcBef>
              <a:spcAft>
                <a:spcPts val="0"/>
              </a:spcAft>
              <a:buClr>
                <a:schemeClr val="dk1"/>
              </a:buClr>
              <a:buSzPts val="1800"/>
              <a:buChar char="●"/>
            </a:pPr>
            <a:r>
              <a:rPr b="0" lang="en-US" sz="1850"/>
              <a:t>Safest method is to stop recreational use </a:t>
            </a:r>
            <a:endParaRPr/>
          </a:p>
          <a:p>
            <a:pPr indent="-342900" lvl="0" marL="457200" rtl="0" algn="l">
              <a:lnSpc>
                <a:spcPct val="90000"/>
              </a:lnSpc>
              <a:spcBef>
                <a:spcPts val="0"/>
              </a:spcBef>
              <a:spcAft>
                <a:spcPts val="0"/>
              </a:spcAft>
              <a:buClr>
                <a:schemeClr val="dk1"/>
              </a:buClr>
              <a:buSzPts val="1800"/>
              <a:buChar char="●"/>
            </a:pPr>
            <a:r>
              <a:rPr b="0" lang="en-US" sz="1850"/>
              <a:t>Next: to continue using while breast- /chestfeeding</a:t>
            </a:r>
            <a:endParaRPr b="0" sz="1850"/>
          </a:p>
          <a:p>
            <a:pPr indent="-342900" lvl="0" marL="457200" rtl="0" algn="l">
              <a:lnSpc>
                <a:spcPct val="90000"/>
              </a:lnSpc>
              <a:spcBef>
                <a:spcPts val="0"/>
              </a:spcBef>
              <a:spcAft>
                <a:spcPts val="0"/>
              </a:spcAft>
              <a:buClr>
                <a:schemeClr val="dk1"/>
              </a:buClr>
              <a:buSzPts val="1800"/>
              <a:buChar char="●"/>
            </a:pPr>
            <a:r>
              <a:rPr b="0" lang="en-US" sz="1850"/>
              <a:t>Least: Using and formula feed.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2800"/>
              <a:buFont typeface="Arial Black"/>
              <a:buNone/>
            </a:pPr>
            <a:r>
              <a:rPr lang="en-US" sz="2916"/>
              <a:t>COCAINE/CRACK</a:t>
            </a:r>
            <a:endParaRPr sz="3240"/>
          </a:p>
        </p:txBody>
      </p:sp>
      <p:sp>
        <p:nvSpPr>
          <p:cNvPr id="273" name="Google Shape;273;p49"/>
          <p:cNvSpPr txBox="1"/>
          <p:nvPr>
            <p:ph idx="1" type="body"/>
          </p:nvPr>
        </p:nvSpPr>
        <p:spPr>
          <a:xfrm>
            <a:off x="187779" y="1017726"/>
            <a:ext cx="8644521" cy="4289060"/>
          </a:xfrm>
          <a:prstGeom prst="rect">
            <a:avLst/>
          </a:prstGeom>
          <a:noFill/>
          <a:ln>
            <a:noFill/>
          </a:ln>
        </p:spPr>
        <p:txBody>
          <a:bodyPr anchorCtr="0" anchor="t" bIns="91425" lIns="91425" spcFirstLastPara="1" rIns="91425" wrap="square" tIns="91425">
            <a:normAutofit/>
          </a:bodyPr>
          <a:lstStyle/>
          <a:p>
            <a:pPr indent="-342900" lvl="0" marL="457200" rtl="0" algn="l">
              <a:lnSpc>
                <a:spcPct val="80000"/>
              </a:lnSpc>
              <a:spcBef>
                <a:spcPts val="0"/>
              </a:spcBef>
              <a:spcAft>
                <a:spcPts val="0"/>
              </a:spcAft>
              <a:buClr>
                <a:schemeClr val="dk1"/>
              </a:buClr>
              <a:buSzPts val="1800"/>
              <a:buChar char="●"/>
            </a:pPr>
            <a:r>
              <a:rPr lang="en-US" sz="1800"/>
              <a:t>Evidence of:</a:t>
            </a:r>
            <a:endParaRPr/>
          </a:p>
          <a:p>
            <a:pPr indent="-317500" lvl="1" marL="914400" rtl="0" algn="l">
              <a:lnSpc>
                <a:spcPct val="80000"/>
              </a:lnSpc>
              <a:spcBef>
                <a:spcPts val="0"/>
              </a:spcBef>
              <a:spcAft>
                <a:spcPts val="0"/>
              </a:spcAft>
              <a:buSzPts val="1400"/>
              <a:buChar char="○"/>
            </a:pPr>
            <a:r>
              <a:rPr lang="en-US" sz="1800"/>
              <a:t>Decreased blood flow to placenta</a:t>
            </a:r>
            <a:endParaRPr/>
          </a:p>
          <a:p>
            <a:pPr indent="-317500" lvl="1" marL="914400" rtl="0" algn="l">
              <a:lnSpc>
                <a:spcPct val="80000"/>
              </a:lnSpc>
              <a:spcBef>
                <a:spcPts val="0"/>
              </a:spcBef>
              <a:spcAft>
                <a:spcPts val="0"/>
              </a:spcAft>
              <a:buSzPts val="1400"/>
              <a:buChar char="○"/>
            </a:pPr>
            <a:r>
              <a:rPr lang="en-US" sz="1800"/>
              <a:t>Link to premature rupture of membranes (PPROM)</a:t>
            </a:r>
            <a:endParaRPr/>
          </a:p>
          <a:p>
            <a:pPr indent="0" lvl="1" marL="596900" rtl="0" algn="l">
              <a:lnSpc>
                <a:spcPct val="80000"/>
              </a:lnSpc>
              <a:spcBef>
                <a:spcPts val="0"/>
              </a:spcBef>
              <a:spcAft>
                <a:spcPts val="0"/>
              </a:spcAft>
              <a:buSzPts val="1400"/>
              <a:buNone/>
            </a:pPr>
            <a:r>
              <a:t/>
            </a:r>
            <a:endParaRPr sz="1800"/>
          </a:p>
          <a:p>
            <a:pPr indent="-342900" lvl="0" marL="457200" rtl="0" algn="l">
              <a:lnSpc>
                <a:spcPct val="80000"/>
              </a:lnSpc>
              <a:spcBef>
                <a:spcPts val="0"/>
              </a:spcBef>
              <a:spcAft>
                <a:spcPts val="0"/>
              </a:spcAft>
              <a:buClr>
                <a:schemeClr val="dk1"/>
              </a:buClr>
              <a:buSzPts val="1800"/>
              <a:buChar char="●"/>
            </a:pPr>
            <a:r>
              <a:rPr lang="en-US" sz="1800"/>
              <a:t>Some evidence of:</a:t>
            </a:r>
            <a:endParaRPr/>
          </a:p>
          <a:p>
            <a:pPr indent="-317500" lvl="1" marL="914400" rtl="0" algn="l">
              <a:lnSpc>
                <a:spcPct val="80000"/>
              </a:lnSpc>
              <a:spcBef>
                <a:spcPts val="0"/>
              </a:spcBef>
              <a:spcAft>
                <a:spcPts val="0"/>
              </a:spcAft>
              <a:buSzPts val="1400"/>
              <a:buChar char="○"/>
            </a:pPr>
            <a:r>
              <a:rPr lang="en-US" sz="1800"/>
              <a:t>Link to placental abruption</a:t>
            </a:r>
            <a:endParaRPr/>
          </a:p>
          <a:p>
            <a:pPr indent="0" lvl="0" marL="114300" rtl="0" algn="l">
              <a:lnSpc>
                <a:spcPct val="80000"/>
              </a:lnSpc>
              <a:spcBef>
                <a:spcPts val="0"/>
              </a:spcBef>
              <a:spcAft>
                <a:spcPts val="0"/>
              </a:spcAft>
              <a:buSzPts val="1800"/>
              <a:buNone/>
            </a:pPr>
            <a:r>
              <a:t/>
            </a:r>
            <a:endParaRPr sz="1800"/>
          </a:p>
          <a:p>
            <a:pPr indent="-342900" lvl="0" marL="457200" rtl="0" algn="l">
              <a:lnSpc>
                <a:spcPct val="80000"/>
              </a:lnSpc>
              <a:spcBef>
                <a:spcPts val="0"/>
              </a:spcBef>
              <a:spcAft>
                <a:spcPts val="0"/>
              </a:spcAft>
              <a:buClr>
                <a:schemeClr val="dk1"/>
              </a:buClr>
              <a:buSzPts val="1800"/>
              <a:buChar char="●"/>
            </a:pPr>
            <a:r>
              <a:rPr lang="en-US" sz="1800"/>
              <a:t>No evidence of:</a:t>
            </a:r>
            <a:endParaRPr/>
          </a:p>
          <a:p>
            <a:pPr indent="-317500" lvl="1" marL="914400" rtl="0" algn="l">
              <a:lnSpc>
                <a:spcPct val="80000"/>
              </a:lnSpc>
              <a:spcBef>
                <a:spcPts val="0"/>
              </a:spcBef>
              <a:spcAft>
                <a:spcPts val="0"/>
              </a:spcAft>
              <a:buSzPts val="1400"/>
              <a:buChar char="○"/>
            </a:pPr>
            <a:r>
              <a:rPr lang="en-US" sz="1800"/>
              <a:t>Withdrawal after prenatal exposure</a:t>
            </a:r>
            <a:endParaRPr/>
          </a:p>
          <a:p>
            <a:pPr indent="-317500" lvl="1" marL="914400" rtl="0" algn="l">
              <a:lnSpc>
                <a:spcPct val="80000"/>
              </a:lnSpc>
              <a:spcBef>
                <a:spcPts val="0"/>
              </a:spcBef>
              <a:spcAft>
                <a:spcPts val="0"/>
              </a:spcAft>
              <a:buSzPts val="1400"/>
              <a:buChar char="○"/>
            </a:pPr>
            <a:r>
              <a:rPr lang="en-US" sz="1800"/>
              <a:t>Link to placental insufficiency</a:t>
            </a:r>
            <a:endParaRPr/>
          </a:p>
          <a:p>
            <a:pPr indent="0" lvl="0" marL="114300" rtl="0" algn="l">
              <a:lnSpc>
                <a:spcPct val="80000"/>
              </a:lnSpc>
              <a:spcBef>
                <a:spcPts val="0"/>
              </a:spcBef>
              <a:spcAft>
                <a:spcPts val="0"/>
              </a:spcAft>
              <a:buSzPts val="1800"/>
              <a:buNone/>
            </a:pPr>
            <a:r>
              <a:t/>
            </a:r>
            <a:endParaRPr sz="1800"/>
          </a:p>
          <a:p>
            <a:pPr indent="0" lvl="0" marL="114300" rtl="0" algn="l">
              <a:lnSpc>
                <a:spcPct val="80000"/>
              </a:lnSpc>
              <a:spcBef>
                <a:spcPts val="0"/>
              </a:spcBef>
              <a:spcAft>
                <a:spcPts val="0"/>
              </a:spcAft>
              <a:buSzPts val="1800"/>
              <a:buNone/>
            </a:pPr>
            <a:r>
              <a:rPr lang="en-US" sz="1800"/>
              <a:t>IMPACT ON BREAST/CHEST FEEDING: </a:t>
            </a:r>
            <a:endParaRPr/>
          </a:p>
          <a:p>
            <a:pPr indent="-342900" lvl="0" marL="457200" rtl="0" algn="l">
              <a:lnSpc>
                <a:spcPct val="80000"/>
              </a:lnSpc>
              <a:spcBef>
                <a:spcPts val="0"/>
              </a:spcBef>
              <a:spcAft>
                <a:spcPts val="0"/>
              </a:spcAft>
              <a:buClr>
                <a:schemeClr val="dk1"/>
              </a:buClr>
              <a:buSzPts val="1800"/>
              <a:buChar char="●"/>
            </a:pPr>
            <a:r>
              <a:rPr b="0" lang="en-US" sz="1800"/>
              <a:t>Can decrease amount of milk produced or longevity of supply</a:t>
            </a:r>
            <a:endParaRPr/>
          </a:p>
          <a:p>
            <a:pPr indent="-342900" lvl="0" marL="457200" rtl="0" algn="l">
              <a:lnSpc>
                <a:spcPct val="80000"/>
              </a:lnSpc>
              <a:spcBef>
                <a:spcPts val="0"/>
              </a:spcBef>
              <a:spcAft>
                <a:spcPts val="0"/>
              </a:spcAft>
              <a:buClr>
                <a:schemeClr val="dk1"/>
              </a:buClr>
              <a:buSzPts val="1800"/>
              <a:buChar char="●"/>
            </a:pPr>
            <a:r>
              <a:rPr b="0" lang="en-US" sz="1800"/>
              <a:t>Safe for consumption 24 hours after cocaine use</a:t>
            </a:r>
            <a:endParaRPr/>
          </a:p>
          <a:p>
            <a:pPr indent="0" lvl="0" marL="114300" rtl="0" algn="l">
              <a:lnSpc>
                <a:spcPct val="80000"/>
              </a:lnSpc>
              <a:spcBef>
                <a:spcPts val="0"/>
              </a:spcBef>
              <a:spcAft>
                <a:spcPts val="0"/>
              </a:spcAft>
              <a:buSzPts val="1800"/>
              <a:buNone/>
            </a:pPr>
            <a:r>
              <a:t/>
            </a:r>
            <a:endParaRPr sz="1800"/>
          </a:p>
          <a:p>
            <a:pPr indent="0" lvl="0" marL="114300" rtl="0" algn="l">
              <a:lnSpc>
                <a:spcPct val="80000"/>
              </a:lnSpc>
              <a:spcBef>
                <a:spcPts val="0"/>
              </a:spcBef>
              <a:spcAft>
                <a:spcPts val="0"/>
              </a:spcAft>
              <a:buSzPts val="1800"/>
              <a:buNone/>
            </a:pPr>
            <a:r>
              <a:rPr lang="en-US" sz="1800"/>
              <a:t>HARM REDUCTION TECHNIQUES:</a:t>
            </a:r>
            <a:endParaRPr/>
          </a:p>
          <a:p>
            <a:pPr indent="-342900" lvl="0" marL="457200" rtl="0" algn="l">
              <a:lnSpc>
                <a:spcPct val="80000"/>
              </a:lnSpc>
              <a:spcBef>
                <a:spcPts val="0"/>
              </a:spcBef>
              <a:spcAft>
                <a:spcPts val="0"/>
              </a:spcAft>
              <a:buClr>
                <a:schemeClr val="dk1"/>
              </a:buClr>
              <a:buSzPts val="1800"/>
              <a:buChar char="●"/>
            </a:pPr>
            <a:r>
              <a:rPr b="0" lang="en-US" sz="1800"/>
              <a:t>Lots of sleep </a:t>
            </a:r>
            <a:endParaRPr/>
          </a:p>
          <a:p>
            <a:pPr indent="-342900" lvl="0" marL="457200" rtl="0" algn="l">
              <a:lnSpc>
                <a:spcPct val="80000"/>
              </a:lnSpc>
              <a:spcBef>
                <a:spcPts val="0"/>
              </a:spcBef>
              <a:spcAft>
                <a:spcPts val="0"/>
              </a:spcAft>
              <a:buClr>
                <a:schemeClr val="dk1"/>
              </a:buClr>
              <a:buSzPts val="1800"/>
              <a:buChar char="●"/>
            </a:pPr>
            <a:r>
              <a:rPr b="0" lang="en-US" sz="1800"/>
              <a:t>Eating before using </a:t>
            </a:r>
            <a:endParaRPr/>
          </a:p>
          <a:p>
            <a:pPr indent="0" lvl="0" marL="114300" rtl="0" algn="l">
              <a:lnSpc>
                <a:spcPct val="80000"/>
              </a:lnSpc>
              <a:spcBef>
                <a:spcPts val="0"/>
              </a:spcBef>
              <a:spcAft>
                <a:spcPts val="0"/>
              </a:spcAft>
              <a:buSzPts val="1800"/>
              <a:buNone/>
            </a:pPr>
            <a:r>
              <a:t/>
            </a:r>
            <a:endParaRPr sz="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2800"/>
              <a:buFont typeface="Arial Black"/>
              <a:buNone/>
            </a:pPr>
            <a:r>
              <a:rPr lang="en-US" sz="2916"/>
              <a:t>OPIOIDS</a:t>
            </a:r>
            <a:endParaRPr sz="3240"/>
          </a:p>
        </p:txBody>
      </p:sp>
      <p:sp>
        <p:nvSpPr>
          <p:cNvPr id="279" name="Google Shape;279;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90000"/>
              </a:lnSpc>
              <a:spcBef>
                <a:spcPts val="0"/>
              </a:spcBef>
              <a:spcAft>
                <a:spcPts val="0"/>
              </a:spcAft>
              <a:buClr>
                <a:schemeClr val="dk1"/>
              </a:buClr>
              <a:buSzPts val="1800"/>
              <a:buChar char="●"/>
            </a:pPr>
            <a:r>
              <a:rPr lang="en-US"/>
              <a:t>Not associated with any birth defects</a:t>
            </a:r>
            <a:endParaRPr/>
          </a:p>
          <a:p>
            <a:pPr indent="-342900" lvl="0" marL="457200" rtl="0" algn="l">
              <a:lnSpc>
                <a:spcPct val="90000"/>
              </a:lnSpc>
              <a:spcBef>
                <a:spcPts val="0"/>
              </a:spcBef>
              <a:spcAft>
                <a:spcPts val="0"/>
              </a:spcAft>
              <a:buClr>
                <a:schemeClr val="dk1"/>
              </a:buClr>
              <a:buSzPts val="1800"/>
              <a:buChar char="●"/>
            </a:pPr>
            <a:r>
              <a:rPr lang="en-US"/>
              <a:t>May change gestational parent’s tolerance</a:t>
            </a:r>
            <a:endParaRPr/>
          </a:p>
          <a:p>
            <a:pPr indent="-342900" lvl="0" marL="457200" rtl="0" algn="l">
              <a:lnSpc>
                <a:spcPct val="90000"/>
              </a:lnSpc>
              <a:spcBef>
                <a:spcPts val="0"/>
              </a:spcBef>
              <a:spcAft>
                <a:spcPts val="0"/>
              </a:spcAft>
              <a:buClr>
                <a:schemeClr val="dk1"/>
              </a:buClr>
              <a:buSzPts val="1800"/>
              <a:buChar char="●"/>
            </a:pPr>
            <a:r>
              <a:rPr lang="en-US"/>
              <a:t>Newborns have shown withdrawal signs after birth </a:t>
            </a:r>
            <a:endParaRPr/>
          </a:p>
          <a:p>
            <a:pPr indent="0" lvl="0" marL="114300" rtl="0" algn="l">
              <a:lnSpc>
                <a:spcPct val="90000"/>
              </a:lnSpc>
              <a:spcBef>
                <a:spcPts val="0"/>
              </a:spcBef>
              <a:spcAft>
                <a:spcPts val="0"/>
              </a:spcAft>
              <a:buSzPts val="1800"/>
              <a:buNone/>
            </a:pPr>
            <a:r>
              <a:t/>
            </a:r>
            <a:endParaRPr/>
          </a:p>
          <a:p>
            <a:pPr indent="0" lvl="0" marL="114300" rtl="0" algn="l">
              <a:lnSpc>
                <a:spcPct val="90000"/>
              </a:lnSpc>
              <a:spcBef>
                <a:spcPts val="0"/>
              </a:spcBef>
              <a:spcAft>
                <a:spcPts val="0"/>
              </a:spcAft>
              <a:buSzPts val="1800"/>
              <a:buNone/>
            </a:pPr>
            <a:r>
              <a:rPr lang="en-US"/>
              <a:t>IMPACT ON BREAST/CHEST FEEDING: </a:t>
            </a:r>
            <a:endParaRPr/>
          </a:p>
          <a:p>
            <a:pPr indent="-342900" lvl="0" marL="457200" rtl="0" algn="l">
              <a:lnSpc>
                <a:spcPct val="90000"/>
              </a:lnSpc>
              <a:spcBef>
                <a:spcPts val="0"/>
              </a:spcBef>
              <a:spcAft>
                <a:spcPts val="0"/>
              </a:spcAft>
              <a:buClr>
                <a:schemeClr val="dk1"/>
              </a:buClr>
              <a:buSzPts val="1800"/>
              <a:buChar char="●"/>
            </a:pPr>
            <a:r>
              <a:rPr b="0" lang="en-US"/>
              <a:t>Safe to consume if utilizing MOUD</a:t>
            </a:r>
            <a:endParaRPr/>
          </a:p>
          <a:p>
            <a:pPr indent="-342900" lvl="0" marL="457200" rtl="0" algn="l">
              <a:lnSpc>
                <a:spcPct val="90000"/>
              </a:lnSpc>
              <a:spcBef>
                <a:spcPts val="0"/>
              </a:spcBef>
              <a:spcAft>
                <a:spcPts val="0"/>
              </a:spcAft>
              <a:buClr>
                <a:schemeClr val="dk1"/>
              </a:buClr>
              <a:buSzPts val="1800"/>
              <a:buChar char="●"/>
            </a:pPr>
            <a:r>
              <a:rPr b="0" lang="en-US"/>
              <a:t>Makes baby’s withdrawal less severe </a:t>
            </a:r>
            <a:endParaRPr/>
          </a:p>
          <a:p>
            <a:pPr indent="0" lvl="0" marL="114300" rtl="0" algn="l">
              <a:lnSpc>
                <a:spcPct val="90000"/>
              </a:lnSpc>
              <a:spcBef>
                <a:spcPts val="0"/>
              </a:spcBef>
              <a:spcAft>
                <a:spcPts val="0"/>
              </a:spcAft>
              <a:buSzPts val="1800"/>
              <a:buNone/>
            </a:pPr>
            <a:r>
              <a:t/>
            </a:r>
            <a:endParaRPr/>
          </a:p>
          <a:p>
            <a:pPr indent="0" lvl="0" marL="114300" rtl="0" algn="l">
              <a:lnSpc>
                <a:spcPct val="90000"/>
              </a:lnSpc>
              <a:spcBef>
                <a:spcPts val="0"/>
              </a:spcBef>
              <a:spcAft>
                <a:spcPts val="0"/>
              </a:spcAft>
              <a:buSzPts val="1800"/>
              <a:buNone/>
            </a:pPr>
            <a:r>
              <a:rPr lang="en-US"/>
              <a:t>HARM REDUCTION TECHNIQUES:</a:t>
            </a:r>
            <a:endParaRPr/>
          </a:p>
          <a:p>
            <a:pPr indent="-342900" lvl="0" marL="457200" rtl="0" algn="l">
              <a:lnSpc>
                <a:spcPct val="90000"/>
              </a:lnSpc>
              <a:spcBef>
                <a:spcPts val="0"/>
              </a:spcBef>
              <a:spcAft>
                <a:spcPts val="0"/>
              </a:spcAft>
              <a:buClr>
                <a:schemeClr val="dk1"/>
              </a:buClr>
              <a:buSzPts val="1800"/>
              <a:buChar char="●"/>
            </a:pPr>
            <a:r>
              <a:rPr b="0" lang="en-US"/>
              <a:t>Don’t quit cold turkey!</a:t>
            </a:r>
            <a:endParaRPr/>
          </a:p>
          <a:p>
            <a:pPr indent="-342900" lvl="0" marL="457200" rtl="0" algn="l">
              <a:lnSpc>
                <a:spcPct val="90000"/>
              </a:lnSpc>
              <a:spcBef>
                <a:spcPts val="0"/>
              </a:spcBef>
              <a:spcAft>
                <a:spcPts val="0"/>
              </a:spcAft>
              <a:buClr>
                <a:schemeClr val="dk1"/>
              </a:buClr>
              <a:buSzPts val="1800"/>
              <a:buChar char="●"/>
            </a:pPr>
            <a:r>
              <a:rPr b="0" lang="en-US"/>
              <a:t>Keep Narcan readily available and use it if needed</a:t>
            </a:r>
            <a:endParaRPr/>
          </a:p>
          <a:p>
            <a:pPr indent="-228600" lvl="0" marL="457200" rtl="0" algn="l">
              <a:lnSpc>
                <a:spcPct val="90000"/>
              </a:lnSpc>
              <a:spcBef>
                <a:spcPts val="0"/>
              </a:spcBef>
              <a:spcAft>
                <a:spcPts val="0"/>
              </a:spcAft>
              <a:buClr>
                <a:schemeClr val="dk1"/>
              </a:buClr>
              <a:buSzPts val="1800"/>
              <a:buNone/>
            </a:pPr>
            <a:r>
              <a:t/>
            </a:r>
            <a:endParaRPr/>
          </a:p>
          <a:p>
            <a:pPr indent="0" lvl="0" marL="114300" rtl="0" algn="l">
              <a:lnSpc>
                <a:spcPct val="90000"/>
              </a:lnSpc>
              <a:spcBef>
                <a:spcPts val="0"/>
              </a:spcBef>
              <a:spcAft>
                <a:spcPts val="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2CCDC"/>
        </a:solidFill>
      </p:bgPr>
    </p:bg>
    <p:spTree>
      <p:nvGrpSpPr>
        <p:cNvPr id="283" name="Shape 283"/>
        <p:cNvGrpSpPr/>
        <p:nvPr/>
      </p:nvGrpSpPr>
      <p:grpSpPr>
        <a:xfrm>
          <a:off x="0" y="0"/>
          <a:ext cx="0" cy="0"/>
          <a:chOff x="0" y="0"/>
          <a:chExt cx="0" cy="0"/>
        </a:xfrm>
      </p:grpSpPr>
      <p:sp>
        <p:nvSpPr>
          <p:cNvPr id="284" name="Google Shape;284;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2800"/>
              <a:buFont typeface="Arial Black"/>
              <a:buNone/>
            </a:pPr>
            <a:r>
              <a:t/>
            </a:r>
            <a:endParaRPr sz="2916"/>
          </a:p>
        </p:txBody>
      </p:sp>
      <p:sp>
        <p:nvSpPr>
          <p:cNvPr id="285" name="Google Shape;285;p51"/>
          <p:cNvSpPr txBox="1"/>
          <p:nvPr>
            <p:ph idx="1" type="body"/>
          </p:nvPr>
        </p:nvSpPr>
        <p:spPr>
          <a:xfrm>
            <a:off x="951750" y="1152475"/>
            <a:ext cx="6854700" cy="2462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800"/>
              <a:buNone/>
            </a:pPr>
            <a:r>
              <a:rPr lang="en-US" sz="5400">
                <a:latin typeface="Arial Black"/>
                <a:ea typeface="Arial Black"/>
                <a:cs typeface="Arial Black"/>
                <a:sym typeface="Arial Black"/>
              </a:rPr>
              <a:t>STIGMA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DE7"/>
        </a:solidFill>
      </p:bgPr>
    </p:bg>
    <p:spTree>
      <p:nvGrpSpPr>
        <p:cNvPr id="289" name="Shape 289"/>
        <p:cNvGrpSpPr/>
        <p:nvPr/>
      </p:nvGrpSpPr>
      <p:grpSpPr>
        <a:xfrm>
          <a:off x="0" y="0"/>
          <a:ext cx="0" cy="0"/>
          <a:chOff x="0" y="0"/>
          <a:chExt cx="0" cy="0"/>
        </a:xfrm>
      </p:grpSpPr>
      <p:sp>
        <p:nvSpPr>
          <p:cNvPr id="290" name="Google Shape;290;g5fbde5ab62_0_61"/>
          <p:cNvSpPr txBox="1"/>
          <p:nvPr/>
        </p:nvSpPr>
        <p:spPr>
          <a:xfrm>
            <a:off x="311700" y="863550"/>
            <a:ext cx="8520600" cy="341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rPr b="0" i="0" lang="en-US" sz="3600" u="none" cap="none" strike="noStrike">
                <a:solidFill>
                  <a:schemeClr val="dk1"/>
                </a:solidFill>
                <a:latin typeface="Arial Black"/>
                <a:ea typeface="Arial Black"/>
                <a:cs typeface="Arial Black"/>
                <a:sym typeface="Arial Black"/>
              </a:rPr>
              <a:t>STIGMA:  A social process which can reinforce relations of </a:t>
            </a:r>
            <a:r>
              <a:rPr b="1" i="0" lang="en-US" sz="3600" u="none" cap="none" strike="noStrike">
                <a:solidFill>
                  <a:schemeClr val="dk1"/>
                </a:solidFill>
                <a:latin typeface="Arial Black"/>
                <a:ea typeface="Arial Black"/>
                <a:cs typeface="Arial Black"/>
                <a:sym typeface="Arial Black"/>
              </a:rPr>
              <a:t>power </a:t>
            </a:r>
            <a:r>
              <a:rPr b="0" i="0" lang="en-US" sz="3600" u="none" cap="none" strike="noStrike">
                <a:solidFill>
                  <a:schemeClr val="dk1"/>
                </a:solidFill>
                <a:latin typeface="Arial Black"/>
                <a:ea typeface="Arial Black"/>
                <a:cs typeface="Arial Black"/>
                <a:sym typeface="Arial Black"/>
              </a:rPr>
              <a:t>and </a:t>
            </a:r>
            <a:r>
              <a:rPr b="1" i="0" lang="en-US" sz="3600" u="none" cap="none" strike="noStrike">
                <a:solidFill>
                  <a:schemeClr val="dk1"/>
                </a:solidFill>
                <a:latin typeface="Arial Black"/>
                <a:ea typeface="Arial Black"/>
                <a:cs typeface="Arial Black"/>
                <a:sym typeface="Arial Black"/>
              </a:rPr>
              <a:t>control</a:t>
            </a:r>
            <a:r>
              <a:rPr b="0" i="0" lang="en-US" sz="3600" u="none" cap="none" strike="noStrike">
                <a:solidFill>
                  <a:schemeClr val="dk1"/>
                </a:solidFill>
                <a:latin typeface="Arial Black"/>
                <a:ea typeface="Arial Black"/>
                <a:cs typeface="Arial Black"/>
                <a:sym typeface="Arial Black"/>
              </a:rPr>
              <a:t>.</a:t>
            </a:r>
            <a:endParaRPr b="0" i="0" sz="3600" u="none" cap="none" strike="noStrike">
              <a:solidFill>
                <a:schemeClr val="dk1"/>
              </a:solidFill>
              <a:latin typeface="Arial Black"/>
              <a:ea typeface="Arial Black"/>
              <a:cs typeface="Arial Black"/>
              <a:sym typeface="Arial Black"/>
            </a:endParaRPr>
          </a:p>
          <a:p>
            <a:pPr indent="0" lvl="0" marL="0" marR="0" rtl="0" algn="ctr">
              <a:lnSpc>
                <a:spcPct val="100000"/>
              </a:lnSpc>
              <a:spcBef>
                <a:spcPts val="0"/>
              </a:spcBef>
              <a:spcAft>
                <a:spcPts val="0"/>
              </a:spcAft>
              <a:buClr>
                <a:schemeClr val="dk1"/>
              </a:buClr>
              <a:buSzPts val="1800"/>
              <a:buFont typeface="Arial"/>
              <a:buNone/>
            </a:pPr>
            <a:r>
              <a:t/>
            </a:r>
            <a:endParaRPr b="1" i="0" sz="3600" u="none" cap="none" strike="noStrike">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800"/>
              <a:buFont typeface="Arial"/>
              <a:buNone/>
            </a:pPr>
            <a:r>
              <a:rPr b="0" i="0" lang="en-US" sz="3600" u="none" cap="none" strike="noStrike">
                <a:solidFill>
                  <a:schemeClr val="dk1"/>
                </a:solidFill>
                <a:latin typeface="Arial Black"/>
                <a:ea typeface="Arial Black"/>
                <a:cs typeface="Arial Black"/>
                <a:sym typeface="Arial Black"/>
              </a:rPr>
              <a:t>Leads to </a:t>
            </a:r>
            <a:r>
              <a:rPr b="1" i="0" lang="en-US" sz="3600" u="none" cap="none" strike="noStrike">
                <a:solidFill>
                  <a:schemeClr val="dk1"/>
                </a:solidFill>
                <a:latin typeface="Arial Black"/>
                <a:ea typeface="Arial Black"/>
                <a:cs typeface="Arial Black"/>
                <a:sym typeface="Arial Black"/>
              </a:rPr>
              <a:t>status loss</a:t>
            </a:r>
            <a:r>
              <a:rPr b="0" i="0" lang="en-US" sz="3600" u="none" cap="none" strike="noStrike">
                <a:solidFill>
                  <a:schemeClr val="dk1"/>
                </a:solidFill>
                <a:latin typeface="Arial Black"/>
                <a:ea typeface="Arial Black"/>
                <a:cs typeface="Arial Black"/>
                <a:sym typeface="Arial Black"/>
              </a:rPr>
              <a:t> and </a:t>
            </a:r>
            <a:r>
              <a:rPr b="1" i="0" lang="en-US" sz="3600" u="none" cap="none" strike="noStrike">
                <a:solidFill>
                  <a:schemeClr val="dk1"/>
                </a:solidFill>
                <a:latin typeface="Arial Black"/>
                <a:ea typeface="Arial Black"/>
                <a:cs typeface="Arial Black"/>
                <a:sym typeface="Arial Black"/>
              </a:rPr>
              <a:t>discrimination </a:t>
            </a:r>
            <a:r>
              <a:rPr b="0" i="0" lang="en-US" sz="3600" u="none" cap="none" strike="noStrike">
                <a:solidFill>
                  <a:schemeClr val="dk1"/>
                </a:solidFill>
                <a:latin typeface="Arial Black"/>
                <a:ea typeface="Arial Black"/>
                <a:cs typeface="Arial Black"/>
                <a:sym typeface="Arial Black"/>
              </a:rPr>
              <a:t>for the stigmatized.  </a:t>
            </a:r>
            <a:endParaRPr b="0" i="0" sz="3600" u="none" cap="none" strike="noStrike">
              <a:solidFill>
                <a:schemeClr val="dk1"/>
              </a:solidFill>
              <a:latin typeface="Arial Black"/>
              <a:ea typeface="Arial Black"/>
              <a:cs typeface="Arial Black"/>
              <a:sym typeface="Arial Black"/>
            </a:endParaRPr>
          </a:p>
          <a:p>
            <a:pPr indent="0" lvl="0" marL="0" marR="0" rtl="0" algn="r">
              <a:lnSpc>
                <a:spcPct val="100000"/>
              </a:lnSpc>
              <a:spcBef>
                <a:spcPts val="0"/>
              </a:spcBef>
              <a:spcAft>
                <a:spcPts val="0"/>
              </a:spcAft>
              <a:buClr>
                <a:schemeClr val="dk1"/>
              </a:buClr>
              <a:buSzPts val="1800"/>
              <a:buFont typeface="Arial"/>
              <a:buNone/>
            </a:pPr>
            <a:r>
              <a:rPr b="0" i="0" lang="en-US" sz="2500" u="none" cap="none" strike="noStrike">
                <a:solidFill>
                  <a:schemeClr val="dk1"/>
                </a:solidFill>
                <a:latin typeface="Arial Black"/>
                <a:ea typeface="Arial Black"/>
                <a:cs typeface="Arial Black"/>
                <a:sym typeface="Arial Black"/>
              </a:rPr>
              <a:t>Link and Phelan</a:t>
            </a:r>
            <a:endParaRPr b="0" i="0" sz="2500" u="none" cap="none" strike="noStrike">
              <a:solidFill>
                <a:schemeClr val="dk1"/>
              </a:solidFill>
              <a:latin typeface="Arial Black"/>
              <a:ea typeface="Arial Black"/>
              <a:cs typeface="Arial Black"/>
              <a:sym typeface="Arial Black"/>
            </a:endParaRPr>
          </a:p>
          <a:p>
            <a:pPr indent="0" lvl="0" marL="0" marR="0" rtl="0" algn="r">
              <a:lnSpc>
                <a:spcPct val="100000"/>
              </a:lnSpc>
              <a:spcBef>
                <a:spcPts val="0"/>
              </a:spcBef>
              <a:spcAft>
                <a:spcPts val="0"/>
              </a:spcAft>
              <a:buClr>
                <a:schemeClr val="dk1"/>
              </a:buClr>
              <a:buSzPts val="1800"/>
              <a:buFont typeface="Arial"/>
              <a:buNone/>
            </a:pPr>
            <a:r>
              <a:rPr b="0" i="1" lang="en-US" sz="2500" u="none" cap="none" strike="noStrike">
                <a:solidFill>
                  <a:schemeClr val="dk1"/>
                </a:solidFill>
                <a:latin typeface="Arial Black"/>
                <a:ea typeface="Arial Black"/>
                <a:cs typeface="Arial Black"/>
                <a:sym typeface="Arial Black"/>
              </a:rPr>
              <a:t>Conceptualizing Stigma, 2001</a:t>
            </a:r>
            <a:endParaRPr b="0" i="1" sz="2500" u="none" cap="none" strike="noStrike">
              <a:solidFill>
                <a:schemeClr val="dk1"/>
              </a:solidFill>
              <a:latin typeface="Arial Black"/>
              <a:ea typeface="Arial Black"/>
              <a:cs typeface="Arial Black"/>
              <a:sym typeface="Arial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DE7"/>
        </a:solidFill>
      </p:bgPr>
    </p:bg>
    <p:spTree>
      <p:nvGrpSpPr>
        <p:cNvPr id="294" name="Shape 294"/>
        <p:cNvGrpSpPr/>
        <p:nvPr/>
      </p:nvGrpSpPr>
      <p:grpSpPr>
        <a:xfrm>
          <a:off x="0" y="0"/>
          <a:ext cx="0" cy="0"/>
          <a:chOff x="0" y="0"/>
          <a:chExt cx="0" cy="0"/>
        </a:xfrm>
      </p:grpSpPr>
      <p:sp>
        <p:nvSpPr>
          <p:cNvPr id="295" name="Google Shape;295;p21"/>
          <p:cNvSpPr txBox="1"/>
          <p:nvPr/>
        </p:nvSpPr>
        <p:spPr>
          <a:xfrm>
            <a:off x="311700" y="863550"/>
            <a:ext cx="8520600" cy="341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1" i="0" lang="en-US" sz="5400" u="none" cap="none" strike="noStrike">
                <a:solidFill>
                  <a:schemeClr val="dk1"/>
                </a:solidFill>
                <a:latin typeface="Arial Black"/>
                <a:ea typeface="Arial Black"/>
                <a:cs typeface="Arial Black"/>
                <a:sym typeface="Arial Black"/>
              </a:rPr>
              <a:t>WHAT IS STIGMA?</a:t>
            </a:r>
            <a:endParaRPr b="0" i="0" sz="1400" u="none" cap="none" strike="noStrike">
              <a:solidFill>
                <a:srgbClr val="000000"/>
              </a:solidFill>
              <a:latin typeface="Arial"/>
              <a:ea typeface="Arial"/>
              <a:cs typeface="Arial"/>
              <a:sym typeface="Arial"/>
            </a:endParaRPr>
          </a:p>
        </p:txBody>
      </p:sp>
      <p:pic>
        <p:nvPicPr>
          <p:cNvPr id="296" name="Google Shape;296;p21"/>
          <p:cNvPicPr preferRelativeResize="0"/>
          <p:nvPr/>
        </p:nvPicPr>
        <p:blipFill rotWithShape="1">
          <a:blip r:embed="rId3">
            <a:alphaModFix/>
          </a:blip>
          <a:srcRect b="0" l="0" r="0" t="0"/>
          <a:stretch/>
        </p:blipFill>
        <p:spPr>
          <a:xfrm>
            <a:off x="0" y="-132762"/>
            <a:ext cx="9043792" cy="5409024"/>
          </a:xfrm>
          <a:prstGeom prst="rect">
            <a:avLst/>
          </a:prstGeom>
          <a:noFill/>
          <a:ln>
            <a:noFill/>
          </a:ln>
        </p:spPr>
      </p:pic>
      <p:sp>
        <p:nvSpPr>
          <p:cNvPr id="297" name="Google Shape;297;p21"/>
          <p:cNvSpPr/>
          <p:nvPr/>
        </p:nvSpPr>
        <p:spPr>
          <a:xfrm>
            <a:off x="311700" y="4866501"/>
            <a:ext cx="4005000" cy="276900"/>
          </a:xfrm>
          <a:prstGeom prst="rect">
            <a:avLst/>
          </a:prstGeom>
          <a:solidFill>
            <a:schemeClr val="lt1"/>
          </a:solid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Image Credit: wisewisconsin.org/blog/what-is-stigma/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DE7"/>
        </a:solidFill>
      </p:bgPr>
    </p:bg>
    <p:spTree>
      <p:nvGrpSpPr>
        <p:cNvPr id="301" name="Shape 301"/>
        <p:cNvGrpSpPr/>
        <p:nvPr/>
      </p:nvGrpSpPr>
      <p:grpSpPr>
        <a:xfrm>
          <a:off x="0" y="0"/>
          <a:ext cx="0" cy="0"/>
          <a:chOff x="0" y="0"/>
          <a:chExt cx="0" cy="0"/>
        </a:xfrm>
      </p:grpSpPr>
      <p:sp>
        <p:nvSpPr>
          <p:cNvPr id="302" name="Google Shape;302;p22"/>
          <p:cNvSpPr txBox="1"/>
          <p:nvPr/>
        </p:nvSpPr>
        <p:spPr>
          <a:xfrm>
            <a:off x="311700" y="1189227"/>
            <a:ext cx="8520600" cy="341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1" i="0" lang="en-US" sz="5400" u="none" cap="none" strike="noStrike">
                <a:solidFill>
                  <a:schemeClr val="dk1"/>
                </a:solidFill>
                <a:latin typeface="Arial Black"/>
                <a:ea typeface="Arial Black"/>
                <a:cs typeface="Arial Black"/>
                <a:sym typeface="Arial Black"/>
              </a:rPr>
              <a:t>HOW DO PREGNANT PEOPLE WHO USE DRUGS FACE STIGMA?</a:t>
            </a:r>
            <a:endParaRPr b="0" i="0" sz="1400" u="none" cap="none" strike="noStrike">
              <a:solidFill>
                <a:srgbClr val="000000"/>
              </a:solidFill>
              <a:latin typeface="Arial"/>
              <a:ea typeface="Arial"/>
              <a:cs typeface="Arial"/>
              <a:sym typeface="Arial"/>
            </a:endParaRPr>
          </a:p>
        </p:txBody>
      </p:sp>
      <p:sp>
        <p:nvSpPr>
          <p:cNvPr id="303" name="Google Shape;303;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2800"/>
              <a:buFont typeface="Arial Black"/>
              <a:buNone/>
            </a:pPr>
            <a:r>
              <a:t/>
            </a:r>
            <a:endParaRPr sz="2916"/>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6DDE7"/>
        </a:solidFill>
      </p:bgPr>
    </p:bg>
    <p:spTree>
      <p:nvGrpSpPr>
        <p:cNvPr id="307" name="Shape 307"/>
        <p:cNvGrpSpPr/>
        <p:nvPr/>
      </p:nvGrpSpPr>
      <p:grpSpPr>
        <a:xfrm>
          <a:off x="0" y="0"/>
          <a:ext cx="0" cy="0"/>
          <a:chOff x="0" y="0"/>
          <a:chExt cx="0" cy="0"/>
        </a:xfrm>
      </p:grpSpPr>
      <p:sp>
        <p:nvSpPr>
          <p:cNvPr id="308" name="Google Shape;308;p26"/>
          <p:cNvSpPr txBox="1"/>
          <p:nvPr/>
        </p:nvSpPr>
        <p:spPr>
          <a:xfrm>
            <a:off x="311700" y="863550"/>
            <a:ext cx="8520600" cy="341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1" i="0" lang="en-US" sz="5400" u="none" cap="none" strike="noStrike">
                <a:solidFill>
                  <a:schemeClr val="dk1"/>
                </a:solidFill>
                <a:latin typeface="Arial Black"/>
                <a:ea typeface="Arial Black"/>
                <a:cs typeface="Arial Black"/>
                <a:sym typeface="Arial Black"/>
              </a:rPr>
              <a:t>HOW DO PRIVILEGE AND OPPRESSION IMPACT EXPERIENCES OF STIGMA?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2CCDC"/>
        </a:solidFill>
      </p:bgPr>
    </p:bg>
    <p:spTree>
      <p:nvGrpSpPr>
        <p:cNvPr id="312" name="Shape 312"/>
        <p:cNvGrpSpPr/>
        <p:nvPr/>
      </p:nvGrpSpPr>
      <p:grpSpPr>
        <a:xfrm>
          <a:off x="0" y="0"/>
          <a:ext cx="0" cy="0"/>
          <a:chOff x="0" y="0"/>
          <a:chExt cx="0" cy="0"/>
        </a:xfrm>
      </p:grpSpPr>
      <p:sp>
        <p:nvSpPr>
          <p:cNvPr id="313" name="Google Shape;313;g611f73e9da_0_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800"/>
              <a:buFont typeface="Arial Black"/>
              <a:buNone/>
            </a:pPr>
            <a:r>
              <a:t/>
            </a:r>
            <a:endParaRPr/>
          </a:p>
        </p:txBody>
      </p:sp>
      <p:sp>
        <p:nvSpPr>
          <p:cNvPr id="314" name="Google Shape;314;g611f73e9da_0_8"/>
          <p:cNvSpPr txBox="1"/>
          <p:nvPr>
            <p:ph idx="1" type="body"/>
          </p:nvPr>
        </p:nvSpPr>
        <p:spPr>
          <a:xfrm>
            <a:off x="311700" y="1152475"/>
            <a:ext cx="8264100" cy="266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800"/>
              <a:buNone/>
            </a:pPr>
            <a:r>
              <a:rPr lang="en-US" sz="5400">
                <a:latin typeface="Arial Black"/>
                <a:ea typeface="Arial Black"/>
                <a:cs typeface="Arial Black"/>
                <a:sym typeface="Arial Black"/>
              </a:rPr>
              <a:t>CASE STUDY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g8a212db8f2_0_0"/>
          <p:cNvSpPr txBox="1"/>
          <p:nvPr>
            <p:ph type="title"/>
          </p:nvPr>
        </p:nvSpPr>
        <p:spPr>
          <a:xfrm>
            <a:off x="149700" y="157992"/>
            <a:ext cx="8520600" cy="76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800"/>
              <a:buFont typeface="Arial Black"/>
              <a:buNone/>
            </a:pPr>
            <a:r>
              <a:rPr lang="en-US" sz="3240"/>
              <a:t>ZOOM HOUSEKEEPING</a:t>
            </a:r>
            <a:endParaRPr/>
          </a:p>
        </p:txBody>
      </p:sp>
      <p:sp>
        <p:nvSpPr>
          <p:cNvPr id="121" name="Google Shape;121;g8a212db8f2_0_0"/>
          <p:cNvSpPr txBox="1"/>
          <p:nvPr>
            <p:ph idx="1" type="body"/>
          </p:nvPr>
        </p:nvSpPr>
        <p:spPr>
          <a:xfrm>
            <a:off x="99075" y="737350"/>
            <a:ext cx="8520600" cy="3819600"/>
          </a:xfrm>
          <a:prstGeom prst="rect">
            <a:avLst/>
          </a:prstGeom>
          <a:noFill/>
          <a:ln>
            <a:noFill/>
          </a:ln>
        </p:spPr>
        <p:txBody>
          <a:bodyPr anchorCtr="0" anchor="t" bIns="91425" lIns="91425" spcFirstLastPara="1" rIns="91425" wrap="square" tIns="91425">
            <a:noAutofit/>
          </a:bodyPr>
          <a:lstStyle/>
          <a:p>
            <a:pPr indent="-342891" lvl="0" marL="457188" rtl="0" algn="l">
              <a:lnSpc>
                <a:spcPct val="90000"/>
              </a:lnSpc>
              <a:spcBef>
                <a:spcPts val="0"/>
              </a:spcBef>
              <a:spcAft>
                <a:spcPts val="0"/>
              </a:spcAft>
              <a:buClr>
                <a:schemeClr val="accent1"/>
              </a:buClr>
              <a:buSzPts val="1800"/>
              <a:buChar char="●"/>
            </a:pPr>
            <a:r>
              <a:rPr lang="en-US" sz="1800">
                <a:solidFill>
                  <a:schemeClr val="accent1"/>
                </a:solidFill>
              </a:rPr>
              <a:t>Please turn your camera </a:t>
            </a:r>
            <a:r>
              <a:rPr lang="en-US" sz="1800"/>
              <a:t>on if possible, and </a:t>
            </a:r>
            <a:r>
              <a:rPr lang="en-US" sz="1800">
                <a:solidFill>
                  <a:schemeClr val="accent1"/>
                </a:solidFill>
              </a:rPr>
              <a:t>mute your mic</a:t>
            </a:r>
            <a:r>
              <a:rPr lang="en-US" sz="1800"/>
              <a:t> unless you are speaking.</a:t>
            </a:r>
            <a:endParaRPr sz="1800"/>
          </a:p>
          <a:p>
            <a:pPr indent="0" lvl="0" marL="457200" rtl="0" algn="l">
              <a:lnSpc>
                <a:spcPct val="90000"/>
              </a:lnSpc>
              <a:spcBef>
                <a:spcPts val="0"/>
              </a:spcBef>
              <a:spcAft>
                <a:spcPts val="0"/>
              </a:spcAft>
              <a:buNone/>
            </a:pPr>
            <a:r>
              <a:t/>
            </a:r>
            <a:endParaRPr sz="1800"/>
          </a:p>
          <a:p>
            <a:pPr indent="-342891" lvl="0" marL="457188" rtl="0" algn="l">
              <a:lnSpc>
                <a:spcPct val="90000"/>
              </a:lnSpc>
              <a:spcBef>
                <a:spcPts val="0"/>
              </a:spcBef>
              <a:spcAft>
                <a:spcPts val="0"/>
              </a:spcAft>
              <a:buSzPts val="1800"/>
              <a:buChar char="●"/>
            </a:pPr>
            <a:r>
              <a:rPr lang="en-US" sz="1800"/>
              <a:t>Add your name and email in the chat box so we can know who is joining us!</a:t>
            </a:r>
            <a:endParaRPr sz="1800"/>
          </a:p>
          <a:p>
            <a:pPr indent="-228591" lvl="0" marL="457188" rtl="0" algn="l">
              <a:lnSpc>
                <a:spcPct val="90000"/>
              </a:lnSpc>
              <a:spcBef>
                <a:spcPts val="0"/>
              </a:spcBef>
              <a:spcAft>
                <a:spcPts val="0"/>
              </a:spcAft>
              <a:buClr>
                <a:schemeClr val="dk1"/>
              </a:buClr>
              <a:buSzPts val="1800"/>
              <a:buNone/>
            </a:pPr>
            <a:r>
              <a:t/>
            </a:r>
            <a:endParaRPr sz="1800"/>
          </a:p>
          <a:p>
            <a:pPr indent="-342891" lvl="0" marL="457188" rtl="0" algn="l">
              <a:lnSpc>
                <a:spcPct val="90000"/>
              </a:lnSpc>
              <a:spcBef>
                <a:spcPts val="0"/>
              </a:spcBef>
              <a:spcAft>
                <a:spcPts val="0"/>
              </a:spcAft>
              <a:buClr>
                <a:schemeClr val="dk1"/>
              </a:buClr>
              <a:buSzPts val="1800"/>
              <a:buChar char="●"/>
            </a:pPr>
            <a:r>
              <a:rPr lang="en-US" sz="1800"/>
              <a:t>Add your Pronouns to your name.</a:t>
            </a:r>
            <a:endParaRPr/>
          </a:p>
          <a:p>
            <a:pPr indent="-228591" lvl="0" marL="457188" rtl="0" algn="l">
              <a:lnSpc>
                <a:spcPct val="90000"/>
              </a:lnSpc>
              <a:spcBef>
                <a:spcPts val="0"/>
              </a:spcBef>
              <a:spcAft>
                <a:spcPts val="0"/>
              </a:spcAft>
              <a:buClr>
                <a:schemeClr val="dk1"/>
              </a:buClr>
              <a:buSzPts val="1800"/>
              <a:buNone/>
            </a:pPr>
            <a:r>
              <a:t/>
            </a:r>
            <a:endParaRPr sz="1800"/>
          </a:p>
          <a:p>
            <a:pPr indent="-342891" lvl="0" marL="457188" rtl="0" algn="l">
              <a:lnSpc>
                <a:spcPct val="90000"/>
              </a:lnSpc>
              <a:spcBef>
                <a:spcPts val="0"/>
              </a:spcBef>
              <a:spcAft>
                <a:spcPts val="0"/>
              </a:spcAft>
              <a:buClr>
                <a:schemeClr val="accent1"/>
              </a:buClr>
              <a:buSzPts val="1800"/>
              <a:buChar char="●"/>
            </a:pPr>
            <a:r>
              <a:rPr lang="en-US" sz="1800">
                <a:solidFill>
                  <a:schemeClr val="accent1"/>
                </a:solidFill>
              </a:rPr>
              <a:t>Click the “Chat” menu</a:t>
            </a:r>
            <a:r>
              <a:rPr lang="en-US" sz="1800"/>
              <a:t> so you can comment and see people's responses to questions</a:t>
            </a:r>
            <a:endParaRPr/>
          </a:p>
          <a:p>
            <a:pPr indent="-228591" lvl="0" marL="457188" rtl="0" algn="l">
              <a:lnSpc>
                <a:spcPct val="90000"/>
              </a:lnSpc>
              <a:spcBef>
                <a:spcPts val="0"/>
              </a:spcBef>
              <a:spcAft>
                <a:spcPts val="0"/>
              </a:spcAft>
              <a:buClr>
                <a:schemeClr val="dk1"/>
              </a:buClr>
              <a:buSzPts val="1800"/>
              <a:buNone/>
            </a:pPr>
            <a:r>
              <a:t/>
            </a:r>
            <a:endParaRPr sz="1800"/>
          </a:p>
          <a:p>
            <a:pPr indent="-342891" lvl="0" marL="457188" rtl="0" algn="l">
              <a:lnSpc>
                <a:spcPct val="90000"/>
              </a:lnSpc>
              <a:spcBef>
                <a:spcPts val="0"/>
              </a:spcBef>
              <a:spcAft>
                <a:spcPts val="0"/>
              </a:spcAft>
              <a:buClr>
                <a:schemeClr val="dk1"/>
              </a:buClr>
              <a:buSzPts val="1800"/>
              <a:buChar char="●"/>
            </a:pPr>
            <a:r>
              <a:rPr lang="en-US" sz="1800"/>
              <a:t>Use “Reaction” functions to let us know how you are feeling!</a:t>
            </a:r>
            <a:endParaRPr/>
          </a:p>
          <a:p>
            <a:pPr indent="-228591" lvl="0" marL="457188" rtl="0" algn="l">
              <a:lnSpc>
                <a:spcPct val="90000"/>
              </a:lnSpc>
              <a:spcBef>
                <a:spcPts val="0"/>
              </a:spcBef>
              <a:spcAft>
                <a:spcPts val="0"/>
              </a:spcAft>
              <a:buClr>
                <a:schemeClr val="dk1"/>
              </a:buClr>
              <a:buSzPts val="1800"/>
              <a:buNone/>
            </a:pPr>
            <a:r>
              <a:t/>
            </a:r>
            <a:endParaRPr sz="1800"/>
          </a:p>
          <a:p>
            <a:pPr indent="-342891" lvl="0" marL="457188" rtl="0" algn="l">
              <a:lnSpc>
                <a:spcPct val="90000"/>
              </a:lnSpc>
              <a:spcBef>
                <a:spcPts val="0"/>
              </a:spcBef>
              <a:spcAft>
                <a:spcPts val="0"/>
              </a:spcAft>
              <a:buClr>
                <a:schemeClr val="dk1"/>
              </a:buClr>
              <a:buSzPts val="1800"/>
              <a:buChar char="●"/>
            </a:pPr>
            <a:r>
              <a:rPr lang="en-US" sz="1800"/>
              <a:t>We are going to take a couple breaks, but feel free to take care of yourself</a:t>
            </a:r>
            <a:endParaRPr/>
          </a:p>
          <a:p>
            <a:pPr indent="-228591" lvl="0" marL="457188" rtl="0" algn="l">
              <a:lnSpc>
                <a:spcPct val="90000"/>
              </a:lnSpc>
              <a:spcBef>
                <a:spcPts val="0"/>
              </a:spcBef>
              <a:spcAft>
                <a:spcPts val="0"/>
              </a:spcAft>
              <a:buClr>
                <a:schemeClr val="dk1"/>
              </a:buClr>
              <a:buSzPts val="1800"/>
              <a:buNone/>
            </a:pPr>
            <a:r>
              <a:t/>
            </a:r>
            <a:endParaRPr sz="1800"/>
          </a:p>
          <a:p>
            <a:pPr indent="-342891" lvl="0" marL="457188" rtl="0" algn="l">
              <a:lnSpc>
                <a:spcPct val="90000"/>
              </a:lnSpc>
              <a:spcBef>
                <a:spcPts val="0"/>
              </a:spcBef>
              <a:spcAft>
                <a:spcPts val="0"/>
              </a:spcAft>
              <a:buClr>
                <a:schemeClr val="dk1"/>
              </a:buClr>
              <a:buSzPts val="1800"/>
              <a:buChar char="●"/>
            </a:pPr>
            <a:r>
              <a:rPr lang="en-US" sz="1800"/>
              <a:t>Tech issues happen, let’s just roll with them!</a:t>
            </a:r>
            <a:endParaRPr/>
          </a:p>
          <a:p>
            <a:pPr indent="-228591" lvl="0" marL="457188" rtl="0" algn="l">
              <a:lnSpc>
                <a:spcPct val="90000"/>
              </a:lnSpc>
              <a:spcBef>
                <a:spcPts val="0"/>
              </a:spcBef>
              <a:spcAft>
                <a:spcPts val="0"/>
              </a:spcAft>
              <a:buClr>
                <a:schemeClr val="dk1"/>
              </a:buClr>
              <a:buSzPts val="1800"/>
              <a:buNone/>
            </a:pPr>
            <a:r>
              <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g6484e6013c_0_8"/>
          <p:cNvSpPr txBox="1"/>
          <p:nvPr>
            <p:ph type="title"/>
          </p:nvPr>
        </p:nvSpPr>
        <p:spPr>
          <a:xfrm>
            <a:off x="0" y="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800"/>
              <a:buFont typeface="Arial Black"/>
              <a:buNone/>
            </a:pPr>
            <a:r>
              <a:rPr lang="en-US" sz="3240"/>
              <a:t>CASE STUDY</a:t>
            </a:r>
            <a:endParaRPr/>
          </a:p>
        </p:txBody>
      </p:sp>
      <p:sp>
        <p:nvSpPr>
          <p:cNvPr id="320" name="Google Shape;320;g6484e6013c_0_8"/>
          <p:cNvSpPr txBox="1"/>
          <p:nvPr/>
        </p:nvSpPr>
        <p:spPr>
          <a:xfrm>
            <a:off x="0" y="572700"/>
            <a:ext cx="89763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chemeClr val="dk1"/>
                </a:solidFill>
                <a:latin typeface="Arial Black"/>
                <a:ea typeface="Arial Black"/>
                <a:cs typeface="Arial Black"/>
                <a:sym typeface="Arial Black"/>
              </a:rPr>
              <a:t>GY has placenta previa. She had been using heroin throughout her early pregnancy but stopped after joining a methadone program. Shortly after getting stable at the program, she moved back in with the father of the baby to try to make things work. Getting to the methadone clinic from her partner’s place was a little bit difficult and she stopped attending and started using heroin again. After a split from her partner, things got a little chaotic and she decides to go to a detox facility for assistance. While there she has some unexpected bleeding and is immediately transferred to a hospital for an evaluation for a cesarean birth. You meet them the day before their birth where they inform you they might be interested in buprenorphine or returning to a methadone program and will do anything they can to keep their baby. They previously had a child taken by ACS and expresses not knowing how they would cope if this baby is taken. </a:t>
            </a:r>
            <a:endParaRPr b="0" i="0" sz="1600" u="none" cap="none" strike="noStrike">
              <a:solidFill>
                <a:srgbClr val="000000"/>
              </a:solidFill>
              <a:latin typeface="Arial Black"/>
              <a:ea typeface="Arial Black"/>
              <a:cs typeface="Arial Black"/>
              <a:sym typeface="Arial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pic>
        <p:nvPicPr>
          <p:cNvPr descr="Harm-Reduction-Coalition-Horizontal.png" id="326" name="Google Shape;326;p29"/>
          <p:cNvPicPr preferRelativeResize="0"/>
          <p:nvPr/>
        </p:nvPicPr>
        <p:blipFill rotWithShape="1">
          <a:blip r:embed="rId3">
            <a:alphaModFix/>
          </a:blip>
          <a:srcRect b="31481" l="0" r="0" t="34444"/>
          <a:stretch/>
        </p:blipFill>
        <p:spPr>
          <a:xfrm>
            <a:off x="1031919" y="342901"/>
            <a:ext cx="7013807" cy="1344313"/>
          </a:xfrm>
          <a:prstGeom prst="rect">
            <a:avLst/>
          </a:prstGeom>
          <a:noFill/>
          <a:ln>
            <a:noFill/>
          </a:ln>
        </p:spPr>
      </p:pic>
      <p:sp>
        <p:nvSpPr>
          <p:cNvPr id="327" name="Google Shape;327;p29"/>
          <p:cNvSpPr/>
          <p:nvPr/>
        </p:nvSpPr>
        <p:spPr>
          <a:xfrm>
            <a:off x="0" y="3886200"/>
            <a:ext cx="8985738" cy="1257300"/>
          </a:xfrm>
          <a:prstGeom prst="rect">
            <a:avLst/>
          </a:prstGeom>
          <a:solidFill>
            <a:srgbClr val="4F81BD"/>
          </a:solidFill>
          <a:ln cap="flat" cmpd="sng" w="12700">
            <a:solidFill>
              <a:srgbClr val="4A7DBA"/>
            </a:solidFill>
            <a:prstDash val="solid"/>
            <a:round/>
            <a:headEnd len="sm" w="sm" type="none"/>
            <a:tailEnd len="sm" w="sm" type="none"/>
          </a:ln>
          <a:effectLst>
            <a:outerShdw blurRad="39999" rotWithShape="0" algn="bl" dist="23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328" name="Google Shape;328;p29"/>
          <p:cNvSpPr/>
          <p:nvPr/>
        </p:nvSpPr>
        <p:spPr>
          <a:xfrm>
            <a:off x="597596" y="1930979"/>
            <a:ext cx="7448130" cy="137736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i="0" lang="en-US" sz="3600" u="none" cap="none" strike="noStrike">
                <a:solidFill>
                  <a:srgbClr val="000000"/>
                </a:solidFill>
                <a:latin typeface="Arial Black"/>
                <a:ea typeface="Arial Black"/>
                <a:cs typeface="Arial Black"/>
                <a:sym typeface="Arial Black"/>
              </a:rPr>
              <a:t>Thank you for participating in this workshop!</a:t>
            </a:r>
            <a:endParaRPr b="1" i="0" sz="3600" u="none" cap="none" strike="noStrike">
              <a:solidFill>
                <a:srgbClr val="000000"/>
              </a:solidFill>
              <a:latin typeface="Arial Black"/>
              <a:ea typeface="Arial Black"/>
              <a:cs typeface="Arial Black"/>
              <a:sym typeface="Arial Black"/>
            </a:endParaRPr>
          </a:p>
        </p:txBody>
      </p:sp>
      <p:sp>
        <p:nvSpPr>
          <p:cNvPr id="329" name="Google Shape;329;p29"/>
          <p:cNvSpPr txBox="1"/>
          <p:nvPr/>
        </p:nvSpPr>
        <p:spPr>
          <a:xfrm>
            <a:off x="0" y="4053185"/>
            <a:ext cx="9144000"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chemeClr val="lt1"/>
                </a:solidFill>
                <a:latin typeface="Arial Black"/>
                <a:ea typeface="Arial Black"/>
                <a:cs typeface="Arial Black"/>
                <a:sym typeface="Arial Black"/>
              </a:rPr>
              <a:t>training@harmreduction.org</a:t>
            </a:r>
            <a:endParaRPr b="0" i="0" sz="2000" u="none" cap="none" strike="noStrike">
              <a:solidFill>
                <a:srgbClr val="000000"/>
              </a:solidFill>
              <a:latin typeface="Arial"/>
              <a:ea typeface="Arial"/>
              <a:cs typeface="Arial"/>
              <a:sym typeface="Arial"/>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C0504D"/>
              </a:buClr>
              <a:buSzPts val="2800"/>
              <a:buFont typeface="Arial Black"/>
              <a:buNone/>
            </a:pPr>
            <a:r>
              <a:rPr lang="en-US">
                <a:solidFill>
                  <a:srgbClr val="C0504D"/>
                </a:solidFill>
              </a:rPr>
              <a:t>PURPOSE</a:t>
            </a:r>
            <a:endParaRPr>
              <a:solidFill>
                <a:srgbClr val="C0504D"/>
              </a:solidFill>
            </a:endParaRPr>
          </a:p>
        </p:txBody>
      </p:sp>
      <p:sp>
        <p:nvSpPr>
          <p:cNvPr id="127" name="Google Shape;127;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800"/>
              <a:buNone/>
            </a:pPr>
            <a:r>
              <a:rPr lang="en-US" sz="2400">
                <a:solidFill>
                  <a:schemeClr val="dk1"/>
                </a:solidFill>
              </a:rPr>
              <a:t>To provide a foundational understanding of harm reduction and the ways that we internalize and perpetuate s</a:t>
            </a:r>
            <a:r>
              <a:rPr lang="en-US" sz="2400"/>
              <a:t>tigma towards pregnant people who use drugs. </a:t>
            </a:r>
            <a:endParaRPr sz="2400"/>
          </a:p>
          <a:p>
            <a:pPr indent="0" lvl="0" marL="0" rtl="0" algn="l">
              <a:lnSpc>
                <a:spcPct val="100000"/>
              </a:lnSpc>
              <a:spcBef>
                <a:spcPts val="0"/>
              </a:spcBef>
              <a:spcAft>
                <a:spcPts val="0"/>
              </a:spcAft>
              <a:buClr>
                <a:schemeClr val="dk1"/>
              </a:buClr>
              <a:buSzPts val="1800"/>
              <a:buNone/>
            </a:pPr>
            <a:r>
              <a:t/>
            </a:r>
            <a:endParaRPr sz="2400"/>
          </a:p>
          <a:p>
            <a:pPr indent="0" lvl="0" marL="0" rtl="0" algn="l">
              <a:lnSpc>
                <a:spcPct val="100000"/>
              </a:lnSpc>
              <a:spcBef>
                <a:spcPts val="0"/>
              </a:spcBef>
              <a:spcAft>
                <a:spcPts val="0"/>
              </a:spcAft>
              <a:buClr>
                <a:schemeClr val="dk1"/>
              </a:buClr>
              <a:buSzPts val="1800"/>
              <a:buNone/>
            </a:pPr>
            <a:r>
              <a:rPr lang="en-US" sz="2400">
                <a:solidFill>
                  <a:schemeClr val="dk1"/>
                </a:solidFill>
              </a:rPr>
              <a:t>The goal of this training is to enhance the ability of doulas and other support people to </a:t>
            </a:r>
            <a:r>
              <a:rPr lang="en-US" sz="2400"/>
              <a:t>serve people who use drugs</a:t>
            </a:r>
            <a:r>
              <a:rPr lang="en-US" sz="2400">
                <a:solidFill>
                  <a:schemeClr val="dk1"/>
                </a:solidFill>
              </a:rPr>
              <a:t>.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C0504D"/>
              </a:buClr>
              <a:buSzPts val="2800"/>
              <a:buFont typeface="Arial Black"/>
              <a:buNone/>
            </a:pPr>
            <a:r>
              <a:rPr lang="en-US">
                <a:solidFill>
                  <a:srgbClr val="C0504D"/>
                </a:solidFill>
              </a:rPr>
              <a:t>AGENDA</a:t>
            </a:r>
            <a:endParaRPr>
              <a:solidFill>
                <a:srgbClr val="C0504D"/>
              </a:solidFill>
            </a:endParaRPr>
          </a:p>
        </p:txBody>
      </p:sp>
      <p:sp>
        <p:nvSpPr>
          <p:cNvPr id="133" name="Google Shape;133;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AutoNum type="arabicPeriod"/>
            </a:pPr>
            <a:r>
              <a:rPr lang="en-US" sz="2400"/>
              <a:t>Workshop Overview</a:t>
            </a:r>
            <a:endParaRPr sz="2400"/>
          </a:p>
          <a:p>
            <a:pPr indent="-342900" lvl="0" marL="457200" rtl="0" algn="l">
              <a:lnSpc>
                <a:spcPct val="100000"/>
              </a:lnSpc>
              <a:spcBef>
                <a:spcPts val="100"/>
              </a:spcBef>
              <a:spcAft>
                <a:spcPts val="0"/>
              </a:spcAft>
              <a:buClr>
                <a:schemeClr val="dk1"/>
              </a:buClr>
              <a:buSzPts val="1800"/>
              <a:buAutoNum type="arabicPeriod"/>
            </a:pPr>
            <a:r>
              <a:rPr lang="en-US" sz="2400"/>
              <a:t>Harm Reduction Philosophy</a:t>
            </a:r>
            <a:endParaRPr sz="2400"/>
          </a:p>
          <a:p>
            <a:pPr indent="-342900" lvl="0" marL="457200" rtl="0" algn="l">
              <a:lnSpc>
                <a:spcPct val="100000"/>
              </a:lnSpc>
              <a:spcBef>
                <a:spcPts val="100"/>
              </a:spcBef>
              <a:spcAft>
                <a:spcPts val="0"/>
              </a:spcAft>
              <a:buClr>
                <a:schemeClr val="dk1"/>
              </a:buClr>
              <a:buSzPts val="1800"/>
              <a:buAutoNum type="arabicPeriod"/>
            </a:pPr>
            <a:r>
              <a:rPr lang="en-US" sz="2400"/>
              <a:t>Pregnancy and Substance Use</a:t>
            </a:r>
            <a:endParaRPr/>
          </a:p>
          <a:p>
            <a:pPr indent="-342900" lvl="0" marL="457200" rtl="0" algn="l">
              <a:lnSpc>
                <a:spcPct val="100000"/>
              </a:lnSpc>
              <a:spcBef>
                <a:spcPts val="100"/>
              </a:spcBef>
              <a:spcAft>
                <a:spcPts val="0"/>
              </a:spcAft>
              <a:buClr>
                <a:schemeClr val="dk1"/>
              </a:buClr>
              <a:buSzPts val="1800"/>
              <a:buAutoNum type="arabicPeriod"/>
            </a:pPr>
            <a:r>
              <a:rPr lang="en-US" sz="2400"/>
              <a:t>Stigma</a:t>
            </a:r>
            <a:endParaRPr/>
          </a:p>
          <a:p>
            <a:pPr indent="-342900" lvl="0" marL="457200" rtl="0" algn="l">
              <a:lnSpc>
                <a:spcPct val="100000"/>
              </a:lnSpc>
              <a:spcBef>
                <a:spcPts val="100"/>
              </a:spcBef>
              <a:spcAft>
                <a:spcPts val="100"/>
              </a:spcAft>
              <a:buClr>
                <a:schemeClr val="dk1"/>
              </a:buClr>
              <a:buSzPts val="1800"/>
              <a:buAutoNum type="arabicPeriod"/>
            </a:pPr>
            <a:r>
              <a:rPr lang="en-US" sz="2400"/>
              <a:t>Case Studies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g5fbde5ab62_0_51"/>
          <p:cNvSpPr txBox="1"/>
          <p:nvPr>
            <p:ph type="title"/>
          </p:nvPr>
        </p:nvSpPr>
        <p:spPr>
          <a:xfrm>
            <a:off x="220260" y="16308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accent2"/>
              </a:buClr>
              <a:buSzPts val="2800"/>
              <a:buFont typeface="Arial Black"/>
              <a:buNone/>
            </a:pPr>
            <a:r>
              <a:rPr lang="en-US">
                <a:solidFill>
                  <a:schemeClr val="accent2"/>
                </a:solidFill>
              </a:rPr>
              <a:t>GLOSSARY</a:t>
            </a:r>
            <a:endParaRPr>
              <a:solidFill>
                <a:srgbClr val="990000"/>
              </a:solidFill>
            </a:endParaRPr>
          </a:p>
        </p:txBody>
      </p:sp>
      <p:sp>
        <p:nvSpPr>
          <p:cNvPr id="139" name="Google Shape;139;g5fbde5ab62_0_51"/>
          <p:cNvSpPr txBox="1"/>
          <p:nvPr/>
        </p:nvSpPr>
        <p:spPr>
          <a:xfrm>
            <a:off x="956310" y="815340"/>
            <a:ext cx="7231380" cy="432816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991B27"/>
              </a:buClr>
              <a:buSzPts val="3000"/>
              <a:buFont typeface="Arial"/>
              <a:buNone/>
            </a:pPr>
            <a:r>
              <a:rPr b="1" i="0" lang="en-US" sz="3000" u="none" cap="none" strike="noStrike">
                <a:solidFill>
                  <a:srgbClr val="000000"/>
                </a:solidFill>
                <a:latin typeface="Arial"/>
                <a:ea typeface="Arial"/>
                <a:cs typeface="Arial"/>
                <a:sym typeface="Arial"/>
              </a:rPr>
              <a:t>PWID</a:t>
            </a:r>
            <a:r>
              <a:rPr b="0" i="0" lang="en-US" sz="3000" u="none" cap="none" strike="noStrike">
                <a:solidFill>
                  <a:srgbClr val="000000"/>
                </a:solidFill>
                <a:latin typeface="Arial"/>
                <a:ea typeface="Arial"/>
                <a:cs typeface="Arial"/>
                <a:sym typeface="Arial"/>
              </a:rPr>
              <a:t>  	People Who Inject Drugs</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600"/>
              </a:spcBef>
              <a:spcAft>
                <a:spcPts val="0"/>
              </a:spcAft>
              <a:buClr>
                <a:srgbClr val="991B27"/>
              </a:buClr>
              <a:buSzPts val="3000"/>
              <a:buFont typeface="Arial"/>
              <a:buNone/>
            </a:pPr>
            <a:r>
              <a:rPr b="1" i="0" lang="en-US" sz="3000" u="none" cap="none" strike="noStrike">
                <a:solidFill>
                  <a:srgbClr val="000000"/>
                </a:solidFill>
                <a:latin typeface="Arial"/>
                <a:ea typeface="Arial"/>
                <a:cs typeface="Arial"/>
                <a:sym typeface="Arial"/>
              </a:rPr>
              <a:t>PWUD</a:t>
            </a:r>
            <a:r>
              <a:rPr b="0" i="0" lang="en-US" sz="3000" u="none" cap="none" strike="noStrike">
                <a:solidFill>
                  <a:srgbClr val="000000"/>
                </a:solidFill>
                <a:latin typeface="Arial"/>
                <a:ea typeface="Arial"/>
                <a:cs typeface="Arial"/>
                <a:sym typeface="Arial"/>
              </a:rPr>
              <a:t>  	People Who Use Drugs</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600"/>
              </a:spcBef>
              <a:spcAft>
                <a:spcPts val="0"/>
              </a:spcAft>
              <a:buClr>
                <a:srgbClr val="991B27"/>
              </a:buClr>
              <a:buSzPts val="3000"/>
              <a:buFont typeface="Arial"/>
              <a:buNone/>
            </a:pPr>
            <a:r>
              <a:rPr b="1" i="0" lang="en-US" sz="3000" u="none" cap="none" strike="noStrike">
                <a:solidFill>
                  <a:srgbClr val="000000"/>
                </a:solidFill>
                <a:latin typeface="Arial"/>
                <a:ea typeface="Arial"/>
                <a:cs typeface="Arial"/>
                <a:sym typeface="Arial"/>
              </a:rPr>
              <a:t>PLWHA</a:t>
            </a:r>
            <a:r>
              <a:rPr b="0" i="0" lang="en-US" sz="3000" u="none" cap="none" strike="noStrike">
                <a:solidFill>
                  <a:srgbClr val="000000"/>
                </a:solidFill>
                <a:latin typeface="Arial"/>
                <a:ea typeface="Arial"/>
                <a:cs typeface="Arial"/>
                <a:sym typeface="Arial"/>
              </a:rPr>
              <a:t>  	People Living with HIV/AIDS</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600"/>
              </a:spcBef>
              <a:spcAft>
                <a:spcPts val="0"/>
              </a:spcAft>
              <a:buClr>
                <a:srgbClr val="991B27"/>
              </a:buClr>
              <a:buSzPts val="3000"/>
              <a:buFont typeface="Arial"/>
              <a:buNone/>
            </a:pPr>
            <a:r>
              <a:rPr b="1" i="0" lang="en-US" sz="3000" u="none" cap="none" strike="noStrike">
                <a:solidFill>
                  <a:srgbClr val="000000"/>
                </a:solidFill>
                <a:latin typeface="Arial"/>
                <a:ea typeface="Arial"/>
                <a:cs typeface="Arial"/>
                <a:sym typeface="Arial"/>
              </a:rPr>
              <a:t>STI</a:t>
            </a:r>
            <a:r>
              <a:rPr b="0" i="0" lang="en-US" sz="3000" u="none" cap="none" strike="noStrike">
                <a:solidFill>
                  <a:srgbClr val="000000"/>
                </a:solidFill>
                <a:latin typeface="Arial"/>
                <a:ea typeface="Arial"/>
                <a:cs typeface="Arial"/>
                <a:sym typeface="Arial"/>
              </a:rPr>
              <a:t>	 	Sexually Transmitted Infection</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600"/>
              </a:spcBef>
              <a:spcAft>
                <a:spcPts val="0"/>
              </a:spcAft>
              <a:buClr>
                <a:srgbClr val="991B27"/>
              </a:buClr>
              <a:buSzPts val="3000"/>
              <a:buFont typeface="Arial"/>
              <a:buNone/>
            </a:pPr>
            <a:r>
              <a:rPr b="1" i="0" lang="en-US" sz="3000" u="none" cap="none" strike="noStrike">
                <a:solidFill>
                  <a:srgbClr val="000000"/>
                </a:solidFill>
                <a:latin typeface="Arial"/>
                <a:ea typeface="Arial"/>
                <a:cs typeface="Arial"/>
                <a:sym typeface="Arial"/>
              </a:rPr>
              <a:t>SAS </a:t>
            </a:r>
            <a:r>
              <a:rPr b="0" i="0" lang="en-US" sz="3000" u="none" cap="none" strike="noStrike">
                <a:solidFill>
                  <a:srgbClr val="000000"/>
                </a:solidFill>
                <a:latin typeface="Arial"/>
                <a:ea typeface="Arial"/>
                <a:cs typeface="Arial"/>
                <a:sym typeface="Arial"/>
              </a:rPr>
              <a:t>	 	Syringe Access Services</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600"/>
              </a:spcBef>
              <a:spcAft>
                <a:spcPts val="0"/>
              </a:spcAft>
              <a:buClr>
                <a:srgbClr val="991B27"/>
              </a:buClr>
              <a:buSzPts val="3000"/>
              <a:buFont typeface="Arial"/>
              <a:buNone/>
            </a:pPr>
            <a:r>
              <a:rPr b="1" i="0" lang="en-US" sz="3000" u="none" cap="none" strike="noStrike">
                <a:solidFill>
                  <a:srgbClr val="000000"/>
                </a:solidFill>
                <a:latin typeface="Arial"/>
                <a:ea typeface="Arial"/>
                <a:cs typeface="Arial"/>
                <a:sym typeface="Arial"/>
              </a:rPr>
              <a:t>SSP</a:t>
            </a:r>
            <a:r>
              <a:rPr b="0" i="0" lang="en-US" sz="3000" u="none" cap="none" strike="noStrike">
                <a:solidFill>
                  <a:srgbClr val="000000"/>
                </a:solidFill>
                <a:latin typeface="Arial"/>
                <a:ea typeface="Arial"/>
                <a:cs typeface="Arial"/>
                <a:sym typeface="Arial"/>
              </a:rPr>
              <a:t>  	Syringe Services Programs</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600"/>
              </a:spcBef>
              <a:spcAft>
                <a:spcPts val="0"/>
              </a:spcAft>
              <a:buClr>
                <a:srgbClr val="991B27"/>
              </a:buClr>
              <a:buSzPts val="3000"/>
              <a:buFont typeface="Arial"/>
              <a:buNone/>
            </a:pPr>
            <a:r>
              <a:rPr b="1" i="0" lang="en-US" sz="3000" u="none" cap="none" strike="noStrike">
                <a:solidFill>
                  <a:srgbClr val="000000"/>
                </a:solidFill>
                <a:latin typeface="Arial"/>
                <a:ea typeface="Arial"/>
                <a:cs typeface="Arial"/>
                <a:sym typeface="Arial"/>
              </a:rPr>
              <a:t>NEX</a:t>
            </a:r>
            <a:r>
              <a:rPr b="0" i="0" lang="en-US" sz="3000" u="none" cap="none" strike="noStrike">
                <a:solidFill>
                  <a:srgbClr val="000000"/>
                </a:solidFill>
                <a:latin typeface="Arial"/>
                <a:ea typeface="Arial"/>
                <a:cs typeface="Arial"/>
                <a:sym typeface="Arial"/>
              </a:rPr>
              <a:t>          Needle Exchange</a:t>
            </a:r>
            <a:endParaRPr b="1" i="0" sz="3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4"/>
          <p:cNvSpPr/>
          <p:nvPr/>
        </p:nvSpPr>
        <p:spPr>
          <a:xfrm>
            <a:off x="327660" y="457201"/>
            <a:ext cx="7387590" cy="4593535"/>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Sexual Orientation</a:t>
            </a:r>
            <a:r>
              <a:rPr b="0" i="0" lang="en-US" sz="2100" u="none" cap="none" strike="noStrike">
                <a:solidFill>
                  <a:srgbClr val="000000"/>
                </a:solidFill>
                <a:latin typeface="Arial"/>
                <a:ea typeface="Arial"/>
                <a:cs typeface="Arial"/>
                <a:sym typeface="Arial"/>
              </a:rPr>
              <a:t>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To whom we are sexually attracted</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Gender Identity</a:t>
            </a:r>
            <a:r>
              <a:rPr b="0" i="0" lang="en-US" sz="2100" u="none" cap="none" strike="noStrike">
                <a:solidFill>
                  <a:srgbClr val="000000"/>
                </a:solidFill>
                <a:latin typeface="Arial"/>
                <a:ea typeface="Arial"/>
                <a:cs typeface="Arial"/>
                <a:sym typeface="Arial"/>
              </a:rPr>
              <a:t>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Sense of self as a man, woman, non-binary, without a gender, or as a combination of genders</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Gender Expression</a:t>
            </a:r>
            <a:r>
              <a:rPr b="0" i="0" lang="en-US" sz="2100" u="none" cap="none" strike="noStrike">
                <a:solidFill>
                  <a:srgbClr val="000000"/>
                </a:solidFill>
                <a:latin typeface="Arial"/>
                <a:ea typeface="Arial"/>
                <a:cs typeface="Arial"/>
                <a:sym typeface="Arial"/>
              </a:rPr>
              <a:t>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An individual’s physical characteristics, behaviors, and presentation that are commonly linked to femininity, masculinity, or androgyny.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GP</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Arial"/>
                <a:ea typeface="Arial"/>
                <a:cs typeface="Arial"/>
                <a:sym typeface="Arial"/>
              </a:rPr>
              <a:t>Gender Pronoun</a:t>
            </a:r>
            <a:endParaRPr b="0" i="0" sz="1050" u="none" cap="none" strike="noStrike">
              <a:solidFill>
                <a:srgbClr val="000000"/>
              </a:solidFill>
              <a:latin typeface="Arial"/>
              <a:ea typeface="Arial"/>
              <a:cs typeface="Arial"/>
              <a:sym typeface="Arial"/>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C0504D"/>
              </a:buClr>
              <a:buSzPts val="2800"/>
              <a:buFont typeface="Arial Black"/>
              <a:buNone/>
            </a:pPr>
            <a:r>
              <a:rPr lang="en-US">
                <a:solidFill>
                  <a:srgbClr val="C0504D"/>
                </a:solidFill>
              </a:rPr>
              <a:t>GROUP AGREEMENTS</a:t>
            </a:r>
            <a:endParaRPr>
              <a:solidFill>
                <a:srgbClr val="C0504D"/>
              </a:solidFill>
            </a:endParaRPr>
          </a:p>
        </p:txBody>
      </p:sp>
      <p:sp>
        <p:nvSpPr>
          <p:cNvPr id="152" name="Google Shape;152;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Clr>
                <a:schemeClr val="dk1"/>
              </a:buClr>
              <a:buSzPts val="1800"/>
              <a:buNone/>
            </a:pPr>
            <a:r>
              <a:rPr lang="en-US"/>
              <a:t>Step Up, Step Back</a:t>
            </a:r>
            <a:endParaRPr/>
          </a:p>
          <a:p>
            <a:pPr indent="0" lvl="0" marL="457200" rtl="0" algn="l">
              <a:lnSpc>
                <a:spcPct val="100000"/>
              </a:lnSpc>
              <a:spcBef>
                <a:spcPts val="1600"/>
              </a:spcBef>
              <a:spcAft>
                <a:spcPts val="0"/>
              </a:spcAft>
              <a:buClr>
                <a:schemeClr val="dk1"/>
              </a:buClr>
              <a:buSzPts val="1800"/>
              <a:buNone/>
            </a:pPr>
            <a:r>
              <a:rPr lang="en-US"/>
              <a:t>Use “I” Statements</a:t>
            </a:r>
            <a:endParaRPr/>
          </a:p>
          <a:p>
            <a:pPr indent="0" lvl="0" marL="457200" rtl="0" algn="l">
              <a:lnSpc>
                <a:spcPct val="100000"/>
              </a:lnSpc>
              <a:spcBef>
                <a:spcPts val="1600"/>
              </a:spcBef>
              <a:spcAft>
                <a:spcPts val="0"/>
              </a:spcAft>
              <a:buClr>
                <a:schemeClr val="dk1"/>
              </a:buClr>
              <a:buSzPts val="1800"/>
              <a:buNone/>
            </a:pPr>
            <a:r>
              <a:rPr lang="en-US"/>
              <a:t>WAIST (Why Am I Still Talking)</a:t>
            </a:r>
            <a:endParaRPr/>
          </a:p>
          <a:p>
            <a:pPr indent="0" lvl="0" marL="457200" rtl="0" algn="l">
              <a:lnSpc>
                <a:spcPct val="100000"/>
              </a:lnSpc>
              <a:spcBef>
                <a:spcPts val="1600"/>
              </a:spcBef>
              <a:spcAft>
                <a:spcPts val="0"/>
              </a:spcAft>
              <a:buClr>
                <a:schemeClr val="dk1"/>
              </a:buClr>
              <a:buSzPts val="1800"/>
              <a:buNone/>
            </a:pPr>
            <a:r>
              <a:rPr lang="en-US"/>
              <a:t>Vegas Rule</a:t>
            </a:r>
            <a:endParaRPr/>
          </a:p>
          <a:p>
            <a:pPr indent="0" lvl="0" marL="457200" rtl="0" algn="l">
              <a:lnSpc>
                <a:spcPct val="100000"/>
              </a:lnSpc>
              <a:spcBef>
                <a:spcPts val="1600"/>
              </a:spcBef>
              <a:spcAft>
                <a:spcPts val="0"/>
              </a:spcAft>
              <a:buClr>
                <a:schemeClr val="dk1"/>
              </a:buClr>
              <a:buSzPts val="1800"/>
              <a:buFont typeface="Arial"/>
              <a:buNone/>
            </a:pPr>
            <a:r>
              <a:rPr lang="en-US"/>
              <a:t>Say It Ugly!</a:t>
            </a:r>
            <a:endParaRPr/>
          </a:p>
          <a:p>
            <a:pPr indent="0" lvl="0" marL="0" rtl="0" algn="l">
              <a:lnSpc>
                <a:spcPct val="100000"/>
              </a:lnSpc>
              <a:spcBef>
                <a:spcPts val="1600"/>
              </a:spcBef>
              <a:spcAft>
                <a:spcPts val="1600"/>
              </a:spcAft>
              <a:buClr>
                <a:schemeClr val="dk1"/>
              </a:buClr>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1859B"/>
        </a:solidFill>
      </p:bgPr>
    </p:bg>
    <p:spTree>
      <p:nvGrpSpPr>
        <p:cNvPr id="156" name="Shape 156"/>
        <p:cNvGrpSpPr/>
        <p:nvPr/>
      </p:nvGrpSpPr>
      <p:grpSpPr>
        <a:xfrm>
          <a:off x="0" y="0"/>
          <a:ext cx="0" cy="0"/>
          <a:chOff x="0" y="0"/>
          <a:chExt cx="0" cy="0"/>
        </a:xfrm>
      </p:grpSpPr>
      <p:sp>
        <p:nvSpPr>
          <p:cNvPr id="157" name="Google Shape;157;g8b3db4b92f_2_0"/>
          <p:cNvSpPr txBox="1"/>
          <p:nvPr>
            <p:ph idx="1" type="body"/>
          </p:nvPr>
        </p:nvSpPr>
        <p:spPr>
          <a:xfrm>
            <a:off x="311700" y="-39025"/>
            <a:ext cx="8520600" cy="3416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lt1"/>
              </a:buClr>
              <a:buSzPts val="1800"/>
              <a:buNone/>
            </a:pPr>
            <a:r>
              <a:rPr lang="en-US" sz="4400">
                <a:solidFill>
                  <a:schemeClr val="lt1"/>
                </a:solidFill>
                <a:latin typeface="Arial Black"/>
                <a:ea typeface="Arial Black"/>
                <a:cs typeface="Arial Black"/>
                <a:sym typeface="Arial Black"/>
              </a:rPr>
              <a:t>WHY DO PEOPLE USE DRUGS?</a:t>
            </a:r>
            <a:endParaRPr/>
          </a:p>
          <a:p>
            <a:pPr indent="0" lvl="0" marL="0" rtl="0" algn="ctr">
              <a:lnSpc>
                <a:spcPct val="100000"/>
              </a:lnSpc>
              <a:spcBef>
                <a:spcPts val="1600"/>
              </a:spcBef>
              <a:spcAft>
                <a:spcPts val="1600"/>
              </a:spcAft>
              <a:buClr>
                <a:schemeClr val="dk1"/>
              </a:buClr>
              <a:buSzPts val="1800"/>
              <a:buNone/>
            </a:pPr>
            <a:r>
              <a:t/>
            </a:r>
            <a:endParaRPr sz="4400">
              <a:solidFill>
                <a:schemeClr val="lt1"/>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Taeko Frost</dc:creator>
</cp:coreProperties>
</file>