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7" r:id="rId5"/>
    <p:sldId id="267" r:id="rId6"/>
    <p:sldId id="268" r:id="rId7"/>
    <p:sldId id="259" r:id="rId8"/>
    <p:sldId id="270" r:id="rId9"/>
    <p:sldId id="269" r:id="rId10"/>
    <p:sldId id="265" r:id="rId11"/>
    <p:sldId id="280" r:id="rId12"/>
    <p:sldId id="283" r:id="rId13"/>
    <p:sldId id="282" r:id="rId14"/>
    <p:sldId id="281" r:id="rId15"/>
    <p:sldId id="271" r:id="rId16"/>
    <p:sldId id="260" r:id="rId17"/>
    <p:sldId id="264" r:id="rId18"/>
    <p:sldId id="293" r:id="rId19"/>
    <p:sldId id="284" r:id="rId20"/>
    <p:sldId id="285" r:id="rId21"/>
    <p:sldId id="286" r:id="rId22"/>
    <p:sldId id="278" r:id="rId23"/>
    <p:sldId id="287" r:id="rId24"/>
    <p:sldId id="288" r:id="rId25"/>
    <p:sldId id="289" r:id="rId26"/>
    <p:sldId id="290" r:id="rId27"/>
    <p:sldId id="275" r:id="rId28"/>
    <p:sldId id="291" r:id="rId29"/>
    <p:sldId id="292" r:id="rId30"/>
    <p:sldId id="274" r:id="rId31"/>
    <p:sldId id="273" r:id="rId32"/>
    <p:sldId id="272" r:id="rId33"/>
    <p:sldId id="2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129C9-855A-2EAC-0DBB-1BCE11575BDD}" v="42" dt="2020-02-06T15:55:31.489"/>
    <p1510:client id="{5857A2A1-525D-DFD8-AD58-4B113F30C28F}" v="115" dt="2020-02-12T19:52:56.101"/>
    <p1510:client id="{74E5BA08-B803-1E7C-2CFC-00074350FCAC}" v="387" dt="2020-02-18T16:34:08.175"/>
    <p1510:client id="{B28BF442-9733-C57D-3577-E8ECA103CC12}" v="2" dt="2019-12-04T17:55:24.167"/>
    <p1510:client id="{DAC8C914-5B7C-4346-3F30-F86CAD4C419E}" v="4" dt="2020-02-12T20:31:52.371"/>
    <p1510:client id="{DD933055-FCC0-7B50-2C57-330669D68EBA}" v="78" dt="2020-02-18T16:36:01.645"/>
    <p1510:client id="{E07D922E-51B3-4909-8D1A-BC5D8E169218}" v="126" dt="2019-12-04T17:54:44.776"/>
    <p1510:client id="{F2086751-3AEA-FB2E-BACB-86B0B8FEDCC5}" v="9" dt="2019-11-21T17:56:06.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5" autoAdjust="0"/>
    <p:restoredTop sz="94660"/>
  </p:normalViewPr>
  <p:slideViewPr>
    <p:cSldViewPr snapToGrid="0">
      <p:cViewPr varScale="1">
        <p:scale>
          <a:sx n="86" d="100"/>
          <a:sy n="86" d="100"/>
        </p:scale>
        <p:origin x="7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67062-AFC1-447B-8B1B-488DB24C0A4A}" type="datetimeFigureOut">
              <a:rPr lang="en-US" smtClean="0"/>
              <a:t>4/29/2020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A4667-9CDF-4794-A619-9C956E0C2F86}" type="slidenum">
              <a:rPr lang="en-US" smtClean="0"/>
              <a:t>‹#›</a:t>
            </a:fld>
            <a:endParaRPr lang="en-US"/>
          </a:p>
        </p:txBody>
      </p:sp>
    </p:spTree>
    <p:extLst>
      <p:ext uri="{BB962C8B-B14F-4D97-AF65-F5344CB8AC3E}">
        <p14:creationId xmlns:p14="http://schemas.microsoft.com/office/powerpoint/2010/main" val="340031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Voiceover: Developed through a partnership with IMPACT WV and the WV Home Visiting Program  to help participants exchange technical information and share experiences about a variety of topics related to serving clients currently experiencing or who have past experiences with substance use</a:t>
            </a:r>
          </a:p>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a:t>
            </a:fld>
            <a:endParaRPr lang="en-US"/>
          </a:p>
        </p:txBody>
      </p:sp>
    </p:spTree>
    <p:extLst>
      <p:ext uri="{BB962C8B-B14F-4D97-AF65-F5344CB8AC3E}">
        <p14:creationId xmlns:p14="http://schemas.microsoft.com/office/powerpoint/2010/main" val="339315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25</a:t>
            </a:fld>
            <a:endParaRPr lang="en-US"/>
          </a:p>
        </p:txBody>
      </p:sp>
    </p:spTree>
    <p:extLst>
      <p:ext uri="{BB962C8B-B14F-4D97-AF65-F5344CB8AC3E}">
        <p14:creationId xmlns:p14="http://schemas.microsoft.com/office/powerpoint/2010/main" val="213772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26</a:t>
            </a:fld>
            <a:endParaRPr lang="en-US"/>
          </a:p>
        </p:txBody>
      </p:sp>
    </p:spTree>
    <p:extLst>
      <p:ext uri="{BB962C8B-B14F-4D97-AF65-F5344CB8AC3E}">
        <p14:creationId xmlns:p14="http://schemas.microsoft.com/office/powerpoint/2010/main" val="134353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4</a:t>
            </a:fld>
            <a:endParaRPr lang="en-US"/>
          </a:p>
        </p:txBody>
      </p:sp>
    </p:spTree>
    <p:extLst>
      <p:ext uri="{BB962C8B-B14F-4D97-AF65-F5344CB8AC3E}">
        <p14:creationId xmlns:p14="http://schemas.microsoft.com/office/powerpoint/2010/main" val="420418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6</a:t>
            </a:fld>
            <a:endParaRPr lang="en-US"/>
          </a:p>
        </p:txBody>
      </p:sp>
    </p:spTree>
    <p:extLst>
      <p:ext uri="{BB962C8B-B14F-4D97-AF65-F5344CB8AC3E}">
        <p14:creationId xmlns:p14="http://schemas.microsoft.com/office/powerpoint/2010/main" val="288437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8</a:t>
            </a:fld>
            <a:endParaRPr lang="en-US"/>
          </a:p>
        </p:txBody>
      </p:sp>
    </p:spTree>
    <p:extLst>
      <p:ext uri="{BB962C8B-B14F-4D97-AF65-F5344CB8AC3E}">
        <p14:creationId xmlns:p14="http://schemas.microsoft.com/office/powerpoint/2010/main" val="231315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9</a:t>
            </a:fld>
            <a:endParaRPr lang="en-US"/>
          </a:p>
        </p:txBody>
      </p:sp>
    </p:spTree>
    <p:extLst>
      <p:ext uri="{BB962C8B-B14F-4D97-AF65-F5344CB8AC3E}">
        <p14:creationId xmlns:p14="http://schemas.microsoft.com/office/powerpoint/2010/main" val="2638053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Burnout occurs in organizations typified by high demands and low personal rewards, and it is the increased workload and institutional stress, (not trauma), that serve as the precipitating factors</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10</a:t>
            </a:fld>
            <a:endParaRPr lang="en-US"/>
          </a:p>
        </p:txBody>
      </p:sp>
    </p:spTree>
    <p:extLst>
      <p:ext uri="{BB962C8B-B14F-4D97-AF65-F5344CB8AC3E}">
        <p14:creationId xmlns:p14="http://schemas.microsoft.com/office/powerpoint/2010/main" val="374501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11</a:t>
            </a:fld>
            <a:endParaRPr lang="en-US"/>
          </a:p>
        </p:txBody>
      </p:sp>
    </p:spTree>
    <p:extLst>
      <p:ext uri="{BB962C8B-B14F-4D97-AF65-F5344CB8AC3E}">
        <p14:creationId xmlns:p14="http://schemas.microsoft.com/office/powerpoint/2010/main" val="288233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19</a:t>
            </a:fld>
            <a:endParaRPr lang="en-US"/>
          </a:p>
        </p:txBody>
      </p:sp>
    </p:spTree>
    <p:extLst>
      <p:ext uri="{BB962C8B-B14F-4D97-AF65-F5344CB8AC3E}">
        <p14:creationId xmlns:p14="http://schemas.microsoft.com/office/powerpoint/2010/main" val="428686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24</a:t>
            </a:fld>
            <a:endParaRPr lang="en-US"/>
          </a:p>
        </p:txBody>
      </p:sp>
    </p:spTree>
    <p:extLst>
      <p:ext uri="{BB962C8B-B14F-4D97-AF65-F5344CB8AC3E}">
        <p14:creationId xmlns:p14="http://schemas.microsoft.com/office/powerpoint/2010/main" val="203670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A94C-DC97-9840-89C0-32FC81EB3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E491CA-24EF-B043-9B96-1275BB68F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61E929-2DD3-D342-B1ED-AC363F33B5B2}"/>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5" name="Footer Placeholder 4">
            <a:extLst>
              <a:ext uri="{FF2B5EF4-FFF2-40B4-BE49-F238E27FC236}">
                <a16:creationId xmlns:a16="http://schemas.microsoft.com/office/drawing/2014/main" id="{A7515365-547A-714E-B423-A7D06F4B2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53A01-825E-964A-87D4-9E1C485044F0}"/>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54019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3416-CFC2-AC44-8E5F-43253B0F49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68A45-CB68-914D-848A-29FFB130FB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DC182-A6B5-2749-9917-98C9DE15F4EA}"/>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5" name="Footer Placeholder 4">
            <a:extLst>
              <a:ext uri="{FF2B5EF4-FFF2-40B4-BE49-F238E27FC236}">
                <a16:creationId xmlns:a16="http://schemas.microsoft.com/office/drawing/2014/main" id="{A0FB926E-4C2B-F944-90CC-3B5868777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1E0B7-F74C-CF43-BA47-DF2006447542}"/>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13162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A41115-6B34-8E47-BA71-A89ACF7FD0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1C468-2D18-C344-9726-338BBB639D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B2063-D541-874C-8117-069D827925C1}"/>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5" name="Footer Placeholder 4">
            <a:extLst>
              <a:ext uri="{FF2B5EF4-FFF2-40B4-BE49-F238E27FC236}">
                <a16:creationId xmlns:a16="http://schemas.microsoft.com/office/drawing/2014/main" id="{09DAE333-DE51-434F-B756-6E54E74F4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7C1CA-8F48-034C-909C-E193A579ED60}"/>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2371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5BF3-6212-8B41-BC2C-87376C34D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5B072-3C02-2E45-8362-0C10D780B4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CF2B2-77B7-7C40-9D64-BAA2C2EAD335}"/>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5" name="Footer Placeholder 4">
            <a:extLst>
              <a:ext uri="{FF2B5EF4-FFF2-40B4-BE49-F238E27FC236}">
                <a16:creationId xmlns:a16="http://schemas.microsoft.com/office/drawing/2014/main" id="{77A44780-3E7F-A545-AA72-9EB46C9A0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FC1F8-426F-B64A-9634-D2CF6DBC8985}"/>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11425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C97F-5DF1-7E45-9472-051EA21A8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604787-4E81-D04F-8760-A8AF71C96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75685-4D94-AA43-A3EF-E777430BED20}"/>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5" name="Footer Placeholder 4">
            <a:extLst>
              <a:ext uri="{FF2B5EF4-FFF2-40B4-BE49-F238E27FC236}">
                <a16:creationId xmlns:a16="http://schemas.microsoft.com/office/drawing/2014/main" id="{B8CD9409-8FBD-6548-A13F-41CD8813D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DBBFD-2AE2-DA4F-B2E2-0062EAF1C569}"/>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19272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8EF7-B1E7-4543-9B00-B951BBEE1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5E6B9-CB8F-5349-8290-C9AA8EBB8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7DEBD-C07C-2A45-AA52-67A6959E57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EB8493-0D73-B24F-A3F5-0F6F269B6BD5}"/>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6" name="Footer Placeholder 5">
            <a:extLst>
              <a:ext uri="{FF2B5EF4-FFF2-40B4-BE49-F238E27FC236}">
                <a16:creationId xmlns:a16="http://schemas.microsoft.com/office/drawing/2014/main" id="{7953C48E-1AF7-DD48-9D11-E985F279D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26331-DCF9-6C4E-950A-5819F8981FE1}"/>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32445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142F-A61D-E148-A38C-E23A40191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5FA5F2-789C-964F-8329-3481D820E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615917-2C08-2447-82E5-C59A50A7D6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7213B-0976-5445-A0D0-C6DB48D3D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846D48-761C-9C44-9DF3-D4B56F4CCD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EFCCD-A11A-974D-AC0E-6190BC12BAFD}"/>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8" name="Footer Placeholder 7">
            <a:extLst>
              <a:ext uri="{FF2B5EF4-FFF2-40B4-BE49-F238E27FC236}">
                <a16:creationId xmlns:a16="http://schemas.microsoft.com/office/drawing/2014/main" id="{BDE609C2-F374-DB45-BF7C-0DF00AE821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B4C1A-FF38-7A44-B55D-6BD199F8DE2F}"/>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9092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6CD4-CB16-784E-9C11-E6158B6F9A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D30D9B-E975-424B-A518-887D3DF6910E}"/>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4" name="Footer Placeholder 3">
            <a:extLst>
              <a:ext uri="{FF2B5EF4-FFF2-40B4-BE49-F238E27FC236}">
                <a16:creationId xmlns:a16="http://schemas.microsoft.com/office/drawing/2014/main" id="{20114381-EB24-EA48-ABA2-1B5116743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47A4A8-A520-464C-A00D-527E1B6D923B}"/>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03672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60938-E636-1845-8931-CC55F95DCEF7}"/>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3" name="Footer Placeholder 2">
            <a:extLst>
              <a:ext uri="{FF2B5EF4-FFF2-40B4-BE49-F238E27FC236}">
                <a16:creationId xmlns:a16="http://schemas.microsoft.com/office/drawing/2014/main" id="{92FC2477-F1B0-3646-B668-936F7E1602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9EDADC-ECC1-F342-890A-E73747CD710C}"/>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3471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E627-9C11-6548-A61B-7F4DE01DF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44367-FC90-8048-A2BD-360B4CABA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032D4-CF3F-2240-849F-A3BD3C1EF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2C0C27-EE9D-7E4C-85E5-2F6D24AD1A2A}"/>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6" name="Footer Placeholder 5">
            <a:extLst>
              <a:ext uri="{FF2B5EF4-FFF2-40B4-BE49-F238E27FC236}">
                <a16:creationId xmlns:a16="http://schemas.microsoft.com/office/drawing/2014/main" id="{4D79E278-E0D8-4E49-99CB-5C33400EC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37DF8-2004-7F4D-A29E-8F7A48AECD77}"/>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01242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B864-5851-014C-9B6D-2A9EAD62A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A82F65-6A7A-4E4F-8235-64459F957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984263-FE71-964D-A927-3FB5555C5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6BE92E-89C8-7A41-B6FF-CD40F64AA8DE}"/>
              </a:ext>
            </a:extLst>
          </p:cNvPr>
          <p:cNvSpPr>
            <a:spLocks noGrp="1"/>
          </p:cNvSpPr>
          <p:nvPr>
            <p:ph type="dt" sz="half" idx="10"/>
          </p:nvPr>
        </p:nvSpPr>
        <p:spPr/>
        <p:txBody>
          <a:bodyPr/>
          <a:lstStyle/>
          <a:p>
            <a:fld id="{CE4019D0-19B8-924B-9ED8-3D6B8193EF43}" type="datetimeFigureOut">
              <a:rPr lang="en-US" smtClean="0"/>
              <a:t>4/29/2020</a:t>
            </a:fld>
            <a:endParaRPr lang="en-US"/>
          </a:p>
        </p:txBody>
      </p:sp>
      <p:sp>
        <p:nvSpPr>
          <p:cNvPr id="6" name="Footer Placeholder 5">
            <a:extLst>
              <a:ext uri="{FF2B5EF4-FFF2-40B4-BE49-F238E27FC236}">
                <a16:creationId xmlns:a16="http://schemas.microsoft.com/office/drawing/2014/main" id="{DA5F7B17-3DA7-0345-84BA-AB8470E6D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F15CF-F6CE-A547-B77B-8B8E292EE035}"/>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83822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C9D61-23B3-724B-B813-00E70EEC1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350AE-2FD7-0149-A424-6CE7D415D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2D178-9C89-414C-8B0F-7F40E2A0A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019D0-19B8-924B-9ED8-3D6B8193EF43}" type="datetimeFigureOut">
              <a:rPr lang="en-US" smtClean="0"/>
              <a:t>4/29/2020</a:t>
            </a:fld>
            <a:endParaRPr lang="en-US"/>
          </a:p>
        </p:txBody>
      </p:sp>
      <p:sp>
        <p:nvSpPr>
          <p:cNvPr id="5" name="Footer Placeholder 4">
            <a:extLst>
              <a:ext uri="{FF2B5EF4-FFF2-40B4-BE49-F238E27FC236}">
                <a16:creationId xmlns:a16="http://schemas.microsoft.com/office/drawing/2014/main" id="{B2AC0518-3537-A944-8D2D-AC8F25205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A85D8C-5F2B-2E47-AAB0-8E0297A22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66C74-8888-904F-9331-907C32077896}" type="slidenum">
              <a:rPr lang="en-US" smtClean="0"/>
              <a:t>‹#›</a:t>
            </a:fld>
            <a:endParaRPr lang="en-US"/>
          </a:p>
        </p:txBody>
      </p:sp>
    </p:spTree>
    <p:extLst>
      <p:ext uri="{BB962C8B-B14F-4D97-AF65-F5344CB8AC3E}">
        <p14:creationId xmlns:p14="http://schemas.microsoft.com/office/powerpoint/2010/main" val="716972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ginglifecarejournal.org/addressing-secondary-trauma-and-compassion-fatigue-in-work-with-older-veterans-an-ethical-imperativ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aadac.org/assets/2416/sharon_foley_ac15_militarycultureho2.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zoom.us/hc/en-us/articles/201362193-How-Do-I-Join-A-Meet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12E4-FC54-E547-92FD-22DA6E058FEC}"/>
              </a:ext>
            </a:extLst>
          </p:cNvPr>
          <p:cNvSpPr>
            <a:spLocks noGrp="1"/>
          </p:cNvSpPr>
          <p:nvPr>
            <p:ph type="ctrTitle"/>
          </p:nvPr>
        </p:nvSpPr>
        <p:spPr>
          <a:xfrm>
            <a:off x="1524000" y="703383"/>
            <a:ext cx="9144000" cy="1065701"/>
          </a:xfrm>
        </p:spPr>
        <p:txBody>
          <a:bodyPr>
            <a:normAutofit/>
          </a:bodyPr>
          <a:lstStyle/>
          <a:p>
            <a:r>
              <a:rPr lang="en-US" sz="4400" b="1" dirty="0" smtClean="0">
                <a:cs typeface="Calibri Light"/>
              </a:rPr>
              <a:t>Communities of Practice</a:t>
            </a:r>
            <a:endParaRPr lang="en-US" sz="4400" b="1" dirty="0">
              <a:cs typeface="Calibri Light"/>
            </a:endParaRPr>
          </a:p>
        </p:txBody>
      </p:sp>
      <p:sp>
        <p:nvSpPr>
          <p:cNvPr id="3" name="TextBox 2">
            <a:extLst>
              <a:ext uri="{FF2B5EF4-FFF2-40B4-BE49-F238E27FC236}">
                <a16:creationId xmlns:a16="http://schemas.microsoft.com/office/drawing/2014/main" id="{9F0ADA0A-C8D3-4C7D-A495-C98529FE2A46}"/>
              </a:ext>
            </a:extLst>
          </p:cNvPr>
          <p:cNvSpPr txBox="1"/>
          <p:nvPr/>
        </p:nvSpPr>
        <p:spPr>
          <a:xfrm>
            <a:off x="3412273" y="2155947"/>
            <a:ext cx="527452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  </a:t>
            </a:r>
            <a:r>
              <a:rPr lang="en-US" sz="3200" dirty="0" smtClean="0"/>
              <a:t>Self Care:  Secondary Trauma</a:t>
            </a:r>
          </a:p>
          <a:p>
            <a:pPr algn="ctr"/>
            <a:endParaRPr lang="en-US" sz="3200" dirty="0" smtClean="0"/>
          </a:p>
          <a:p>
            <a:pPr algn="ctr"/>
            <a:r>
              <a:rPr lang="en-US" sz="2400" dirty="0" smtClean="0"/>
              <a:t>May 5, 2020</a:t>
            </a:r>
            <a:endParaRPr lang="en-US" sz="2400" dirty="0">
              <a:cs typeface="Calibri"/>
            </a:endParaRPr>
          </a:p>
        </p:txBody>
      </p:sp>
      <p:sp>
        <p:nvSpPr>
          <p:cNvPr id="4" name="Rectangle 3"/>
          <p:cNvSpPr/>
          <p:nvPr/>
        </p:nvSpPr>
        <p:spPr>
          <a:xfrm>
            <a:off x="2145323" y="3690348"/>
            <a:ext cx="8757138" cy="369332"/>
          </a:xfrm>
          <a:prstGeom prst="rect">
            <a:avLst/>
          </a:prstGeom>
        </p:spPr>
        <p:txBody>
          <a:bodyPr wrap="square">
            <a:spAutoFit/>
          </a:bodyPr>
          <a:lstStyle/>
          <a:p>
            <a:endParaRPr lang="en-US" i="1" dirty="0"/>
          </a:p>
        </p:txBody>
      </p:sp>
      <p:sp>
        <p:nvSpPr>
          <p:cNvPr id="5" name="Rectangle 4"/>
          <p:cNvSpPr/>
          <p:nvPr/>
        </p:nvSpPr>
        <p:spPr>
          <a:xfrm>
            <a:off x="2858428" y="3875650"/>
            <a:ext cx="7809572" cy="923330"/>
          </a:xfrm>
          <a:prstGeom prst="rect">
            <a:avLst/>
          </a:prstGeom>
        </p:spPr>
        <p:txBody>
          <a:bodyPr wrap="square">
            <a:spAutoFit/>
          </a:bodyPr>
          <a:lstStyle/>
          <a:p>
            <a:r>
              <a:rPr lang="en-US" i="1" dirty="0"/>
              <a:t>“The expectation that we can be immersed in suffering and loss daily and not be touched by it is as unrealistic as expecting to be able to walk through water without getting wet.” </a:t>
            </a:r>
            <a:r>
              <a:rPr lang="en-US" dirty="0"/>
              <a:t> -Dr. Rachel </a:t>
            </a:r>
            <a:r>
              <a:rPr lang="en-US" dirty="0" err="1"/>
              <a:t>Remen</a:t>
            </a:r>
            <a:endParaRPr lang="en-US" dirty="0"/>
          </a:p>
        </p:txBody>
      </p:sp>
    </p:spTree>
    <p:extLst>
      <p:ext uri="{BB962C8B-B14F-4D97-AF65-F5344CB8AC3E}">
        <p14:creationId xmlns:p14="http://schemas.microsoft.com/office/powerpoint/2010/main" val="73527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a:xfrm>
            <a:off x="838200" y="2330604"/>
            <a:ext cx="10515600" cy="3485659"/>
          </a:xfrm>
        </p:spPr>
        <p:txBody>
          <a:bodyPr vert="horz" lIns="91440" tIns="45720" rIns="91440" bIns="45720" rtlCol="0" anchor="t">
            <a:normAutofit/>
          </a:bodyPr>
          <a:lstStyle/>
          <a:p>
            <a:pPr marL="0" indent="0">
              <a:buNone/>
            </a:pPr>
            <a:endParaRPr lang="en-US" dirty="0"/>
          </a:p>
          <a:p>
            <a:endParaRPr lang="en-US" dirty="0">
              <a:cs typeface="Calibri"/>
            </a:endParaRPr>
          </a:p>
        </p:txBody>
      </p:sp>
      <p:pic>
        <p:nvPicPr>
          <p:cNvPr id="6" name="Picture 5"/>
          <p:cNvPicPr>
            <a:picLocks noChangeAspect="1"/>
          </p:cNvPicPr>
          <p:nvPr/>
        </p:nvPicPr>
        <p:blipFill>
          <a:blip r:embed="rId3"/>
          <a:stretch>
            <a:fillRect/>
          </a:stretch>
        </p:blipFill>
        <p:spPr>
          <a:xfrm>
            <a:off x="1512874" y="513385"/>
            <a:ext cx="9166252" cy="5302878"/>
          </a:xfrm>
          <a:prstGeom prst="rect">
            <a:avLst/>
          </a:prstGeom>
        </p:spPr>
      </p:pic>
    </p:spTree>
    <p:extLst>
      <p:ext uri="{BB962C8B-B14F-4D97-AF65-F5344CB8AC3E}">
        <p14:creationId xmlns:p14="http://schemas.microsoft.com/office/powerpoint/2010/main" val="77777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a:xfrm>
            <a:off x="897092" y="365924"/>
            <a:ext cx="10515600" cy="596985"/>
          </a:xfrm>
        </p:spPr>
        <p:txBody>
          <a:bodyPr vert="horz" lIns="91440" tIns="45720" rIns="91440" bIns="45720" rtlCol="0" anchor="t">
            <a:normAutofit/>
          </a:bodyPr>
          <a:lstStyle/>
          <a:p>
            <a:pPr marL="0" indent="0">
              <a:buNone/>
            </a:pPr>
            <a:r>
              <a:rPr lang="en-US" dirty="0"/>
              <a:t>C</a:t>
            </a:r>
            <a:r>
              <a:rPr lang="en-US" dirty="0" smtClean="0"/>
              <a:t>ompassion Fatigue </a:t>
            </a:r>
            <a:r>
              <a:rPr lang="en-US" dirty="0"/>
              <a:t>involves both </a:t>
            </a:r>
            <a:r>
              <a:rPr lang="en-US" dirty="0" smtClean="0"/>
              <a:t>Secondary Trauma </a:t>
            </a:r>
            <a:r>
              <a:rPr lang="en-US" dirty="0"/>
              <a:t>and </a:t>
            </a:r>
            <a:r>
              <a:rPr lang="en-US" dirty="0" smtClean="0"/>
              <a:t>Burnout</a:t>
            </a:r>
            <a:endParaRPr lang="en-US" dirty="0">
              <a:cs typeface="Calibri"/>
            </a:endParaRPr>
          </a:p>
        </p:txBody>
      </p:sp>
      <p:pic>
        <p:nvPicPr>
          <p:cNvPr id="2" name="Picture 1"/>
          <p:cNvPicPr>
            <a:picLocks noChangeAspect="1"/>
          </p:cNvPicPr>
          <p:nvPr/>
        </p:nvPicPr>
        <p:blipFill>
          <a:blip r:embed="rId3"/>
          <a:stretch>
            <a:fillRect/>
          </a:stretch>
        </p:blipFill>
        <p:spPr>
          <a:xfrm>
            <a:off x="3059722" y="1237955"/>
            <a:ext cx="6190339" cy="4725293"/>
          </a:xfrm>
          <a:prstGeom prst="rect">
            <a:avLst/>
          </a:prstGeom>
        </p:spPr>
      </p:pic>
      <p:sp>
        <p:nvSpPr>
          <p:cNvPr id="4" name="Rectangle 3"/>
          <p:cNvSpPr/>
          <p:nvPr/>
        </p:nvSpPr>
        <p:spPr>
          <a:xfrm>
            <a:off x="763287" y="6238294"/>
            <a:ext cx="8486775" cy="261610"/>
          </a:xfrm>
          <a:prstGeom prst="rect">
            <a:avLst/>
          </a:prstGeom>
        </p:spPr>
        <p:txBody>
          <a:bodyPr wrap="square">
            <a:spAutoFit/>
          </a:bodyPr>
          <a:lstStyle/>
          <a:p>
            <a:r>
              <a:rPr lang="en-US" sz="1100" dirty="0">
                <a:hlinkClick r:id="rId4"/>
              </a:rPr>
              <a:t>https://www.aginglifecarejournal.org/addressing-secondary-trauma-and-compassion-fatigue-in-work-with-older-veterans-an-ethical-imperative/</a:t>
            </a:r>
            <a:endParaRPr lang="en-US" sz="1100" dirty="0"/>
          </a:p>
        </p:txBody>
      </p:sp>
    </p:spTree>
    <p:extLst>
      <p:ext uri="{BB962C8B-B14F-4D97-AF65-F5344CB8AC3E}">
        <p14:creationId xmlns:p14="http://schemas.microsoft.com/office/powerpoint/2010/main" val="350290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half" idx="1"/>
          </p:nvPr>
        </p:nvSpPr>
        <p:spPr>
          <a:xfrm>
            <a:off x="659779" y="1301517"/>
            <a:ext cx="5746025" cy="4351338"/>
          </a:xfrm>
        </p:spPr>
        <p:txBody>
          <a:bodyPr>
            <a:noAutofit/>
          </a:bodyPr>
          <a:lstStyle/>
          <a:p>
            <a:pPr marL="0" indent="0">
              <a:buNone/>
            </a:pPr>
            <a:r>
              <a:rPr lang="en-US" sz="1800" dirty="0" smtClean="0"/>
              <a:t>Case Study #</a:t>
            </a:r>
            <a:r>
              <a:rPr lang="en-US" sz="1800" dirty="0" smtClean="0"/>
              <a:t>1</a:t>
            </a:r>
            <a:r>
              <a:rPr lang="en-US" sz="1800" dirty="0"/>
              <a:t/>
            </a:r>
            <a:br>
              <a:rPr lang="en-US" sz="1800" dirty="0"/>
            </a:br>
            <a:r>
              <a:rPr lang="en-US" sz="1800" dirty="0"/>
              <a:t>Home visitor is working with a pregnant mother and her 2 children (ages 2 and 5).  Mom has a history of substance use and had tested positive for illegal substances during her pregnancy.  Child protective services are involved with the family.  Mother was not compliant with physicians request for Medication Assisted Treatment and upon birth of the infant, the infant was placed with the mother’s grandparents.  The other two children were placed with the their father’s grandparents(different fathers then the infant).  There is some interaction with the father of the 2 and 5 year old. The grandparents are overwhelmed and requested the home visitor to continue services with the children in their home.  The home visitor is feeling torn between trying to support the mom and infant (in one home) and the two children (in a separate setting).  This is the 8</a:t>
            </a:r>
            <a:r>
              <a:rPr lang="en-US" sz="1800" baseline="30000" dirty="0"/>
              <a:t>th</a:t>
            </a:r>
            <a:r>
              <a:rPr lang="en-US" sz="1800" dirty="0"/>
              <a:t> family in a caseload of 16 that substance use is the primary risk factor.  She’s feeling like this was not how she envisioned home visiting when she initially started and feels like substance use is not only taking over her work world, but her community as a whole.</a:t>
            </a:r>
            <a:endParaRPr lang="en-US" sz="1800" dirty="0" smtClean="0"/>
          </a:p>
        </p:txBody>
      </p:sp>
      <p:sp>
        <p:nvSpPr>
          <p:cNvPr id="4" name="Content Placeholder 3"/>
          <p:cNvSpPr>
            <a:spLocks noGrp="1"/>
          </p:cNvSpPr>
          <p:nvPr>
            <p:ph sz="half" idx="2"/>
          </p:nvPr>
        </p:nvSpPr>
        <p:spPr>
          <a:xfrm>
            <a:off x="6562492" y="1850292"/>
            <a:ext cx="5347009" cy="4777830"/>
          </a:xfrm>
        </p:spPr>
        <p:txBody>
          <a:bodyPr>
            <a:normAutofit fontScale="62500" lnSpcReduction="20000"/>
          </a:bodyPr>
          <a:lstStyle/>
          <a:p>
            <a:pPr marL="0" indent="0">
              <a:buNone/>
            </a:pPr>
            <a:r>
              <a:rPr lang="en-US" dirty="0" smtClean="0"/>
              <a:t>Case Study #</a:t>
            </a:r>
            <a:r>
              <a:rPr lang="en-US" dirty="0" smtClean="0"/>
              <a:t>2</a:t>
            </a:r>
            <a:endParaRPr lang="en-US" dirty="0"/>
          </a:p>
          <a:p>
            <a:pPr marL="0" indent="0">
              <a:buNone/>
            </a:pPr>
            <a:r>
              <a:rPr lang="en-US" dirty="0"/>
              <a:t>Home visitor has a background in early childhood (worked in a day care previously).  She is very positive and loves the idea of working with families in their home.  As her caseload expands, more families are considered high risk and the number of screenings and referrals to be made is much higher then she had expected.  One family in particular is very high risk and has several ACEs related to abuse, family history of substance use, and intimate partner violence.  The mother reminds her of herself in many ways and find it very challenging to do some of the screenings and discuss the topic areas without feeling very emotional.  She didn’t realize how having some of the discussions would bring up hidden emotions within herself.  She doesn’t want to share with supervisor but is feeling so stressed and emotionally drained, she begins cancelling the visits and rethinking her choice to work with families.  She ends each day feeling drained and simply does not enjoy the initial passion she had.</a:t>
            </a:r>
          </a:p>
          <a:p>
            <a:pPr marL="0" indent="0">
              <a:buNone/>
            </a:pPr>
            <a:endParaRPr lang="en-US" dirty="0"/>
          </a:p>
        </p:txBody>
      </p:sp>
      <p:pic>
        <p:nvPicPr>
          <p:cNvPr id="7" name="Picture 6"/>
          <p:cNvPicPr>
            <a:picLocks noChangeAspect="1"/>
          </p:cNvPicPr>
          <p:nvPr/>
        </p:nvPicPr>
        <p:blipFill>
          <a:blip r:embed="rId2"/>
          <a:stretch>
            <a:fillRect/>
          </a:stretch>
        </p:blipFill>
        <p:spPr>
          <a:xfrm>
            <a:off x="8182172" y="365125"/>
            <a:ext cx="2970334" cy="1485167"/>
          </a:xfrm>
          <a:prstGeom prst="rect">
            <a:avLst/>
          </a:prstGeom>
        </p:spPr>
      </p:pic>
    </p:spTree>
    <p:extLst>
      <p:ext uri="{BB962C8B-B14F-4D97-AF65-F5344CB8AC3E}">
        <p14:creationId xmlns:p14="http://schemas.microsoft.com/office/powerpoint/2010/main" val="186829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reflection</a:t>
            </a:r>
            <a:endParaRPr lang="en-US" b="1" dirty="0"/>
          </a:p>
        </p:txBody>
      </p:sp>
      <p:sp>
        <p:nvSpPr>
          <p:cNvPr id="3" name="Content Placeholder 2"/>
          <p:cNvSpPr>
            <a:spLocks noGrp="1"/>
          </p:cNvSpPr>
          <p:nvPr>
            <p:ph idx="1"/>
          </p:nvPr>
        </p:nvSpPr>
        <p:spPr/>
        <p:txBody>
          <a:bodyPr vert="horz" lIns="91440" tIns="45720" rIns="91440" bIns="45720" rtlCol="0" anchor="t">
            <a:normAutofit/>
          </a:bodyPr>
          <a:lstStyle/>
          <a:p>
            <a:endParaRPr lang="en-US" dirty="0" smtClean="0"/>
          </a:p>
          <a:p>
            <a:endParaRPr lang="en-US" dirty="0"/>
          </a:p>
          <a:p>
            <a:r>
              <a:rPr lang="en-US" dirty="0" smtClean="0"/>
              <a:t>What </a:t>
            </a:r>
            <a:r>
              <a:rPr lang="en-US" dirty="0"/>
              <a:t>resonates with you? </a:t>
            </a:r>
          </a:p>
          <a:p>
            <a:r>
              <a:rPr lang="en-US" dirty="0"/>
              <a:t>What do you feel would be the best way to support the family? </a:t>
            </a:r>
          </a:p>
          <a:p>
            <a:r>
              <a:rPr lang="en-US" dirty="0"/>
              <a:t>How could you practice </a:t>
            </a:r>
            <a:r>
              <a:rPr lang="en-US" dirty="0" smtClean="0"/>
              <a:t>dealing with </a:t>
            </a:r>
            <a:r>
              <a:rPr lang="en-US" b="1" i="1" dirty="0" smtClean="0"/>
              <a:t>secondary trauma </a:t>
            </a:r>
            <a:r>
              <a:rPr lang="en-US" dirty="0" smtClean="0"/>
              <a:t>during </a:t>
            </a:r>
            <a:r>
              <a:rPr lang="en-US" dirty="0"/>
              <a:t>this scenario?</a:t>
            </a:r>
          </a:p>
          <a:p>
            <a:r>
              <a:rPr lang="en-US" dirty="0"/>
              <a:t>How would you prepare yourself for the next visit?</a:t>
            </a:r>
          </a:p>
        </p:txBody>
      </p:sp>
      <p:pic>
        <p:nvPicPr>
          <p:cNvPr id="5" name="Picture 4"/>
          <p:cNvPicPr>
            <a:picLocks noChangeAspect="1"/>
          </p:cNvPicPr>
          <p:nvPr/>
        </p:nvPicPr>
        <p:blipFill>
          <a:blip r:embed="rId2"/>
          <a:stretch>
            <a:fillRect/>
          </a:stretch>
        </p:blipFill>
        <p:spPr>
          <a:xfrm>
            <a:off x="6321669" y="715962"/>
            <a:ext cx="3276600" cy="2219325"/>
          </a:xfrm>
          <a:prstGeom prst="rect">
            <a:avLst/>
          </a:prstGeom>
        </p:spPr>
      </p:pic>
    </p:spTree>
    <p:extLst>
      <p:ext uri="{BB962C8B-B14F-4D97-AF65-F5344CB8AC3E}">
        <p14:creationId xmlns:p14="http://schemas.microsoft.com/office/powerpoint/2010/main" val="128622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970155" y="2078774"/>
            <a:ext cx="9117979" cy="4351338"/>
          </a:xfrm>
        </p:spPr>
        <p:txBody>
          <a:bodyPr vert="horz" lIns="91440" tIns="45720" rIns="91440" bIns="45720" rtlCol="0" anchor="t">
            <a:normAutofit/>
          </a:bodyPr>
          <a:lstStyle/>
          <a:p>
            <a:pPr marL="0" indent="0">
              <a:buNone/>
            </a:pPr>
            <a:r>
              <a:rPr lang="en-US" sz="2400" dirty="0" smtClean="0"/>
              <a:t>Secondary </a:t>
            </a:r>
            <a:r>
              <a:rPr lang="en-US" sz="2400" dirty="0"/>
              <a:t>traumatic stress (STS) is now viewed by many as an occupational health hazard of working with traumatized </a:t>
            </a:r>
            <a:r>
              <a:rPr lang="en-US" sz="2400" dirty="0" smtClean="0"/>
              <a:t>populations.</a:t>
            </a:r>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739016" y="3488508"/>
            <a:ext cx="8435184" cy="2031325"/>
          </a:xfrm>
          <a:prstGeom prst="rect">
            <a:avLst/>
          </a:prstGeom>
        </p:spPr>
        <p:txBody>
          <a:bodyPr wrap="square">
            <a:spAutoFit/>
          </a:bodyPr>
          <a:lstStyle/>
          <a:p>
            <a:r>
              <a:rPr lang="en-US" dirty="0">
                <a:solidFill>
                  <a:srgbClr val="333333"/>
                </a:solidFill>
                <a:latin typeface="Lucida Sans Unicode" panose="020B0602030504020204" pitchFamily="34" charset="0"/>
              </a:rPr>
              <a:t>W</a:t>
            </a:r>
            <a:r>
              <a:rPr lang="en-US" dirty="0" smtClean="0">
                <a:solidFill>
                  <a:srgbClr val="333333"/>
                </a:solidFill>
                <a:latin typeface="Lucida Sans Unicode" panose="020B0602030504020204" pitchFamily="34" charset="0"/>
              </a:rPr>
              <a:t>hen </a:t>
            </a:r>
            <a:r>
              <a:rPr lang="en-US" dirty="0">
                <a:solidFill>
                  <a:srgbClr val="333333"/>
                </a:solidFill>
                <a:latin typeface="Lucida Sans Unicode" panose="020B0602030504020204" pitchFamily="34" charset="0"/>
              </a:rPr>
              <a:t>measured with the Secondary Traumatic Stress Scale (STSS) </a:t>
            </a:r>
            <a:r>
              <a:rPr lang="en-US" dirty="0" smtClean="0">
                <a:solidFill>
                  <a:srgbClr val="333333"/>
                </a:solidFill>
                <a:latin typeface="Lucida Sans Unicode" panose="020B0602030504020204" pitchFamily="34" charset="0"/>
              </a:rPr>
              <a:t>criteria </a:t>
            </a:r>
            <a:r>
              <a:rPr lang="en-US" dirty="0">
                <a:solidFill>
                  <a:srgbClr val="333333"/>
                </a:solidFill>
                <a:latin typeface="Lucida Sans Unicode" panose="020B0602030504020204" pitchFamily="34" charset="0"/>
              </a:rPr>
              <a:t>for PTSD-like symptoms due to the indirect exposure to traumatic events through clinical work with traumatized populations were met </a:t>
            </a:r>
            <a:r>
              <a:rPr lang="en-US" dirty="0" smtClean="0">
                <a:solidFill>
                  <a:srgbClr val="333333"/>
                </a:solidFill>
                <a:latin typeface="Lucida Sans Unicode" panose="020B0602030504020204" pitchFamily="34" charset="0"/>
              </a:rPr>
              <a:t>by:</a:t>
            </a:r>
          </a:p>
          <a:p>
            <a:r>
              <a:rPr lang="en-US" dirty="0" smtClean="0">
                <a:solidFill>
                  <a:srgbClr val="333333"/>
                </a:solidFill>
                <a:latin typeface="Lucida Sans Unicode" panose="020B0602030504020204" pitchFamily="34" charset="0"/>
              </a:rPr>
              <a:t> </a:t>
            </a:r>
          </a:p>
          <a:p>
            <a:r>
              <a:rPr lang="en-US" dirty="0" smtClean="0">
                <a:solidFill>
                  <a:srgbClr val="333333"/>
                </a:solidFill>
                <a:latin typeface="Lucida Sans Unicode" panose="020B0602030504020204" pitchFamily="34" charset="0"/>
              </a:rPr>
              <a:t>20.8</a:t>
            </a:r>
            <a:r>
              <a:rPr lang="en-US" dirty="0">
                <a:solidFill>
                  <a:srgbClr val="333333"/>
                </a:solidFill>
                <a:latin typeface="Lucida Sans Unicode" panose="020B0602030504020204" pitchFamily="34" charset="0"/>
              </a:rPr>
              <a:t>% of providers treating family or sexual violence </a:t>
            </a:r>
            <a:endParaRPr lang="en-US" dirty="0" smtClean="0">
              <a:solidFill>
                <a:srgbClr val="333333"/>
              </a:solidFill>
              <a:latin typeface="Lucida Sans Unicode" panose="020B0602030504020204" pitchFamily="34" charset="0"/>
            </a:endParaRPr>
          </a:p>
          <a:p>
            <a:r>
              <a:rPr lang="en-US" dirty="0" smtClean="0">
                <a:solidFill>
                  <a:srgbClr val="333333"/>
                </a:solidFill>
                <a:latin typeface="Lucida Sans Unicode" panose="020B0602030504020204" pitchFamily="34" charset="0"/>
              </a:rPr>
              <a:t>34</a:t>
            </a:r>
            <a:r>
              <a:rPr lang="en-US" dirty="0">
                <a:solidFill>
                  <a:srgbClr val="333333"/>
                </a:solidFill>
                <a:latin typeface="Lucida Sans Unicode" panose="020B0602030504020204" pitchFamily="34" charset="0"/>
              </a:rPr>
              <a:t>% of child protection workers </a:t>
            </a:r>
            <a:endParaRPr lang="en-US" dirty="0" smtClean="0">
              <a:solidFill>
                <a:srgbClr val="333333"/>
              </a:solidFill>
              <a:latin typeface="Lucida Sans Unicode" panose="020B0602030504020204" pitchFamily="34" charset="0"/>
            </a:endParaRPr>
          </a:p>
          <a:p>
            <a:r>
              <a:rPr lang="en-US" dirty="0" smtClean="0">
                <a:solidFill>
                  <a:srgbClr val="333333"/>
                </a:solidFill>
                <a:latin typeface="Lucida Sans Unicode" panose="020B0602030504020204" pitchFamily="34" charset="0"/>
              </a:rPr>
              <a:t>39</a:t>
            </a:r>
            <a:r>
              <a:rPr lang="en-US" dirty="0">
                <a:solidFill>
                  <a:srgbClr val="333333"/>
                </a:solidFill>
                <a:latin typeface="Lucida Sans Unicode" panose="020B0602030504020204" pitchFamily="34" charset="0"/>
              </a:rPr>
              <a:t>% of juvenile justice education </a:t>
            </a:r>
            <a:r>
              <a:rPr lang="en-US" dirty="0" smtClean="0">
                <a:solidFill>
                  <a:srgbClr val="333333"/>
                </a:solidFill>
                <a:latin typeface="Lucida Sans Unicode" panose="020B0602030504020204" pitchFamily="34" charset="0"/>
              </a:rPr>
              <a:t>workers</a:t>
            </a:r>
            <a:endParaRPr lang="en-US" dirty="0"/>
          </a:p>
        </p:txBody>
      </p:sp>
    </p:spTree>
    <p:extLst>
      <p:ext uri="{BB962C8B-B14F-4D97-AF65-F5344CB8AC3E}">
        <p14:creationId xmlns:p14="http://schemas.microsoft.com/office/powerpoint/2010/main" val="14714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938561" y="406401"/>
            <a:ext cx="10515600" cy="6094760"/>
          </a:xfrm>
        </p:spPr>
        <p:txBody>
          <a:bodyPr vert="horz" lIns="91440" tIns="45720" rIns="91440" bIns="45720" rtlCol="0" anchor="t">
            <a:normAutofit fontScale="92500" lnSpcReduction="10000"/>
          </a:bodyPr>
          <a:lstStyle/>
          <a:p>
            <a:pPr marL="0" indent="0">
              <a:buNone/>
            </a:pPr>
            <a:r>
              <a:rPr lang="en-US" sz="5200" dirty="0" smtClean="0"/>
              <a:t>STSS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1200" dirty="0" smtClean="0">
              <a:solidFill>
                <a:srgbClr val="333333"/>
              </a:solidFill>
              <a:latin typeface="Lucida Sans Unicode" panose="020B0602030504020204" pitchFamily="34" charset="0"/>
              <a:hlinkClick r:id="rId2"/>
            </a:endParaRPr>
          </a:p>
          <a:p>
            <a:pPr marL="0" indent="0">
              <a:buNone/>
            </a:pPr>
            <a:r>
              <a:rPr lang="en-US" sz="1200" dirty="0" smtClean="0">
                <a:solidFill>
                  <a:srgbClr val="333333"/>
                </a:solidFill>
                <a:latin typeface="Lucida Sans Unicode" panose="020B0602030504020204" pitchFamily="34" charset="0"/>
                <a:hlinkClick r:id="rId2"/>
              </a:rPr>
              <a:t>https</a:t>
            </a:r>
            <a:r>
              <a:rPr lang="en-US" sz="1200" dirty="0">
                <a:solidFill>
                  <a:srgbClr val="333333"/>
                </a:solidFill>
                <a:latin typeface="Lucida Sans Unicode" panose="020B0602030504020204" pitchFamily="34" charset="0"/>
                <a:hlinkClick r:id="rId2"/>
              </a:rPr>
              <a:t>://www.naadac.org/assets/2416/sharon_foley_ac15_militarycultureho2.pdf</a:t>
            </a:r>
            <a:endParaRPr lang="en-US" sz="1200" dirty="0">
              <a:solidFill>
                <a:srgbClr val="333333"/>
              </a:solidFill>
              <a:latin typeface="Lucida Sans Unicode" panose="020B0602030504020204" pitchFamily="34" charset="0"/>
            </a:endParaRPr>
          </a:p>
          <a:p>
            <a:pPr marL="0" indent="0">
              <a:buNone/>
            </a:pPr>
            <a:endParaRPr lang="en-US" dirty="0" smtClean="0"/>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
        <p:nvSpPr>
          <p:cNvPr id="5" name="Rectangle 4"/>
          <p:cNvSpPr/>
          <p:nvPr/>
        </p:nvSpPr>
        <p:spPr>
          <a:xfrm>
            <a:off x="6505807" y="1927335"/>
            <a:ext cx="5225276" cy="4801314"/>
          </a:xfrm>
          <a:prstGeom prst="rect">
            <a:avLst/>
          </a:prstGeom>
        </p:spPr>
        <p:txBody>
          <a:bodyPr wrap="square">
            <a:spAutoFit/>
          </a:bodyPr>
          <a:lstStyle/>
          <a:p>
            <a:r>
              <a:rPr lang="en-US" sz="1600" dirty="0" smtClean="0">
                <a:solidFill>
                  <a:srgbClr val="333333"/>
                </a:solidFill>
                <a:latin typeface="Lucida Sans Unicode" panose="020B0602030504020204" pitchFamily="34" charset="0"/>
              </a:rPr>
              <a:t>This is </a:t>
            </a:r>
            <a:r>
              <a:rPr lang="en-US" sz="1600" dirty="0">
                <a:solidFill>
                  <a:srgbClr val="333333"/>
                </a:solidFill>
                <a:latin typeface="Lucida Sans Unicode" panose="020B0602030504020204" pitchFamily="34" charset="0"/>
              </a:rPr>
              <a:t>a list of statements made by persons who have been impacted by their work with </a:t>
            </a:r>
            <a:r>
              <a:rPr lang="en-US" sz="1600" dirty="0" smtClean="0">
                <a:solidFill>
                  <a:srgbClr val="333333"/>
                </a:solidFill>
                <a:latin typeface="Lucida Sans Unicode" panose="020B0602030504020204" pitchFamily="34" charset="0"/>
              </a:rPr>
              <a:t>traumatized clients</a:t>
            </a:r>
            <a:r>
              <a:rPr lang="en-US" sz="1600" dirty="0">
                <a:solidFill>
                  <a:srgbClr val="333333"/>
                </a:solidFill>
                <a:latin typeface="Lucida Sans Unicode" panose="020B0602030504020204" pitchFamily="34" charset="0"/>
              </a:rPr>
              <a:t>. Read each statement then indicate how frequently the statement was true for you in the past seven (</a:t>
            </a:r>
            <a:r>
              <a:rPr lang="en-US" sz="1600" dirty="0" smtClean="0">
                <a:solidFill>
                  <a:srgbClr val="333333"/>
                </a:solidFill>
                <a:latin typeface="Lucida Sans Unicode" panose="020B0602030504020204" pitchFamily="34" charset="0"/>
              </a:rPr>
              <a:t>7) days </a:t>
            </a:r>
            <a:r>
              <a:rPr lang="en-US" sz="1600" dirty="0">
                <a:solidFill>
                  <a:srgbClr val="333333"/>
                </a:solidFill>
                <a:latin typeface="Lucida Sans Unicode" panose="020B0602030504020204" pitchFamily="34" charset="0"/>
              </a:rPr>
              <a:t>by circling the </a:t>
            </a:r>
            <a:r>
              <a:rPr lang="en-US" sz="1600" dirty="0" smtClean="0">
                <a:solidFill>
                  <a:srgbClr val="333333"/>
                </a:solidFill>
                <a:latin typeface="Lucida Sans Unicode" panose="020B0602030504020204" pitchFamily="34" charset="0"/>
              </a:rPr>
              <a:t>corresponding number next to the statement. </a:t>
            </a:r>
          </a:p>
          <a:p>
            <a:endParaRPr lang="en-US" sz="1600" dirty="0" smtClean="0">
              <a:solidFill>
                <a:srgbClr val="333333"/>
              </a:solidFill>
              <a:latin typeface="Lucida Sans Unicode" panose="020B0602030504020204" pitchFamily="34" charset="0"/>
            </a:endParaRPr>
          </a:p>
          <a:p>
            <a:r>
              <a:rPr lang="en-US" sz="1600" dirty="0" smtClean="0">
                <a:solidFill>
                  <a:srgbClr val="333333"/>
                </a:solidFill>
                <a:latin typeface="Lucida Sans Unicode" panose="020B0602030504020204" pitchFamily="34" charset="0"/>
              </a:rPr>
              <a:t>The </a:t>
            </a:r>
            <a:r>
              <a:rPr lang="en-US" sz="1600" dirty="0">
                <a:solidFill>
                  <a:srgbClr val="333333"/>
                </a:solidFill>
                <a:latin typeface="Lucida Sans Unicode" panose="020B0602030504020204" pitchFamily="34" charset="0"/>
              </a:rPr>
              <a:t>17 items are organized in three subscales: intrusion, avoidance, and arousal. The STSS total score is calculated by summing up the item scores, with a higher score indicating a higher frequency of symptoms. </a:t>
            </a:r>
            <a:endParaRPr lang="en-US" sz="1600" dirty="0" smtClean="0">
              <a:solidFill>
                <a:srgbClr val="333333"/>
              </a:solidFill>
              <a:latin typeface="Lucida Sans Unicode" panose="020B0602030504020204" pitchFamily="34" charset="0"/>
            </a:endParaRPr>
          </a:p>
          <a:p>
            <a:endParaRPr lang="en-US" sz="1600" dirty="0">
              <a:solidFill>
                <a:srgbClr val="333333"/>
              </a:solidFill>
              <a:latin typeface="Lucida Sans Unicode" panose="020B0602030504020204" pitchFamily="34" charset="0"/>
            </a:endParaRPr>
          </a:p>
          <a:p>
            <a:r>
              <a:rPr lang="en-US" sz="1600" dirty="0" smtClean="0">
                <a:solidFill>
                  <a:srgbClr val="333333"/>
                </a:solidFill>
                <a:latin typeface="Lucida Sans Unicode" panose="020B0602030504020204" pitchFamily="34" charset="0"/>
              </a:rPr>
              <a:t>A </a:t>
            </a:r>
            <a:r>
              <a:rPr lang="en-US" sz="1600" dirty="0">
                <a:solidFill>
                  <a:srgbClr val="333333"/>
                </a:solidFill>
                <a:latin typeface="Lucida Sans Unicode" panose="020B0602030504020204" pitchFamily="34" charset="0"/>
              </a:rPr>
              <a:t>total score below 28 corresponds to “little or no STS,” a score between 28 and 37 means “mild STS,” between 38 and 43 “moderate STS,” between 44 and 48 “high STS,” and beyond 49 “severe STS</a:t>
            </a:r>
            <a:r>
              <a:rPr lang="en-US" sz="1600" dirty="0" smtClean="0">
                <a:solidFill>
                  <a:srgbClr val="333333"/>
                </a:solidFill>
                <a:latin typeface="Lucida Sans Unicode" panose="020B0602030504020204" pitchFamily="34" charset="0"/>
              </a:rPr>
              <a:t>”.</a:t>
            </a:r>
            <a:endParaRPr lang="en-US" sz="1600" dirty="0">
              <a:solidFill>
                <a:srgbClr val="333333"/>
              </a:solidFill>
              <a:latin typeface="Lucida Sans Unicode" panose="020B0602030504020204" pitchFamily="34" charset="0"/>
            </a:endParaRPr>
          </a:p>
          <a:p>
            <a:endParaRPr lang="en-US" sz="1600" dirty="0">
              <a:solidFill>
                <a:srgbClr val="333333"/>
              </a:solidFill>
              <a:latin typeface="Lucida Sans Unicode" panose="020B0602030504020204" pitchFamily="34" charset="0"/>
            </a:endParaRPr>
          </a:p>
          <a:p>
            <a:endParaRPr lang="en-US" dirty="0"/>
          </a:p>
        </p:txBody>
      </p:sp>
      <p:pic>
        <p:nvPicPr>
          <p:cNvPr id="6" name="Picture 5"/>
          <p:cNvPicPr>
            <a:picLocks noChangeAspect="1"/>
          </p:cNvPicPr>
          <p:nvPr/>
        </p:nvPicPr>
        <p:blipFill>
          <a:blip r:embed="rId4"/>
          <a:stretch>
            <a:fillRect/>
          </a:stretch>
        </p:blipFill>
        <p:spPr>
          <a:xfrm>
            <a:off x="252247" y="947853"/>
            <a:ext cx="5843753" cy="5241073"/>
          </a:xfrm>
          <a:prstGeom prst="rect">
            <a:avLst/>
          </a:prstGeom>
        </p:spPr>
      </p:pic>
    </p:spTree>
    <p:extLst>
      <p:ext uri="{BB962C8B-B14F-4D97-AF65-F5344CB8AC3E}">
        <p14:creationId xmlns:p14="http://schemas.microsoft.com/office/powerpoint/2010/main" val="152987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1015331" y="1866900"/>
            <a:ext cx="10515600" cy="4351338"/>
          </a:xfrm>
        </p:spPr>
        <p:txBody>
          <a:bodyPr vert="horz" lIns="91440" tIns="45720" rIns="91440" bIns="45720" rtlCol="0" anchor="t">
            <a:normAutofit/>
          </a:bodyPr>
          <a:lstStyle/>
          <a:p>
            <a:pPr marL="0" indent="0">
              <a:buNone/>
            </a:pPr>
            <a:r>
              <a:rPr lang="en-US" dirty="0" smtClean="0"/>
              <a:t>Risk Factors</a:t>
            </a:r>
          </a:p>
          <a:p>
            <a:r>
              <a:rPr lang="en-US" dirty="0" smtClean="0"/>
              <a:t>Young worker with less experience</a:t>
            </a:r>
          </a:p>
          <a:p>
            <a:r>
              <a:rPr lang="en-US" dirty="0"/>
              <a:t> </a:t>
            </a:r>
            <a:r>
              <a:rPr lang="en-US" dirty="0" smtClean="0"/>
              <a:t>Helping </a:t>
            </a:r>
            <a:r>
              <a:rPr lang="en-US" dirty="0"/>
              <a:t>professionals who experienced childhood trauma </a:t>
            </a:r>
            <a:endParaRPr lang="en-US" dirty="0" smtClean="0"/>
          </a:p>
          <a:p>
            <a:pPr marL="0" indent="0">
              <a:buNone/>
            </a:pPr>
            <a:endParaRPr lang="en-US" sz="1600" dirty="0">
              <a:solidFill>
                <a:srgbClr val="FF0000"/>
              </a:solidFill>
            </a:endParaRPr>
          </a:p>
          <a:p>
            <a:pPr marL="0" indent="0">
              <a:buNone/>
            </a:pPr>
            <a:r>
              <a:rPr lang="en-US" dirty="0" smtClean="0"/>
              <a:t>A </a:t>
            </a:r>
            <a:r>
              <a:rPr lang="en-US" dirty="0"/>
              <a:t>combination of secondary trauma, burnout, and compassion fatigue is one of the primary reasons why many helping professionals leave the </a:t>
            </a:r>
            <a:r>
              <a:rPr lang="en-US" dirty="0" smtClean="0"/>
              <a:t>field.</a:t>
            </a:r>
            <a:endParaRPr lang="en-US" dirty="0"/>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878408" y="2908645"/>
            <a:ext cx="843518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17996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838200" y="2167983"/>
            <a:ext cx="10515600" cy="4351338"/>
          </a:xfrm>
        </p:spPr>
        <p:txBody>
          <a:bodyPr vert="horz" lIns="91440" tIns="45720" rIns="91440" bIns="45720" rtlCol="0" anchor="t">
            <a:normAutofit/>
          </a:bodyPr>
          <a:lstStyle/>
          <a:p>
            <a:pPr marL="0" indent="0">
              <a:buNone/>
            </a:pPr>
            <a:r>
              <a:rPr lang="en-US" dirty="0"/>
              <a:t>By the same token, secondary trauma and compassion fatigue can impact case outcomes. </a:t>
            </a:r>
            <a:endParaRPr lang="en-US" dirty="0" smtClean="0"/>
          </a:p>
          <a:p>
            <a:pPr marL="0" indent="0">
              <a:buNone/>
            </a:pPr>
            <a:r>
              <a:rPr lang="en-US" dirty="0" smtClean="0"/>
              <a:t>Specifically</a:t>
            </a:r>
            <a:r>
              <a:rPr lang="en-US" dirty="0"/>
              <a:t>, compassion fatigue is believed to impair the ability of professionals to effectively help those seeking their </a:t>
            </a:r>
            <a:r>
              <a:rPr lang="en-US" dirty="0" smtClean="0"/>
              <a:t>services. </a:t>
            </a:r>
          </a:p>
          <a:p>
            <a:pPr marL="0" indent="0">
              <a:buNone/>
            </a:pPr>
            <a:r>
              <a:rPr lang="en-US" dirty="0" smtClean="0"/>
              <a:t>Professionals </a:t>
            </a:r>
            <a:r>
              <a:rPr lang="en-US" dirty="0"/>
              <a:t>experiencing compassion fatigue are potentially at higher risk of making poor professional judgments such as misdiagnosis, abuse of clients, or poor treatment planning than those not experiencing vicarious </a:t>
            </a:r>
            <a:r>
              <a:rPr lang="en-US" dirty="0" smtClean="0"/>
              <a:t>traumatization.</a:t>
            </a:r>
            <a:endParaRPr lang="en-US" dirty="0"/>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878408" y="2908645"/>
            <a:ext cx="843518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6817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1015331" y="1866900"/>
            <a:ext cx="10515600" cy="4351338"/>
          </a:xfrm>
        </p:spPr>
        <p:txBody>
          <a:bodyPr vert="horz" lIns="91440" tIns="45720" rIns="91440" bIns="45720" rtlCol="0" anchor="t">
            <a:normAutofit fontScale="77500" lnSpcReduction="20000"/>
          </a:bodyPr>
          <a:lstStyle/>
          <a:p>
            <a:pPr marL="0" indent="0">
              <a:buNone/>
            </a:pPr>
            <a:r>
              <a:rPr lang="en-US" dirty="0" smtClean="0"/>
              <a:t>The </a:t>
            </a:r>
            <a:r>
              <a:rPr lang="en-US" dirty="0"/>
              <a:t>process of secondary trauma recovery mirrors this process and is referred to as trauma integration. </a:t>
            </a:r>
            <a:endParaRPr lang="en-US" dirty="0" smtClean="0"/>
          </a:p>
          <a:p>
            <a:pPr marL="0" indent="0">
              <a:buNone/>
            </a:pPr>
            <a:r>
              <a:rPr lang="en-US" dirty="0" smtClean="0"/>
              <a:t>In </a:t>
            </a:r>
            <a:r>
              <a:rPr lang="en-US" dirty="0"/>
              <a:t>order to integrate the experience, or make sense of the situation, it’s important to: </a:t>
            </a:r>
            <a:endParaRPr lang="en-US" dirty="0" smtClean="0"/>
          </a:p>
          <a:p>
            <a:pPr marL="514350" indent="-514350">
              <a:buAutoNum type="arabicParenR"/>
            </a:pPr>
            <a:r>
              <a:rPr lang="en-US" dirty="0" smtClean="0"/>
              <a:t>manage </a:t>
            </a:r>
            <a:r>
              <a:rPr lang="en-US" dirty="0"/>
              <a:t>your emotions and not be emotionally overwhelmed by the information; </a:t>
            </a:r>
            <a:endParaRPr lang="en-US" dirty="0" smtClean="0"/>
          </a:p>
          <a:p>
            <a:pPr marL="514350" indent="-514350">
              <a:buAutoNum type="arabicParenR"/>
            </a:pPr>
            <a:r>
              <a:rPr lang="en-US" dirty="0" smtClean="0"/>
              <a:t>be </a:t>
            </a:r>
            <a:r>
              <a:rPr lang="en-US" dirty="0"/>
              <a:t>aware of body and emotional reactions to trauma; </a:t>
            </a:r>
            <a:endParaRPr lang="en-US" dirty="0" smtClean="0"/>
          </a:p>
          <a:p>
            <a:pPr marL="514350" indent="-514350">
              <a:buAutoNum type="arabicParenR"/>
            </a:pPr>
            <a:r>
              <a:rPr lang="en-US" dirty="0" smtClean="0"/>
              <a:t>keep </a:t>
            </a:r>
            <a:r>
              <a:rPr lang="en-US" dirty="0"/>
              <a:t>yourself open and not shut down to protect yourself; </a:t>
            </a:r>
            <a:endParaRPr lang="en-US" dirty="0" smtClean="0"/>
          </a:p>
          <a:p>
            <a:pPr marL="514350" indent="-514350">
              <a:buAutoNum type="arabicParenR"/>
            </a:pPr>
            <a:r>
              <a:rPr lang="en-US" dirty="0" smtClean="0"/>
              <a:t>connect </a:t>
            </a:r>
            <a:r>
              <a:rPr lang="en-US" dirty="0"/>
              <a:t>to your support systems; and </a:t>
            </a:r>
            <a:endParaRPr lang="en-US" dirty="0" smtClean="0"/>
          </a:p>
          <a:p>
            <a:pPr marL="514350" indent="-514350">
              <a:buAutoNum type="arabicParenR"/>
            </a:pPr>
            <a:r>
              <a:rPr lang="en-US" dirty="0" smtClean="0"/>
              <a:t>identify </a:t>
            </a:r>
            <a:r>
              <a:rPr lang="en-US" dirty="0"/>
              <a:t>some transformational meaning associated with the trauma. </a:t>
            </a:r>
            <a:endParaRPr lang="en-US" dirty="0" smtClean="0"/>
          </a:p>
          <a:p>
            <a:pPr marL="0" indent="0">
              <a:buNone/>
            </a:pPr>
            <a:r>
              <a:rPr lang="en-US" dirty="0" smtClean="0"/>
              <a:t>How </a:t>
            </a:r>
            <a:r>
              <a:rPr lang="en-US" dirty="0"/>
              <a:t>can this event be understood from a big picture perspective? Why did this happen to you at this point? </a:t>
            </a:r>
            <a:endParaRPr lang="en-US" dirty="0" smtClean="0"/>
          </a:p>
          <a:p>
            <a:pPr marL="0" indent="0">
              <a:buNone/>
            </a:pPr>
            <a:r>
              <a:rPr lang="en-US" dirty="0" smtClean="0"/>
              <a:t>This </a:t>
            </a:r>
            <a:r>
              <a:rPr lang="en-US" dirty="0"/>
              <a:t>manner of processing and self-reflection helps us to re-encode and reshape our memory so that we gain control over the traumatic memory and establish a new meaning (what we learned versus what was done to us). </a:t>
            </a:r>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878408" y="2908645"/>
            <a:ext cx="843518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402897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smtClean="0"/>
              <a:t>Resource </a:t>
            </a:r>
            <a:r>
              <a:rPr lang="en-US" dirty="0"/>
              <a:t>share</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pic>
        <p:nvPicPr>
          <p:cNvPr id="6" name="Content Placeholder 5"/>
          <p:cNvPicPr>
            <a:picLocks noGrp="1" noChangeAspect="1"/>
          </p:cNvPicPr>
          <p:nvPr>
            <p:ph idx="1"/>
          </p:nvPr>
        </p:nvPicPr>
        <p:blipFill>
          <a:blip r:embed="rId4"/>
          <a:stretch>
            <a:fillRect/>
          </a:stretch>
        </p:blipFill>
        <p:spPr>
          <a:xfrm>
            <a:off x="838200" y="1948288"/>
            <a:ext cx="6341766" cy="4351338"/>
          </a:xfrm>
          <a:prstGeom prst="rect">
            <a:avLst/>
          </a:prstGeom>
        </p:spPr>
      </p:pic>
    </p:spTree>
    <p:extLst>
      <p:ext uri="{BB962C8B-B14F-4D97-AF65-F5344CB8AC3E}">
        <p14:creationId xmlns:p14="http://schemas.microsoft.com/office/powerpoint/2010/main" val="421600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smtClean="0"/>
              <a:t>Impact WV</a:t>
            </a:r>
            <a:endParaRPr lang="en-US" dirty="0"/>
          </a:p>
        </p:txBody>
      </p:sp>
      <p:sp>
        <p:nvSpPr>
          <p:cNvPr id="3" name="Content Placeholder 2"/>
          <p:cNvSpPr>
            <a:spLocks noGrp="1"/>
          </p:cNvSpPr>
          <p:nvPr>
            <p:ph idx="1"/>
          </p:nvPr>
        </p:nvSpPr>
        <p:spPr/>
        <p:txBody>
          <a:bodyPr/>
          <a:lstStyle/>
          <a:p>
            <a:r>
              <a:rPr lang="en-US" b="1" dirty="0"/>
              <a:t>Use the Communities of Practice structure to</a:t>
            </a:r>
            <a:r>
              <a:rPr lang="en-US" b="1" dirty="0" smtClean="0"/>
              <a:t>:</a:t>
            </a:r>
          </a:p>
          <a:p>
            <a:endParaRPr lang="en-US" b="1" dirty="0"/>
          </a:p>
          <a:p>
            <a:pPr lvl="1"/>
            <a:r>
              <a:rPr lang="en-US" dirty="0"/>
              <a:t>Focus on areas that directly  impact home visiting providers, other service providers, and </a:t>
            </a:r>
            <a:r>
              <a:rPr lang="en-US" dirty="0" smtClean="0"/>
              <a:t>families</a:t>
            </a:r>
          </a:p>
          <a:p>
            <a:pPr marL="457200" lvl="1" indent="0">
              <a:buNone/>
            </a:pPr>
            <a:endParaRPr lang="en-US" dirty="0"/>
          </a:p>
          <a:p>
            <a:pPr lvl="1"/>
            <a:r>
              <a:rPr lang="en-US" dirty="0"/>
              <a:t>Examine needs and services specifically for children diagnosed with Neonatal Abstinence Syndrome (NAS) Defined or exposed to substances in utero and their families</a:t>
            </a:r>
          </a:p>
          <a:p>
            <a:endParaRPr lang="en-US" dirty="0"/>
          </a:p>
        </p:txBody>
      </p:sp>
      <p:pic>
        <p:nvPicPr>
          <p:cNvPr id="4" name="Picture 3"/>
          <p:cNvPicPr>
            <a:picLocks noChangeAspect="1"/>
          </p:cNvPicPr>
          <p:nvPr/>
        </p:nvPicPr>
        <p:blipFill>
          <a:blip r:embed="rId2"/>
          <a:stretch>
            <a:fillRect/>
          </a:stretch>
        </p:blipFill>
        <p:spPr>
          <a:xfrm>
            <a:off x="8430521" y="365125"/>
            <a:ext cx="2554002" cy="1460500"/>
          </a:xfrm>
          <a:prstGeom prst="rect">
            <a:avLst/>
          </a:prstGeom>
        </p:spPr>
      </p:pic>
    </p:spTree>
    <p:extLst>
      <p:ext uri="{BB962C8B-B14F-4D97-AF65-F5344CB8AC3E}">
        <p14:creationId xmlns:p14="http://schemas.microsoft.com/office/powerpoint/2010/main" val="330856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1026482" y="2045320"/>
            <a:ext cx="10515600" cy="4351338"/>
          </a:xfrm>
        </p:spPr>
        <p:txBody>
          <a:bodyPr vert="horz" lIns="91440" tIns="45720" rIns="91440" bIns="45720" rtlCol="0" anchor="t">
            <a:normAutofit fontScale="85000" lnSpcReduction="20000"/>
          </a:bodyPr>
          <a:lstStyle/>
          <a:p>
            <a:pPr marL="0" indent="0">
              <a:buNone/>
            </a:pPr>
            <a:r>
              <a:rPr lang="en-US" dirty="0"/>
              <a:t>As part of transitioning to work or to a traumatic exposure event, it is also helpful to conduct a self “check-in” in order to ground yourself and focus on the task at hand. </a:t>
            </a:r>
            <a:endParaRPr lang="en-US" dirty="0" smtClean="0"/>
          </a:p>
          <a:p>
            <a:pPr marL="0" indent="0">
              <a:buNone/>
            </a:pPr>
            <a:endParaRPr lang="en-US" dirty="0" smtClean="0"/>
          </a:p>
          <a:p>
            <a:pPr marL="0" indent="0">
              <a:buNone/>
            </a:pPr>
            <a:r>
              <a:rPr lang="en-US" dirty="0"/>
              <a:t>In order to adapt this framework for self check-ins, you ask yourself the following three questions: </a:t>
            </a:r>
            <a:endParaRPr lang="en-US" dirty="0" smtClean="0"/>
          </a:p>
          <a:p>
            <a:pPr marL="514350" indent="-514350">
              <a:buAutoNum type="arabicParenR"/>
            </a:pPr>
            <a:r>
              <a:rPr lang="en-US" dirty="0" smtClean="0"/>
              <a:t>How </a:t>
            </a:r>
            <a:r>
              <a:rPr lang="en-US" dirty="0"/>
              <a:t>am I feeling today? </a:t>
            </a:r>
            <a:endParaRPr lang="en-US" dirty="0" smtClean="0"/>
          </a:p>
          <a:p>
            <a:pPr marL="514350" indent="-514350">
              <a:buAutoNum type="arabicParenR"/>
            </a:pPr>
            <a:r>
              <a:rPr lang="en-US" dirty="0" smtClean="0"/>
              <a:t>What </a:t>
            </a:r>
            <a:r>
              <a:rPr lang="en-US" dirty="0"/>
              <a:t>is my goal for today/for this interaction? </a:t>
            </a:r>
            <a:endParaRPr lang="en-US" dirty="0" smtClean="0"/>
          </a:p>
          <a:p>
            <a:pPr marL="514350" indent="-514350">
              <a:buAutoNum type="arabicParenR"/>
            </a:pPr>
            <a:r>
              <a:rPr lang="en-US" dirty="0" smtClean="0"/>
              <a:t>Who </a:t>
            </a:r>
            <a:r>
              <a:rPr lang="en-US" dirty="0"/>
              <a:t>can help me with this?  </a:t>
            </a:r>
            <a:endParaRPr lang="en-US" dirty="0" smtClean="0"/>
          </a:p>
          <a:p>
            <a:pPr marL="514350" indent="-514350">
              <a:buAutoNum type="arabicParenR"/>
            </a:pPr>
            <a:endParaRPr lang="en-US" dirty="0"/>
          </a:p>
          <a:p>
            <a:pPr marL="0" indent="0">
              <a:buNone/>
            </a:pPr>
            <a:r>
              <a:rPr lang="en-US" dirty="0" smtClean="0"/>
              <a:t>The </a:t>
            </a:r>
            <a:r>
              <a:rPr lang="en-US" dirty="0"/>
              <a:t>outcomes of this deliberate and repetitive transition ritual are increased awareness of feelings, improved ability to focus on the future rather than dwell on the past, and a stronger sense of community and </a:t>
            </a:r>
            <a:r>
              <a:rPr lang="en-US" dirty="0" smtClean="0"/>
              <a:t>support.</a:t>
            </a:r>
            <a:endParaRPr lang="en-US" dirty="0"/>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878408" y="2908645"/>
            <a:ext cx="843518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012119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1015331" y="1866900"/>
            <a:ext cx="10515600" cy="4351338"/>
          </a:xfrm>
        </p:spPr>
        <p:txBody>
          <a:bodyPr vert="horz" lIns="91440" tIns="45720" rIns="91440" bIns="45720" rtlCol="0" anchor="t">
            <a:normAutofit/>
          </a:bodyPr>
          <a:lstStyle/>
          <a:p>
            <a:pPr marL="0" indent="0">
              <a:buNone/>
            </a:pPr>
            <a:r>
              <a:rPr lang="en-US" dirty="0" smtClean="0"/>
              <a:t>In </a:t>
            </a:r>
            <a:r>
              <a:rPr lang="en-US" dirty="0"/>
              <a:t>that moment, it is important for the professional to focus on the task at hand, stay present and grounded, and be aware of their physical responses such as breathing, posture, and body awareness. </a:t>
            </a:r>
            <a:endParaRPr lang="en-US" dirty="0" smtClean="0"/>
          </a:p>
          <a:p>
            <a:pPr marL="0" indent="0">
              <a:buNone/>
            </a:pPr>
            <a:r>
              <a:rPr lang="en-US" dirty="0" smtClean="0"/>
              <a:t>In </a:t>
            </a:r>
            <a:r>
              <a:rPr lang="en-US" dirty="0"/>
              <a:t>order to minimize the body’s chemical reaction in-exposure (e.g., cortisol dump), helping professionals can create distance or protection by taking a half step back or facing their palms forward in what is commonly referred to as a non-defensive stance. </a:t>
            </a:r>
            <a:endParaRPr lang="en-US" dirty="0" smtClean="0"/>
          </a:p>
          <a:p>
            <a:pPr marL="0" indent="0">
              <a:buNone/>
            </a:pPr>
            <a:r>
              <a:rPr lang="en-US" dirty="0" smtClean="0"/>
              <a:t>This </a:t>
            </a:r>
            <a:r>
              <a:rPr lang="en-US" dirty="0"/>
              <a:t>subtle change sends a signal to the brain that you are safe and can immediate halt the fight, flight, or freeze reaction that may have been initiated due to a perceived threat.</a:t>
            </a:r>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878408" y="2908645"/>
            <a:ext cx="843518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45003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1015331" y="1866900"/>
            <a:ext cx="10515600" cy="4351338"/>
          </a:xfrm>
        </p:spPr>
        <p:txBody>
          <a:bodyPr vert="horz" lIns="91440" tIns="45720" rIns="91440" bIns="45720" rtlCol="0" anchor="t">
            <a:normAutofit fontScale="92500" lnSpcReduction="20000"/>
          </a:bodyPr>
          <a:lstStyle/>
          <a:p>
            <a:pPr marL="0" indent="0">
              <a:buNone/>
            </a:pPr>
            <a:r>
              <a:rPr lang="en-US" dirty="0" smtClean="0"/>
              <a:t>Immediately </a:t>
            </a:r>
            <a:r>
              <a:rPr lang="en-US" dirty="0"/>
              <a:t>after exposure to a traumatic event or traumatic material, while still at work, is another important time (quadrant) to employ intentional self-care strategies in order to successfully process the recent exposure. </a:t>
            </a:r>
            <a:endParaRPr lang="en-US" dirty="0" smtClean="0"/>
          </a:p>
          <a:p>
            <a:pPr marL="0" indent="0">
              <a:buNone/>
            </a:pPr>
            <a:r>
              <a:rPr lang="en-US" dirty="0" smtClean="0"/>
              <a:t>Positive </a:t>
            </a:r>
            <a:r>
              <a:rPr lang="en-US" dirty="0"/>
              <a:t>self-care strategies include: </a:t>
            </a:r>
            <a:endParaRPr lang="en-US" dirty="0" smtClean="0"/>
          </a:p>
          <a:p>
            <a:r>
              <a:rPr lang="en-US" dirty="0" smtClean="0"/>
              <a:t>body </a:t>
            </a:r>
            <a:r>
              <a:rPr lang="en-US" dirty="0"/>
              <a:t>awareness, relaxation, movement techniques (e.g., simply go for a walk); </a:t>
            </a:r>
            <a:endParaRPr lang="en-US" dirty="0" smtClean="0"/>
          </a:p>
          <a:p>
            <a:r>
              <a:rPr lang="en-US" dirty="0" smtClean="0"/>
              <a:t>breathing </a:t>
            </a:r>
            <a:r>
              <a:rPr lang="en-US" dirty="0"/>
              <a:t>exercises (focus on breathing fully from your belly); </a:t>
            </a:r>
            <a:endParaRPr lang="en-US" dirty="0" smtClean="0"/>
          </a:p>
          <a:p>
            <a:r>
              <a:rPr lang="en-US" dirty="0" smtClean="0"/>
              <a:t>visualization </a:t>
            </a:r>
            <a:r>
              <a:rPr lang="en-US" dirty="0"/>
              <a:t>exercises (particularly those related to letting go of images; </a:t>
            </a:r>
            <a:endParaRPr lang="en-US" dirty="0" smtClean="0"/>
          </a:p>
          <a:p>
            <a:r>
              <a:rPr lang="en-US" dirty="0" smtClean="0"/>
              <a:t>transitions </a:t>
            </a:r>
            <a:r>
              <a:rPr lang="en-US" dirty="0"/>
              <a:t>to and from the trauma); </a:t>
            </a:r>
            <a:r>
              <a:rPr lang="en-US" dirty="0" smtClean="0"/>
              <a:t> </a:t>
            </a:r>
          </a:p>
          <a:p>
            <a:r>
              <a:rPr lang="en-US" dirty="0" smtClean="0"/>
              <a:t>redirected </a:t>
            </a:r>
            <a:r>
              <a:rPr lang="en-US" dirty="0"/>
              <a:t>thinking or reframing. </a:t>
            </a:r>
            <a:endParaRPr lang="en-US" dirty="0" smtClean="0"/>
          </a:p>
          <a:p>
            <a:pPr marL="0" indent="0">
              <a:buNone/>
            </a:pPr>
            <a:r>
              <a:rPr lang="en-US" dirty="0" smtClean="0"/>
              <a:t>Even </a:t>
            </a:r>
            <a:r>
              <a:rPr lang="en-US" dirty="0"/>
              <a:t>something as simple as drinking water can help to dilute the effect that the in-exposure chemical dump may have on your mind and body.</a:t>
            </a:r>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878408" y="2908645"/>
            <a:ext cx="843518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22397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1015331" y="1866900"/>
            <a:ext cx="10515600" cy="4351338"/>
          </a:xfrm>
        </p:spPr>
        <p:txBody>
          <a:bodyPr vert="horz" lIns="91440" tIns="45720" rIns="91440" bIns="45720" rtlCol="0" anchor="t">
            <a:normAutofit lnSpcReduction="10000"/>
          </a:bodyPr>
          <a:lstStyle/>
          <a:p>
            <a:pPr marL="0" indent="0">
              <a:buNone/>
            </a:pPr>
            <a:r>
              <a:rPr lang="en-US" dirty="0"/>
              <a:t>Support in the workplace may include: </a:t>
            </a:r>
            <a:endParaRPr lang="en-US" dirty="0" smtClean="0"/>
          </a:p>
          <a:p>
            <a:r>
              <a:rPr lang="en-US" dirty="0" smtClean="0"/>
              <a:t>supervision </a:t>
            </a:r>
            <a:r>
              <a:rPr lang="en-US" dirty="0"/>
              <a:t>with your assigned supervisor, </a:t>
            </a:r>
            <a:endParaRPr lang="en-US" dirty="0" smtClean="0"/>
          </a:p>
          <a:p>
            <a:r>
              <a:rPr lang="en-US" dirty="0" smtClean="0"/>
              <a:t>supervision </a:t>
            </a:r>
            <a:r>
              <a:rPr lang="en-US" dirty="0"/>
              <a:t>with a colleague, </a:t>
            </a:r>
            <a:endParaRPr lang="en-US" dirty="0" smtClean="0"/>
          </a:p>
          <a:p>
            <a:r>
              <a:rPr lang="en-US" dirty="0" smtClean="0"/>
              <a:t>collaborative </a:t>
            </a:r>
            <a:r>
              <a:rPr lang="en-US" dirty="0"/>
              <a:t>supervision, </a:t>
            </a:r>
            <a:endParaRPr lang="en-US" dirty="0" smtClean="0"/>
          </a:p>
          <a:p>
            <a:r>
              <a:rPr lang="en-US" dirty="0" smtClean="0"/>
              <a:t>less </a:t>
            </a:r>
            <a:r>
              <a:rPr lang="en-US" dirty="0"/>
              <a:t>formal debriefing, </a:t>
            </a:r>
            <a:endParaRPr lang="en-US" dirty="0" smtClean="0"/>
          </a:p>
          <a:p>
            <a:r>
              <a:rPr lang="en-US" dirty="0" smtClean="0"/>
              <a:t>learning </a:t>
            </a:r>
            <a:r>
              <a:rPr lang="en-US" dirty="0"/>
              <a:t>circles</a:t>
            </a:r>
            <a:r>
              <a:rPr lang="en-US" dirty="0" smtClean="0"/>
              <a:t>,</a:t>
            </a:r>
          </a:p>
          <a:p>
            <a:r>
              <a:rPr lang="en-US" dirty="0" smtClean="0"/>
              <a:t>case </a:t>
            </a:r>
            <a:r>
              <a:rPr lang="en-US" dirty="0"/>
              <a:t>reviews. </a:t>
            </a:r>
            <a:endParaRPr lang="en-US" dirty="0" smtClean="0"/>
          </a:p>
          <a:p>
            <a:pPr marL="0" indent="0">
              <a:buNone/>
            </a:pPr>
            <a:r>
              <a:rPr lang="en-US" dirty="0" smtClean="0"/>
              <a:t>The </a:t>
            </a:r>
            <a:r>
              <a:rPr lang="en-US" dirty="0"/>
              <a:t>three key words that are most important for a colleague or supervisor to facilitate recovery from STS are: listen, listen, and listen. </a:t>
            </a:r>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
        <p:nvSpPr>
          <p:cNvPr id="5" name="Rectangle 4"/>
          <p:cNvSpPr/>
          <p:nvPr/>
        </p:nvSpPr>
        <p:spPr>
          <a:xfrm>
            <a:off x="1878408" y="2908645"/>
            <a:ext cx="8435184"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59538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
        <p:nvSpPr>
          <p:cNvPr id="3" name="Content Placeholder 2"/>
          <p:cNvSpPr>
            <a:spLocks noGrp="1"/>
          </p:cNvSpPr>
          <p:nvPr>
            <p:ph idx="1"/>
          </p:nvPr>
        </p:nvSpPr>
        <p:spPr/>
        <p:txBody>
          <a:bodyPr>
            <a:normAutofit/>
          </a:bodyPr>
          <a:lstStyle/>
          <a:p>
            <a:pPr marL="0" indent="0" fontAlgn="base">
              <a:buNone/>
            </a:pPr>
            <a:r>
              <a:rPr lang="en-US" dirty="0" smtClean="0"/>
              <a:t>Following </a:t>
            </a:r>
            <a:r>
              <a:rPr lang="en-US" dirty="0"/>
              <a:t>these four rules will help you to successfully integrate your traumatic memory into one that you have top-down control over, and also avoid contagion and “burning out” your support system:</a:t>
            </a:r>
          </a:p>
          <a:p>
            <a:pPr marL="0" indent="0" fontAlgn="base">
              <a:buNone/>
            </a:pPr>
            <a:r>
              <a:rPr lang="en-US" dirty="0"/>
              <a:t>1.    Ask for permission: this will allow your colleague (or loved one) to </a:t>
            </a:r>
            <a:r>
              <a:rPr lang="en-US" dirty="0" smtClean="0"/>
              <a:t>    plan</a:t>
            </a:r>
            <a:r>
              <a:rPr lang="en-US" dirty="0"/>
              <a:t>, prepare, and have input regarding what happens next.</a:t>
            </a:r>
            <a:br>
              <a:rPr lang="en-US" dirty="0"/>
            </a:br>
            <a:r>
              <a:rPr lang="en-US" dirty="0"/>
              <a:t>2.    Avoid bombardment.</a:t>
            </a:r>
            <a:br>
              <a:rPr lang="en-US" dirty="0"/>
            </a:br>
            <a:r>
              <a:rPr lang="en-US" dirty="0"/>
              <a:t>3.    Focus on your reaction to the traumatic material, versus the actual material itself.</a:t>
            </a:r>
            <a:br>
              <a:rPr lang="en-US" dirty="0"/>
            </a:br>
            <a:r>
              <a:rPr lang="en-US" dirty="0"/>
              <a:t>4.    Use a structured self-reflection framework (e.g., what went well, what did not go well, what I would do differently next time).</a:t>
            </a:r>
          </a:p>
          <a:p>
            <a:endParaRPr lang="en-US" dirty="0"/>
          </a:p>
        </p:txBody>
      </p:sp>
    </p:spTree>
    <p:extLst>
      <p:ext uri="{BB962C8B-B14F-4D97-AF65-F5344CB8AC3E}">
        <p14:creationId xmlns:p14="http://schemas.microsoft.com/office/powerpoint/2010/main" val="327492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
        <p:nvSpPr>
          <p:cNvPr id="3" name="Content Placeholder 2"/>
          <p:cNvSpPr>
            <a:spLocks noGrp="1"/>
          </p:cNvSpPr>
          <p:nvPr>
            <p:ph idx="1"/>
          </p:nvPr>
        </p:nvSpPr>
        <p:spPr>
          <a:xfrm>
            <a:off x="838200" y="1897179"/>
            <a:ext cx="10515600" cy="4351338"/>
          </a:xfrm>
        </p:spPr>
        <p:txBody>
          <a:bodyPr>
            <a:normAutofit fontScale="92500" lnSpcReduction="10000"/>
          </a:bodyPr>
          <a:lstStyle/>
          <a:p>
            <a:pPr marL="0" indent="0" fontAlgn="base">
              <a:buNone/>
            </a:pPr>
            <a:r>
              <a:rPr lang="en-US" dirty="0"/>
              <a:t>Self-care strategies that can be implemented later (outside of work) and in an ongoing fashion are typically the most commonly described self-care </a:t>
            </a:r>
            <a:r>
              <a:rPr lang="en-US" dirty="0" smtClean="0"/>
              <a:t>activities</a:t>
            </a:r>
            <a:r>
              <a:rPr lang="en-US" dirty="0"/>
              <a:t>:</a:t>
            </a:r>
            <a:endParaRPr lang="en-US" dirty="0" smtClean="0"/>
          </a:p>
          <a:p>
            <a:pPr fontAlgn="base"/>
            <a:r>
              <a:rPr lang="en-US" dirty="0" smtClean="0"/>
              <a:t>regular </a:t>
            </a:r>
            <a:r>
              <a:rPr lang="en-US" dirty="0"/>
              <a:t>practice of relaxation techniques (e.g., meditation) and/or physical movement and exercise; </a:t>
            </a:r>
            <a:endParaRPr lang="en-US" dirty="0" smtClean="0"/>
          </a:p>
          <a:p>
            <a:pPr fontAlgn="base"/>
            <a:r>
              <a:rPr lang="en-US" dirty="0" smtClean="0"/>
              <a:t>building </a:t>
            </a:r>
            <a:r>
              <a:rPr lang="en-US" dirty="0"/>
              <a:t>and using broad support; </a:t>
            </a:r>
            <a:endParaRPr lang="en-US" dirty="0" smtClean="0"/>
          </a:p>
          <a:p>
            <a:pPr fontAlgn="base"/>
            <a:r>
              <a:rPr lang="en-US" dirty="0" smtClean="0"/>
              <a:t>taking </a:t>
            </a:r>
            <a:r>
              <a:rPr lang="en-US" dirty="0"/>
              <a:t>care of your physical health (e.g., healthy eating, sleeping); </a:t>
            </a:r>
            <a:endParaRPr lang="en-US" dirty="0" smtClean="0"/>
          </a:p>
          <a:p>
            <a:pPr fontAlgn="base"/>
            <a:r>
              <a:rPr lang="en-US" dirty="0" smtClean="0"/>
              <a:t>having </a:t>
            </a:r>
            <a:r>
              <a:rPr lang="en-US" dirty="0"/>
              <a:t>a life (and friends) outside of work; </a:t>
            </a:r>
            <a:endParaRPr lang="en-US" dirty="0" smtClean="0"/>
          </a:p>
          <a:p>
            <a:pPr fontAlgn="base"/>
            <a:r>
              <a:rPr lang="en-US" dirty="0" smtClean="0"/>
              <a:t>practicing </a:t>
            </a:r>
            <a:r>
              <a:rPr lang="en-US" dirty="0"/>
              <a:t>spiritual renewal; </a:t>
            </a:r>
            <a:r>
              <a:rPr lang="en-US" dirty="0" smtClean="0"/>
              <a:t> </a:t>
            </a:r>
          </a:p>
          <a:p>
            <a:pPr fontAlgn="base"/>
            <a:r>
              <a:rPr lang="en-US" dirty="0" smtClean="0"/>
              <a:t>focusing </a:t>
            </a:r>
            <a:r>
              <a:rPr lang="en-US" dirty="0"/>
              <a:t>on the positive ways you have been impacted by your work, by creating transformational meaning and identifying vicarious resilience.</a:t>
            </a:r>
          </a:p>
        </p:txBody>
      </p:sp>
    </p:spTree>
    <p:extLst>
      <p:ext uri="{BB962C8B-B14F-4D97-AF65-F5344CB8AC3E}">
        <p14:creationId xmlns:p14="http://schemas.microsoft.com/office/powerpoint/2010/main" val="74116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
        <p:nvSpPr>
          <p:cNvPr id="3" name="Content Placeholder 2"/>
          <p:cNvSpPr>
            <a:spLocks noGrp="1"/>
          </p:cNvSpPr>
          <p:nvPr>
            <p:ph idx="1"/>
          </p:nvPr>
        </p:nvSpPr>
        <p:spPr/>
        <p:txBody>
          <a:bodyPr>
            <a:normAutofit/>
          </a:bodyPr>
          <a:lstStyle/>
          <a:p>
            <a:pPr marL="0" indent="0" fontAlgn="base">
              <a:buNone/>
            </a:pPr>
            <a:r>
              <a:rPr lang="en-US" dirty="0" smtClean="0"/>
              <a:t>Resources:</a:t>
            </a:r>
          </a:p>
          <a:p>
            <a:pPr fontAlgn="base"/>
            <a:r>
              <a:rPr lang="en-US" dirty="0" smtClean="0"/>
              <a:t> </a:t>
            </a:r>
            <a:r>
              <a:rPr lang="en-US" dirty="0"/>
              <a:t>https://www.nctsn.org/trauma-informed-care/secondary-traumatic-stress</a:t>
            </a:r>
            <a:endParaRPr lang="en-US" dirty="0" smtClean="0"/>
          </a:p>
          <a:p>
            <a:pPr fontAlgn="base"/>
            <a:r>
              <a:rPr lang="en-US" dirty="0"/>
              <a:t>http://</a:t>
            </a:r>
            <a:r>
              <a:rPr lang="en-US" dirty="0" smtClean="0"/>
              <a:t>www.academyofneonatalnursing.org/NNT/CompassionFatigue.pdf</a:t>
            </a:r>
            <a:endParaRPr lang="en-US" dirty="0"/>
          </a:p>
          <a:p>
            <a:pPr fontAlgn="base"/>
            <a:r>
              <a:rPr lang="en-US" dirty="0"/>
              <a:t>http://www.figleyinstitute.com/documents/Workbook_AMEDD_SanAntonio_2012July20_RevAugust2013.pdf</a:t>
            </a:r>
          </a:p>
        </p:txBody>
      </p:sp>
    </p:spTree>
    <p:extLst>
      <p:ext uri="{BB962C8B-B14F-4D97-AF65-F5344CB8AC3E}">
        <p14:creationId xmlns:p14="http://schemas.microsoft.com/office/powerpoint/2010/main" val="251813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p:txBody>
          <a:bodyPr vert="horz" lIns="91440" tIns="45720" rIns="91440" bIns="45720" rtlCol="0" anchor="t">
            <a:normAutofit/>
          </a:bodyPr>
          <a:lstStyle/>
          <a:p>
            <a:r>
              <a:rPr lang="en-US" dirty="0"/>
              <a:t>What does the literature say? </a:t>
            </a:r>
          </a:p>
          <a:p>
            <a:r>
              <a:rPr lang="en-US" dirty="0"/>
              <a:t>Do you have experience with this?</a:t>
            </a:r>
          </a:p>
          <a:p>
            <a:r>
              <a:rPr lang="en-US" dirty="0"/>
              <a:t>Have you tried a similar approach? </a:t>
            </a:r>
          </a:p>
          <a:p>
            <a:r>
              <a:rPr lang="en-US" dirty="0"/>
              <a:t>Does it work? </a:t>
            </a:r>
          </a:p>
          <a:p>
            <a:r>
              <a:rPr lang="en-US" dirty="0"/>
              <a:t>What would you do differently?</a:t>
            </a:r>
          </a:p>
          <a:p>
            <a:r>
              <a:rPr lang="en-US" dirty="0"/>
              <a:t>How do you think families would respond to this?</a:t>
            </a:r>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Tree>
    <p:extLst>
      <p:ext uri="{BB962C8B-B14F-4D97-AF65-F5344CB8AC3E}">
        <p14:creationId xmlns:p14="http://schemas.microsoft.com/office/powerpoint/2010/main" val="3563589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820135" cy="1600200"/>
          </a:xfrm>
          <a:ln>
            <a:solidFill>
              <a:schemeClr val="accent1">
                <a:lumMod val="50000"/>
              </a:schemeClr>
            </a:solidFill>
          </a:ln>
        </p:spPr>
        <p:txBody>
          <a:bodyPr>
            <a:normAutofit/>
          </a:bodyPr>
          <a:lstStyle/>
          <a:p>
            <a:r>
              <a:rPr lang="en-US" sz="4000" dirty="0" smtClean="0">
                <a:latin typeface="+mn-lt"/>
              </a:rPr>
              <a:t> What </a:t>
            </a:r>
            <a:r>
              <a:rPr lang="en-US" sz="4000" dirty="0">
                <a:latin typeface="+mn-lt"/>
              </a:rPr>
              <a:t>is one skill </a:t>
            </a:r>
            <a:br>
              <a:rPr lang="en-US" sz="4000" dirty="0">
                <a:latin typeface="+mn-lt"/>
              </a:rPr>
            </a:br>
            <a:r>
              <a:rPr lang="en-US" sz="4000" dirty="0" smtClean="0">
                <a:latin typeface="+mn-lt"/>
              </a:rPr>
              <a:t> I </a:t>
            </a:r>
            <a:r>
              <a:rPr lang="en-US" sz="4000" dirty="0">
                <a:latin typeface="+mn-lt"/>
              </a:rPr>
              <a:t>learned today?</a:t>
            </a:r>
          </a:p>
        </p:txBody>
      </p:sp>
      <p:sp>
        <p:nvSpPr>
          <p:cNvPr id="4" name="Text Placeholder 3"/>
          <p:cNvSpPr>
            <a:spLocks noGrp="1"/>
          </p:cNvSpPr>
          <p:nvPr>
            <p:ph type="body" sz="half" idx="2"/>
          </p:nvPr>
        </p:nvSpPr>
        <p:spPr>
          <a:xfrm>
            <a:off x="839788" y="2074985"/>
            <a:ext cx="9623058" cy="3811588"/>
          </a:xfrm>
          <a:ln>
            <a:solidFill>
              <a:schemeClr val="accent1">
                <a:lumMod val="50000"/>
              </a:schemeClr>
            </a:solidFill>
          </a:ln>
        </p:spPr>
        <p:txBody>
          <a:bodyPr>
            <a:normAutofit/>
          </a:bodyPr>
          <a:lstStyle/>
          <a:p>
            <a:endParaRPr lang="en-US" sz="3200" dirty="0" smtClean="0">
              <a:latin typeface="Calibri" panose="020F0502020204030204" pitchFamily="34" charset="0"/>
              <a:cs typeface="Calibri" panose="020F0502020204030204" pitchFamily="34" charset="0"/>
            </a:endParaRPr>
          </a:p>
          <a:p>
            <a:pPr algn="ctr"/>
            <a:r>
              <a:rPr lang="en-US" sz="3600" dirty="0" smtClean="0">
                <a:latin typeface="Calibri" panose="020F0502020204030204" pitchFamily="34" charset="0"/>
                <a:cs typeface="Calibri" panose="020F0502020204030204" pitchFamily="34" charset="0"/>
              </a:rPr>
              <a:t>How </a:t>
            </a:r>
            <a:r>
              <a:rPr lang="en-US" sz="3600" dirty="0">
                <a:latin typeface="Calibri" panose="020F0502020204030204" pitchFamily="34" charset="0"/>
                <a:cs typeface="Calibri" panose="020F0502020204030204" pitchFamily="34" charset="0"/>
              </a:rPr>
              <a:t>can I share this </a:t>
            </a:r>
            <a:r>
              <a:rPr lang="en-US" sz="3600" dirty="0" smtClean="0">
                <a:latin typeface="Calibri" panose="020F0502020204030204" pitchFamily="34" charset="0"/>
                <a:cs typeface="Calibri" panose="020F0502020204030204" pitchFamily="34" charset="0"/>
              </a:rPr>
              <a:t>skill with </a:t>
            </a:r>
            <a:r>
              <a:rPr lang="en-US" sz="3600" dirty="0">
                <a:latin typeface="Calibri" panose="020F0502020204030204" pitchFamily="34" charset="0"/>
                <a:cs typeface="Calibri" panose="020F0502020204030204" pitchFamily="34" charset="0"/>
              </a:rPr>
              <a:t>a peer or a family with a baby diagnosed with NAS or exposed to substances in utero?</a:t>
            </a:r>
          </a:p>
          <a:p>
            <a:endParaRPr lang="en-US" dirty="0"/>
          </a:p>
        </p:txBody>
      </p:sp>
      <p:pic>
        <p:nvPicPr>
          <p:cNvPr id="6" name="Picture 5"/>
          <p:cNvPicPr>
            <a:picLocks noChangeAspect="1"/>
          </p:cNvPicPr>
          <p:nvPr/>
        </p:nvPicPr>
        <p:blipFill>
          <a:blip r:embed="rId2"/>
          <a:stretch>
            <a:fillRect/>
          </a:stretch>
        </p:blipFill>
        <p:spPr>
          <a:xfrm>
            <a:off x="5169876" y="140677"/>
            <a:ext cx="4332776" cy="1934308"/>
          </a:xfrm>
          <a:prstGeom prst="rect">
            <a:avLst/>
          </a:prstGeom>
        </p:spPr>
      </p:pic>
    </p:spTree>
    <p:extLst>
      <p:ext uri="{BB962C8B-B14F-4D97-AF65-F5344CB8AC3E}">
        <p14:creationId xmlns:p14="http://schemas.microsoft.com/office/powerpoint/2010/main" val="546718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336" y="1057762"/>
            <a:ext cx="9270818" cy="4873625"/>
          </a:xfrm>
          <a:ln>
            <a:solidFill>
              <a:schemeClr val="accent1">
                <a:lumMod val="50000"/>
              </a:schemeClr>
            </a:solidFill>
          </a:ln>
        </p:spPr>
        <p:txBody>
          <a:bodyPr>
            <a:normAutofit lnSpcReduction="10000"/>
          </a:bodyPr>
          <a:lstStyle/>
          <a:p>
            <a:pPr marL="0" indent="0">
              <a:buNone/>
            </a:pPr>
            <a:endParaRPr lang="en-US" sz="2800" dirty="0" smtClean="0"/>
          </a:p>
          <a:p>
            <a:pPr marL="0" indent="0">
              <a:buNone/>
            </a:pPr>
            <a:r>
              <a:rPr lang="en-US" sz="4000" dirty="0" smtClean="0"/>
              <a:t>Next </a:t>
            </a:r>
            <a:r>
              <a:rPr lang="en-US" sz="4000" dirty="0"/>
              <a:t>Communities of Practice </a:t>
            </a:r>
            <a:r>
              <a:rPr lang="en-US" sz="4000" dirty="0" smtClean="0"/>
              <a:t>Meetings </a:t>
            </a:r>
          </a:p>
          <a:p>
            <a:pPr marL="457200" lvl="1" indent="0">
              <a:buNone/>
            </a:pPr>
            <a:endParaRPr lang="en-US" i="1" dirty="0" smtClean="0"/>
          </a:p>
          <a:p>
            <a:pPr marL="457200" lvl="1" indent="0">
              <a:buNone/>
            </a:pPr>
            <a:r>
              <a:rPr lang="en-US" sz="3200" i="1" dirty="0" smtClean="0"/>
              <a:t>  New topic series starts discussing </a:t>
            </a:r>
            <a:r>
              <a:rPr lang="en-US" sz="3200" b="1" i="1" dirty="0" smtClean="0"/>
              <a:t>STIGMA</a:t>
            </a:r>
            <a:r>
              <a:rPr lang="en-US" sz="3200" i="1" dirty="0" smtClean="0"/>
              <a:t>!</a:t>
            </a:r>
          </a:p>
          <a:p>
            <a:pPr marL="457200" lvl="1" indent="0">
              <a:buNone/>
            </a:pPr>
            <a:endParaRPr lang="en-US" i="1" dirty="0"/>
          </a:p>
          <a:p>
            <a:pPr marL="0" indent="0" algn="ctr">
              <a:buNone/>
            </a:pPr>
            <a:r>
              <a:rPr lang="en-US" sz="2800" dirty="0" smtClean="0"/>
              <a:t> June 2</a:t>
            </a:r>
            <a:r>
              <a:rPr lang="en-US" sz="2800" baseline="30000" dirty="0" smtClean="0"/>
              <a:t>nd</a:t>
            </a:r>
            <a:r>
              <a:rPr lang="en-US" sz="2800" dirty="0"/>
              <a:t> @ 3 pm</a:t>
            </a:r>
          </a:p>
          <a:p>
            <a:pPr marL="0" indent="0" algn="ctr">
              <a:buNone/>
            </a:pPr>
            <a:endParaRPr lang="en-US" sz="2800" dirty="0" smtClean="0"/>
          </a:p>
          <a:p>
            <a:pPr marL="0" indent="0" algn="ctr">
              <a:buNone/>
            </a:pPr>
            <a:r>
              <a:rPr lang="en-US" sz="2800" dirty="0" smtClean="0"/>
              <a:t> July 7</a:t>
            </a:r>
            <a:r>
              <a:rPr lang="en-US" sz="2800" baseline="30000" dirty="0" smtClean="0"/>
              <a:t>th</a:t>
            </a:r>
            <a:r>
              <a:rPr lang="en-US" sz="2800" dirty="0"/>
              <a:t> @ 3 pm</a:t>
            </a:r>
          </a:p>
          <a:p>
            <a:pPr marL="0" indent="0" algn="ctr">
              <a:buNone/>
            </a:pPr>
            <a:endParaRPr lang="en-US" sz="2800" dirty="0" smtClean="0"/>
          </a:p>
          <a:p>
            <a:pPr marL="0" indent="0" algn="ctr">
              <a:buNone/>
            </a:pPr>
            <a:r>
              <a:rPr lang="en-US" sz="2800" dirty="0"/>
              <a:t>August 4th @ 3 pm</a:t>
            </a:r>
          </a:p>
          <a:p>
            <a:pPr marL="0" indent="0" algn="ctr">
              <a:buNone/>
            </a:pPr>
            <a:endParaRPr lang="en-US" sz="2800" baseline="30000" dirty="0"/>
          </a:p>
          <a:p>
            <a:pPr marL="457200" lvl="1" indent="0">
              <a:buNone/>
            </a:pPr>
            <a:endParaRPr lang="en-US" dirty="0"/>
          </a:p>
          <a:p>
            <a:endParaRPr lang="en-US" dirty="0"/>
          </a:p>
        </p:txBody>
      </p:sp>
      <p:pic>
        <p:nvPicPr>
          <p:cNvPr id="7" name="Picture 6"/>
          <p:cNvPicPr>
            <a:picLocks noChangeAspect="1"/>
          </p:cNvPicPr>
          <p:nvPr/>
        </p:nvPicPr>
        <p:blipFill>
          <a:blip r:embed="rId2"/>
          <a:stretch>
            <a:fillRect/>
          </a:stretch>
        </p:blipFill>
        <p:spPr>
          <a:xfrm>
            <a:off x="9092834" y="272908"/>
            <a:ext cx="2899874" cy="2609887"/>
          </a:xfrm>
          <a:prstGeom prst="rect">
            <a:avLst/>
          </a:prstGeom>
        </p:spPr>
      </p:pic>
    </p:spTree>
    <p:extLst>
      <p:ext uri="{BB962C8B-B14F-4D97-AF65-F5344CB8AC3E}">
        <p14:creationId xmlns:p14="http://schemas.microsoft.com/office/powerpoint/2010/main" val="411467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smtClean="0"/>
              <a:t>WV HVP</a:t>
            </a:r>
            <a:endParaRPr lang="en-US" dirty="0"/>
          </a:p>
        </p:txBody>
      </p:sp>
      <p:sp>
        <p:nvSpPr>
          <p:cNvPr id="3" name="Content Placeholder 2"/>
          <p:cNvSpPr>
            <a:spLocks noGrp="1"/>
          </p:cNvSpPr>
          <p:nvPr>
            <p:ph idx="1"/>
          </p:nvPr>
        </p:nvSpPr>
        <p:spPr/>
        <p:txBody>
          <a:bodyPr/>
          <a:lstStyle/>
          <a:p>
            <a:r>
              <a:rPr lang="en-US" b="1" dirty="0"/>
              <a:t>Use the Communities of Practice structure to</a:t>
            </a:r>
            <a:r>
              <a:rPr lang="en-US" b="1" dirty="0" smtClean="0"/>
              <a:t>:</a:t>
            </a:r>
          </a:p>
          <a:p>
            <a:endParaRPr lang="en-US" dirty="0"/>
          </a:p>
          <a:p>
            <a:pPr lvl="1"/>
            <a:r>
              <a:rPr lang="en-US" dirty="0"/>
              <a:t>Encourage home visitors to engage in self-reflection and strengths-based practices for supporting families exposed to </a:t>
            </a:r>
            <a:r>
              <a:rPr lang="en-US" dirty="0" smtClean="0"/>
              <a:t>substances</a:t>
            </a:r>
          </a:p>
          <a:p>
            <a:pPr marL="457200" lvl="1" indent="0">
              <a:buNone/>
            </a:pPr>
            <a:endParaRPr lang="en-US" dirty="0"/>
          </a:p>
          <a:p>
            <a:pPr lvl="1"/>
            <a:r>
              <a:rPr lang="en-US" dirty="0"/>
              <a:t>Develop additional supports and resources specifically for children diagnosed with Neonatal Abstinence Syndrome (NAS) Defined or exposed to substances in utero and their families</a:t>
            </a:r>
          </a:p>
          <a:p>
            <a:endParaRPr lang="en-US" dirty="0"/>
          </a:p>
        </p:txBody>
      </p:sp>
      <p:pic>
        <p:nvPicPr>
          <p:cNvPr id="5" name="Picture 4"/>
          <p:cNvPicPr>
            <a:picLocks noChangeAspect="1"/>
          </p:cNvPicPr>
          <p:nvPr/>
        </p:nvPicPr>
        <p:blipFill>
          <a:blip r:embed="rId2"/>
          <a:stretch>
            <a:fillRect/>
          </a:stretch>
        </p:blipFill>
        <p:spPr>
          <a:xfrm>
            <a:off x="7503862" y="433494"/>
            <a:ext cx="3621338" cy="1188823"/>
          </a:xfrm>
          <a:prstGeom prst="rect">
            <a:avLst/>
          </a:prstGeom>
        </p:spPr>
      </p:pic>
    </p:spTree>
    <p:extLst>
      <p:ext uri="{BB962C8B-B14F-4D97-AF65-F5344CB8AC3E}">
        <p14:creationId xmlns:p14="http://schemas.microsoft.com/office/powerpoint/2010/main" val="351421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Acknowledgements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cs typeface="Calibri" panose="020F0502020204030204"/>
            </a:endParaRPr>
          </a:p>
          <a:p>
            <a:endParaRPr lang="en-US" dirty="0">
              <a:cs typeface="Calibri" panose="020F0502020204030204"/>
            </a:endParaRPr>
          </a:p>
        </p:txBody>
      </p:sp>
      <p:sp>
        <p:nvSpPr>
          <p:cNvPr id="4" name="TextBox 3">
            <a:extLst>
              <a:ext uri="{FF2B5EF4-FFF2-40B4-BE49-F238E27FC236}">
                <a16:creationId xmlns:a16="http://schemas.microsoft.com/office/drawing/2014/main" id="{38012B2C-21FA-4325-9D3D-5AF26557505F}"/>
              </a:ext>
            </a:extLst>
          </p:cNvPr>
          <p:cNvSpPr txBox="1"/>
          <p:nvPr/>
        </p:nvSpPr>
        <p:spPr>
          <a:xfrm>
            <a:off x="961438" y="1535289"/>
            <a:ext cx="10664236"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This Appalachian Rural Health Integration Model (AHRIM) Program is supported by the Health Resources and Services Administration (HRSA) of the U.S. Department of Health and Human Services (HHS) as part of an award totaling $600,000 with 0 percentage financed with nongovernmental sources.</a:t>
            </a:r>
          </a:p>
          <a:p>
            <a:endParaRPr lang="en-US"/>
          </a:p>
          <a:p>
            <a:r>
              <a:rPr lang="en-US" sz="2800">
                <a:cs typeface="Calibri"/>
              </a:rPr>
              <a:t>The contents are those of the author(s) and do not necessarily represent the official views of, nor an endorsement, by HRSA, HHS or the U.S. Government. </a:t>
            </a:r>
          </a:p>
        </p:txBody>
      </p:sp>
    </p:spTree>
    <p:extLst>
      <p:ext uri="{BB962C8B-B14F-4D97-AF65-F5344CB8AC3E}">
        <p14:creationId xmlns:p14="http://schemas.microsoft.com/office/powerpoint/2010/main" val="401301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p:txBody>
          <a:bodyPr>
            <a:normAutofit fontScale="90000"/>
          </a:bodyPr>
          <a:lstStyle/>
          <a:p>
            <a:pPr lvl="0">
              <a:lnSpc>
                <a:spcPct val="120000"/>
              </a:lnSpc>
              <a:spcBef>
                <a:spcPts val="1000"/>
              </a:spcBef>
              <a:buClr>
                <a:srgbClr val="B71E42"/>
              </a:buClr>
              <a:buSzPct val="100000"/>
            </a:pPr>
            <a:r>
              <a:rPr lang="en-US" dirty="0" smtClean="0"/>
              <a:t/>
            </a:r>
            <a:br>
              <a:rPr lang="en-US" dirty="0" smtClean="0"/>
            </a:br>
            <a:r>
              <a:rPr lang="en-US" dirty="0"/>
              <a:t/>
            </a:r>
            <a:br>
              <a:rPr lang="en-US" dirty="0"/>
            </a:br>
            <a:r>
              <a:rPr lang="en-US" dirty="0" smtClean="0"/>
              <a:t>Getting </a:t>
            </a:r>
            <a:r>
              <a:rPr lang="en-US" dirty="0"/>
              <a:t>the most out of this </a:t>
            </a:r>
            <a:r>
              <a:rPr lang="en-US" dirty="0" smtClean="0"/>
              <a:t>Meeting</a:t>
            </a:r>
            <a:br>
              <a:rPr lang="en-US" dirty="0" smtClean="0"/>
            </a:br>
            <a:r>
              <a:rPr lang="en-US" sz="2000" dirty="0" smtClean="0"/>
              <a:t>Prior to the meeting review:</a:t>
            </a:r>
            <a:r>
              <a:rPr lang="en-US" sz="2000" dirty="0">
                <a:solidFill>
                  <a:srgbClr val="FA2B5C"/>
                </a:solidFill>
                <a:latin typeface="+mn-lt"/>
                <a:ea typeface="+mn-ea"/>
                <a:cs typeface="+mn-cs"/>
              </a:rPr>
              <a:t> </a:t>
            </a:r>
            <a:r>
              <a:rPr lang="en-US" sz="2000" dirty="0" smtClean="0">
                <a:solidFill>
                  <a:srgbClr val="FA2B5C"/>
                </a:solidFill>
                <a:latin typeface="+mn-lt"/>
                <a:ea typeface="+mn-ea"/>
                <a:cs typeface="+mn-cs"/>
              </a:rPr>
              <a:t>   </a:t>
            </a:r>
            <a:r>
              <a:rPr lang="en-US" sz="2000" dirty="0" smtClean="0">
                <a:solidFill>
                  <a:srgbClr val="FA2B5C"/>
                </a:solidFill>
                <a:latin typeface="+mn-lt"/>
                <a:ea typeface="+mn-ea"/>
                <a:cs typeface="+mn-cs"/>
                <a:hlinkClick r:id="rId3"/>
              </a:rPr>
              <a:t>How Do I Join A Zoom Meeting</a:t>
            </a:r>
            <a:r>
              <a:rPr lang="en-US" sz="1800" dirty="0">
                <a:solidFill>
                  <a:srgbClr val="FA2B5C"/>
                </a:solidFill>
                <a:latin typeface="Gill Sans MT" panose="020B0502020104020203"/>
                <a:ea typeface="+mn-ea"/>
                <a:cs typeface="+mn-cs"/>
              </a:rPr>
              <a:t/>
            </a:r>
            <a:br>
              <a:rPr lang="en-US" sz="1800" dirty="0">
                <a:solidFill>
                  <a:srgbClr val="FA2B5C"/>
                </a:solidFill>
                <a:latin typeface="Gill Sans MT" panose="020B0502020104020203"/>
                <a:ea typeface="+mn-ea"/>
                <a:cs typeface="+mn-cs"/>
              </a:rPr>
            </a:br>
            <a:r>
              <a:rPr lang="en-US" sz="1800" dirty="0">
                <a:solidFill>
                  <a:prstClr val="black"/>
                </a:solidFill>
                <a:latin typeface="Gill Sans MT" panose="020B0502020104020203"/>
                <a:ea typeface="+mn-ea"/>
                <a:cs typeface="+mn-cs"/>
              </a:rPr>
              <a:t/>
            </a:r>
            <a:br>
              <a:rPr lang="en-US" sz="1800" dirty="0">
                <a:solidFill>
                  <a:prstClr val="black"/>
                </a:solidFill>
                <a:latin typeface="Gill Sans MT" panose="020B0502020104020203"/>
                <a:ea typeface="+mn-ea"/>
                <a:cs typeface="+mn-cs"/>
              </a:rPr>
            </a:br>
            <a:r>
              <a:rPr lang="en-US" dirty="0" smtClean="0"/>
              <a:t/>
            </a:r>
            <a:br>
              <a:rPr lang="en-US" dirty="0" smtClean="0"/>
            </a:br>
            <a:endParaRPr lang="en-US" b="1" dirty="0"/>
          </a:p>
        </p:txBody>
      </p:sp>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p:txBody>
          <a:bodyPr vert="horz" lIns="91440" tIns="45720" rIns="91440" bIns="45720" rtlCol="0" anchor="t">
            <a:normAutofit lnSpcReduction="10000"/>
          </a:bodyPr>
          <a:lstStyle/>
          <a:p>
            <a:r>
              <a:rPr lang="en-US" b="1" dirty="0"/>
              <a:t>While in the Meeting</a:t>
            </a:r>
            <a:r>
              <a:rPr lang="en-US" b="1" dirty="0" smtClean="0"/>
              <a:t>:</a:t>
            </a:r>
          </a:p>
          <a:p>
            <a:pPr marL="0" indent="0">
              <a:buNone/>
            </a:pPr>
            <a:endParaRPr lang="en-US" b="1" dirty="0"/>
          </a:p>
          <a:p>
            <a:pPr marL="742950" lvl="1" indent="-285750"/>
            <a:r>
              <a:rPr lang="en-US" dirty="0"/>
              <a:t>Be sure to mute your line if you are not talking</a:t>
            </a:r>
          </a:p>
          <a:p>
            <a:pPr marL="742950" lvl="1" indent="-285750"/>
            <a:r>
              <a:rPr lang="en-US" dirty="0"/>
              <a:t>Use your video if you can – its more personable for us as a team to work together</a:t>
            </a:r>
          </a:p>
          <a:p>
            <a:pPr marL="742950" lvl="1" indent="-285750"/>
            <a:r>
              <a:rPr lang="en-US" dirty="0"/>
              <a:t>Widen the screen or zoom in to see more</a:t>
            </a:r>
          </a:p>
          <a:p>
            <a:pPr marL="742950" lvl="1" indent="-285750"/>
            <a:endParaRPr lang="en-US" dirty="0"/>
          </a:p>
          <a:p>
            <a:pPr marL="742950" lvl="1" indent="-285750"/>
            <a:r>
              <a:rPr lang="en-US" dirty="0"/>
              <a:t>Participants – know who is part of the team and on the call</a:t>
            </a:r>
          </a:p>
          <a:p>
            <a:pPr marL="742950" lvl="1" indent="-285750"/>
            <a:r>
              <a:rPr lang="en-US" dirty="0"/>
              <a:t>Chat – ask a question or make a note during a discussion </a:t>
            </a:r>
          </a:p>
          <a:p>
            <a:pPr marL="742950" lvl="1" indent="-285750"/>
            <a:r>
              <a:rPr lang="en-US" dirty="0"/>
              <a:t>Polling – the facilitator may use this to get your thoughts outside of the discussion</a:t>
            </a:r>
          </a:p>
          <a:p>
            <a:endParaRPr lang="en-US" dirty="0">
              <a:cs typeface="Calibri"/>
            </a:endParaRPr>
          </a:p>
        </p:txBody>
      </p:sp>
      <p:pic>
        <p:nvPicPr>
          <p:cNvPr id="5" name="Picture 4"/>
          <p:cNvPicPr>
            <a:picLocks noChangeAspect="1"/>
          </p:cNvPicPr>
          <p:nvPr/>
        </p:nvPicPr>
        <p:blipFill>
          <a:blip r:embed="rId4"/>
          <a:stretch>
            <a:fillRect/>
          </a:stretch>
        </p:blipFill>
        <p:spPr>
          <a:xfrm>
            <a:off x="7664270" y="1690688"/>
            <a:ext cx="2886525" cy="649946"/>
          </a:xfrm>
          <a:prstGeom prst="rect">
            <a:avLst/>
          </a:prstGeom>
        </p:spPr>
      </p:pic>
    </p:spTree>
    <p:extLst>
      <p:ext uri="{BB962C8B-B14F-4D97-AF65-F5344CB8AC3E}">
        <p14:creationId xmlns:p14="http://schemas.microsoft.com/office/powerpoint/2010/main" val="14442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7787" y="753055"/>
            <a:ext cx="9496425" cy="4772025"/>
          </a:xfrm>
          <a:prstGeom prst="rect">
            <a:avLst/>
          </a:prstGeom>
        </p:spPr>
      </p:pic>
    </p:spTree>
    <p:extLst>
      <p:ext uri="{BB962C8B-B14F-4D97-AF65-F5344CB8AC3E}">
        <p14:creationId xmlns:p14="http://schemas.microsoft.com/office/powerpoint/2010/main" val="66579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69828" y="4761571"/>
            <a:ext cx="2954215" cy="1836520"/>
          </a:xfrm>
          <a:prstGeom prst="rect">
            <a:avLst/>
          </a:prstGeom>
        </p:spPr>
      </p:pic>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a:xfrm>
            <a:off x="838200" y="646479"/>
            <a:ext cx="10515600" cy="1325563"/>
          </a:xfrm>
        </p:spPr>
        <p:txBody>
          <a:bodyPr>
            <a:normAutofit fontScale="90000"/>
          </a:bodyPr>
          <a:lstStyle/>
          <a:p>
            <a:pPr lvl="0">
              <a:lnSpc>
                <a:spcPct val="120000"/>
              </a:lnSpc>
              <a:spcBef>
                <a:spcPts val="1000"/>
              </a:spcBef>
              <a:buClr>
                <a:srgbClr val="B71E42"/>
              </a:buClr>
              <a:buSzPct val="100000"/>
            </a:pPr>
            <a:r>
              <a:rPr lang="en-US" dirty="0" smtClean="0"/>
              <a:t/>
            </a:r>
            <a:br>
              <a:rPr lang="en-US" dirty="0" smtClean="0"/>
            </a:br>
            <a:r>
              <a:rPr lang="en-US" dirty="0"/>
              <a:t/>
            </a:r>
            <a:br>
              <a:rPr lang="en-US" dirty="0"/>
            </a:br>
            <a:r>
              <a:rPr lang="en-US" sz="3200" cap="all" dirty="0" smtClean="0">
                <a:solidFill>
                  <a:prstClr val="black"/>
                </a:solidFill>
                <a:latin typeface="Calibri" panose="020F0502020204030204" pitchFamily="34" charset="0"/>
                <a:cs typeface="Calibri" panose="020F0502020204030204" pitchFamily="34" charset="0"/>
              </a:rPr>
              <a:t>What  will I learn today?</a:t>
            </a:r>
            <a:br>
              <a:rPr lang="en-US" sz="32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
            </a:r>
            <a:br>
              <a:rPr lang="en-US" sz="31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By the end of this session, each of you will be able to…</a:t>
            </a:r>
            <a:r>
              <a:rPr lang="en-US" sz="1800" dirty="0">
                <a:solidFill>
                  <a:srgbClr val="FA2B5C"/>
                </a:solidFill>
                <a:latin typeface="Gill Sans MT" panose="020B0502020104020203"/>
                <a:ea typeface="+mn-ea"/>
                <a:cs typeface="+mn-cs"/>
              </a:rPr>
              <a:t/>
            </a:r>
            <a:br>
              <a:rPr lang="en-US" sz="1800" dirty="0">
                <a:solidFill>
                  <a:srgbClr val="FA2B5C"/>
                </a:solidFill>
                <a:latin typeface="Gill Sans MT" panose="020B0502020104020203"/>
                <a:ea typeface="+mn-ea"/>
                <a:cs typeface="+mn-cs"/>
              </a:rPr>
            </a:br>
            <a:r>
              <a:rPr lang="en-US" sz="1800" dirty="0">
                <a:solidFill>
                  <a:prstClr val="black"/>
                </a:solidFill>
                <a:latin typeface="Gill Sans MT" panose="020B0502020104020203"/>
                <a:ea typeface="+mn-ea"/>
                <a:cs typeface="+mn-cs"/>
              </a:rPr>
              <a:t/>
            </a:r>
            <a:br>
              <a:rPr lang="en-US" sz="1800" dirty="0">
                <a:solidFill>
                  <a:prstClr val="black"/>
                </a:solidFill>
                <a:latin typeface="Gill Sans MT" panose="020B0502020104020203"/>
                <a:ea typeface="+mn-ea"/>
                <a:cs typeface="+mn-cs"/>
              </a:rPr>
            </a:br>
            <a:r>
              <a:rPr lang="en-US" dirty="0" smtClean="0"/>
              <a:t/>
            </a:r>
            <a:br>
              <a:rPr lang="en-US" dirty="0" smtClean="0"/>
            </a:br>
            <a:endParaRPr lang="en-US" b="1" dirty="0"/>
          </a:p>
        </p:txBody>
      </p:sp>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a:xfrm>
            <a:off x="838200" y="1464926"/>
            <a:ext cx="10515600" cy="4351338"/>
          </a:xfrm>
        </p:spPr>
        <p:txBody>
          <a:bodyPr vert="horz" lIns="91440" tIns="45720" rIns="91440" bIns="45720" rtlCol="0" anchor="t">
            <a:normAutofit/>
          </a:bodyPr>
          <a:lstStyle/>
          <a:p>
            <a:endParaRPr lang="en-US" dirty="0" smtClean="0"/>
          </a:p>
          <a:p>
            <a:r>
              <a:rPr lang="en-US" dirty="0" smtClean="0"/>
              <a:t>Compare and contrast burnout, secondary trauma, and compassion fatigue;</a:t>
            </a:r>
            <a:endParaRPr lang="en-US" dirty="0"/>
          </a:p>
          <a:p>
            <a:r>
              <a:rPr lang="en-US" dirty="0"/>
              <a:t>Share, discuss, and apply shared experiences regarding work with Moms and Babies with NAS and what approaches have been successful for </a:t>
            </a:r>
            <a:r>
              <a:rPr lang="en-US" dirty="0" smtClean="0"/>
              <a:t>dealing with </a:t>
            </a:r>
            <a:r>
              <a:rPr lang="en-US" b="1" i="1" dirty="0" smtClean="0"/>
              <a:t>secondary trauma</a:t>
            </a:r>
            <a:r>
              <a:rPr lang="en-US" dirty="0" smtClean="0"/>
              <a:t> in </a:t>
            </a:r>
            <a:r>
              <a:rPr lang="en-US" dirty="0"/>
              <a:t>the literature and within our team; and</a:t>
            </a:r>
            <a:endParaRPr lang="en-US" b="1" i="1" dirty="0"/>
          </a:p>
          <a:p>
            <a:r>
              <a:rPr lang="en-US" dirty="0" smtClean="0"/>
              <a:t>Identify</a:t>
            </a:r>
            <a:r>
              <a:rPr lang="en-US" dirty="0"/>
              <a:t>, discuss, and practice ways to </a:t>
            </a:r>
            <a:r>
              <a:rPr lang="en-US" dirty="0" smtClean="0"/>
              <a:t>deal </a:t>
            </a:r>
            <a:r>
              <a:rPr lang="en-US" dirty="0"/>
              <a:t>with </a:t>
            </a:r>
            <a:r>
              <a:rPr lang="en-US" b="1" i="1" dirty="0"/>
              <a:t>secondary trauma</a:t>
            </a:r>
            <a:r>
              <a:rPr lang="en-US" dirty="0"/>
              <a:t> when working with Moms and Babies with </a:t>
            </a:r>
            <a:r>
              <a:rPr lang="en-US" dirty="0" smtClean="0"/>
              <a:t>NAS</a:t>
            </a:r>
            <a:endParaRPr lang="en-US" dirty="0"/>
          </a:p>
          <a:p>
            <a:endParaRPr lang="en-US" dirty="0">
              <a:cs typeface="Calibri"/>
            </a:endParaRPr>
          </a:p>
        </p:txBody>
      </p:sp>
    </p:spTree>
    <p:extLst>
      <p:ext uri="{BB962C8B-B14F-4D97-AF65-F5344CB8AC3E}">
        <p14:creationId xmlns:p14="http://schemas.microsoft.com/office/powerpoint/2010/main" val="113083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28F5-9B0D-4F51-8FB1-A3B31FB34027}"/>
              </a:ext>
            </a:extLst>
          </p:cNvPr>
          <p:cNvSpPr>
            <a:spLocks noGrp="1"/>
          </p:cNvSpPr>
          <p:nvPr>
            <p:ph type="title"/>
          </p:nvPr>
        </p:nvSpPr>
        <p:spPr/>
        <p:txBody>
          <a:bodyPr/>
          <a:lstStyle/>
          <a:p>
            <a:r>
              <a:rPr lang="en-US" dirty="0"/>
              <a:t>Subject Matter </a:t>
            </a:r>
            <a:r>
              <a:rPr lang="en-US" dirty="0" smtClean="0"/>
              <a:t>Expert</a:t>
            </a:r>
            <a:endParaRPr lang="en-US" dirty="0">
              <a:cs typeface="Calibri Light"/>
            </a:endParaRPr>
          </a:p>
        </p:txBody>
      </p:sp>
      <p:sp>
        <p:nvSpPr>
          <p:cNvPr id="3" name="Content Placeholder 2">
            <a:extLst>
              <a:ext uri="{FF2B5EF4-FFF2-40B4-BE49-F238E27FC236}">
                <a16:creationId xmlns:a16="http://schemas.microsoft.com/office/drawing/2014/main" id="{849B603B-2B66-4BDE-B594-2E29ECE512E8}"/>
              </a:ext>
            </a:extLst>
          </p:cNvPr>
          <p:cNvSpPr>
            <a:spLocks noGrp="1"/>
          </p:cNvSpPr>
          <p:nvPr>
            <p:ph idx="1"/>
          </p:nvPr>
        </p:nvSpPr>
        <p:spPr>
          <a:xfrm>
            <a:off x="838200" y="1690688"/>
            <a:ext cx="10515600" cy="4351338"/>
          </a:xfrm>
        </p:spPr>
        <p:txBody>
          <a:bodyPr>
            <a:normAutofit/>
          </a:bodyPr>
          <a:lstStyle/>
          <a:p>
            <a:pPr marL="0" indent="0">
              <a:buNone/>
            </a:pPr>
            <a:r>
              <a:rPr lang="en-US" sz="2400" dirty="0"/>
              <a:t/>
            </a:r>
            <a:br>
              <a:rPr lang="en-US" sz="2400" dirty="0"/>
            </a:br>
            <a:r>
              <a:rPr lang="en-US" dirty="0"/>
              <a:t>Michelle Romanek, CQI Consultant for the WVHVP, has 12 years of experience in home visitation. She has worked as a MIHOW home visitor and as a member of the state leadership team. During the completion of her Masters degree in Social Impact at Claremont Lincoln University, her research and </a:t>
            </a:r>
            <a:r>
              <a:rPr lang="en-US" dirty="0" err="1"/>
              <a:t>CAPstone</a:t>
            </a:r>
            <a:r>
              <a:rPr lang="en-US" dirty="0"/>
              <a:t> project led to a workshop titled </a:t>
            </a:r>
            <a:r>
              <a:rPr lang="en-US" i="1" dirty="0"/>
              <a:t>Amplify Empathy: A Tool for Building Better Relationships</a:t>
            </a:r>
            <a:r>
              <a:rPr lang="en-US" dirty="0"/>
              <a:t> aimed toward social service providers. Her passions include promoting mindfulness, dialogue, collaboration, and empathy for building social worlds.</a:t>
            </a:r>
            <a:endParaRPr lang="en-US" sz="2600" dirty="0"/>
          </a:p>
        </p:txBody>
      </p:sp>
      <p:pic>
        <p:nvPicPr>
          <p:cNvPr id="4" name="Picture 3"/>
          <p:cNvPicPr>
            <a:picLocks noChangeAspect="1"/>
          </p:cNvPicPr>
          <p:nvPr/>
        </p:nvPicPr>
        <p:blipFill>
          <a:blip r:embed="rId2"/>
          <a:stretch>
            <a:fillRect/>
          </a:stretch>
        </p:blipFill>
        <p:spPr>
          <a:xfrm>
            <a:off x="6611834" y="214681"/>
            <a:ext cx="2431806" cy="1792790"/>
          </a:xfrm>
          <a:prstGeom prst="rect">
            <a:avLst/>
          </a:prstGeom>
        </p:spPr>
      </p:pic>
    </p:spTree>
    <p:extLst>
      <p:ext uri="{BB962C8B-B14F-4D97-AF65-F5344CB8AC3E}">
        <p14:creationId xmlns:p14="http://schemas.microsoft.com/office/powerpoint/2010/main" val="124633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8892" y="3445727"/>
            <a:ext cx="2954215" cy="1836520"/>
          </a:xfrm>
          <a:prstGeom prst="rect">
            <a:avLst/>
          </a:prstGeom>
        </p:spPr>
      </p:pic>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a:xfrm>
            <a:off x="838200" y="1427064"/>
            <a:ext cx="10515600" cy="1325563"/>
          </a:xfrm>
        </p:spPr>
        <p:txBody>
          <a:bodyPr>
            <a:normAutofit fontScale="90000"/>
          </a:bodyPr>
          <a:lstStyle/>
          <a:p>
            <a:pPr algn="ctr">
              <a:lnSpc>
                <a:spcPct val="120000"/>
              </a:lnSpc>
              <a:spcBef>
                <a:spcPts val="1000"/>
              </a:spcBef>
              <a:buClr>
                <a:srgbClr val="B71E42"/>
              </a:buClr>
              <a:buSzPct val="100000"/>
            </a:pPr>
            <a:r>
              <a:rPr lang="en-US" dirty="0" smtClean="0"/>
              <a:t/>
            </a:r>
            <a:br>
              <a:rPr lang="en-US" dirty="0" smtClean="0"/>
            </a:br>
            <a:r>
              <a:rPr lang="en-US" dirty="0" smtClean="0"/>
              <a:t/>
            </a:r>
            <a:br>
              <a:rPr lang="en-US" dirty="0" smtClean="0"/>
            </a:br>
            <a:r>
              <a:rPr lang="en-US" sz="3200" cap="all" dirty="0" smtClean="0">
                <a:solidFill>
                  <a:prstClr val="black"/>
                </a:solidFill>
                <a:latin typeface="Calibri" panose="020F0502020204030204" pitchFamily="34" charset="0"/>
                <a:cs typeface="Calibri" panose="020F0502020204030204" pitchFamily="34" charset="0"/>
              </a:rPr>
              <a:t/>
            </a:r>
            <a:br>
              <a:rPr lang="en-US" sz="32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
            </a:r>
            <a:br>
              <a:rPr lang="en-US" sz="3100" cap="all" dirty="0" smtClean="0">
                <a:solidFill>
                  <a:prstClr val="black"/>
                </a:solidFill>
                <a:latin typeface="Calibri" panose="020F0502020204030204" pitchFamily="34" charset="0"/>
                <a:cs typeface="Calibri" panose="020F0502020204030204" pitchFamily="34" charset="0"/>
              </a:rPr>
            </a:br>
            <a:r>
              <a:rPr lang="en-US" b="1" dirty="0" smtClean="0"/>
              <a:t>Compare and Contrast </a:t>
            </a:r>
            <a:br>
              <a:rPr lang="en-US" b="1" dirty="0" smtClean="0"/>
            </a:br>
            <a:r>
              <a:rPr lang="en-US" b="1" dirty="0" smtClean="0"/>
              <a:t>Secondary Trauma, Burnout, and </a:t>
            </a:r>
            <a:br>
              <a:rPr lang="en-US" b="1" dirty="0" smtClean="0"/>
            </a:br>
            <a:r>
              <a:rPr lang="en-US" b="1" dirty="0" smtClean="0"/>
              <a:t>Compassion Fatigue</a:t>
            </a:r>
            <a:r>
              <a:rPr lang="en-US" sz="3200" dirty="0"/>
              <a:t/>
            </a:r>
            <a:br>
              <a:rPr lang="en-US" sz="3200" dirty="0"/>
            </a:br>
            <a:r>
              <a:rPr lang="en-US" sz="1800" dirty="0" smtClean="0">
                <a:solidFill>
                  <a:srgbClr val="FA2B5C"/>
                </a:solidFill>
                <a:latin typeface="Gill Sans MT" panose="020B0502020104020203"/>
                <a:ea typeface="+mn-ea"/>
                <a:cs typeface="+mn-cs"/>
              </a:rPr>
              <a:t/>
            </a:r>
            <a:br>
              <a:rPr lang="en-US" sz="1800" dirty="0" smtClean="0">
                <a:solidFill>
                  <a:srgbClr val="FA2B5C"/>
                </a:solidFill>
                <a:latin typeface="Gill Sans MT" panose="020B0502020104020203"/>
                <a:ea typeface="+mn-ea"/>
                <a:cs typeface="+mn-cs"/>
              </a:rPr>
            </a:br>
            <a:r>
              <a:rPr lang="en-US" sz="1800" dirty="0" smtClean="0">
                <a:solidFill>
                  <a:prstClr val="black"/>
                </a:solidFill>
                <a:latin typeface="Gill Sans MT" panose="020B0502020104020203"/>
                <a:ea typeface="+mn-ea"/>
                <a:cs typeface="+mn-cs"/>
              </a:rPr>
              <a:t/>
            </a:r>
            <a:br>
              <a:rPr lang="en-US" sz="1800" dirty="0" smtClean="0">
                <a:solidFill>
                  <a:prstClr val="black"/>
                </a:solidFill>
                <a:latin typeface="Gill Sans MT" panose="020B0502020104020203"/>
                <a:ea typeface="+mn-ea"/>
                <a:cs typeface="+mn-cs"/>
              </a:rPr>
            </a:br>
            <a:r>
              <a:rPr lang="en-US" dirty="0" smtClean="0"/>
              <a:t/>
            </a:r>
            <a:br>
              <a:rPr lang="en-US" dirty="0" smtClean="0"/>
            </a:br>
            <a:endParaRPr lang="en-US" b="1" dirty="0"/>
          </a:p>
        </p:txBody>
      </p:sp>
    </p:spTree>
    <p:extLst>
      <p:ext uri="{BB962C8B-B14F-4D97-AF65-F5344CB8AC3E}">
        <p14:creationId xmlns:p14="http://schemas.microsoft.com/office/powerpoint/2010/main" val="155620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6169" y="4623896"/>
            <a:ext cx="2954215" cy="1836520"/>
          </a:xfrm>
          <a:prstGeom prst="rect">
            <a:avLst/>
          </a:prstGeom>
        </p:spPr>
      </p:pic>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a:xfrm>
            <a:off x="1012759" y="877086"/>
            <a:ext cx="10515600" cy="1951893"/>
          </a:xfrm>
        </p:spPr>
        <p:txBody>
          <a:bodyPr>
            <a:normAutofit fontScale="90000"/>
          </a:bodyPr>
          <a:lstStyle/>
          <a:p>
            <a:pPr algn="ctr">
              <a:lnSpc>
                <a:spcPct val="120000"/>
              </a:lnSpc>
              <a:spcBef>
                <a:spcPts val="1000"/>
              </a:spcBef>
              <a:buClr>
                <a:srgbClr val="B71E42"/>
              </a:buClr>
              <a:buSzPct val="100000"/>
            </a:pPr>
            <a:r>
              <a:rPr lang="en-US" dirty="0" smtClean="0"/>
              <a:t/>
            </a:r>
            <a:br>
              <a:rPr lang="en-US" dirty="0" smtClean="0"/>
            </a:br>
            <a:r>
              <a:rPr lang="en-US" dirty="0" smtClean="0"/>
              <a:t/>
            </a:r>
            <a:br>
              <a:rPr lang="en-US" dirty="0" smtClean="0"/>
            </a:br>
            <a:r>
              <a:rPr lang="en-US" sz="3200" cap="all" dirty="0" smtClean="0">
                <a:solidFill>
                  <a:prstClr val="black"/>
                </a:solidFill>
                <a:latin typeface="Calibri" panose="020F0502020204030204" pitchFamily="34" charset="0"/>
                <a:cs typeface="Calibri" panose="020F0502020204030204" pitchFamily="34" charset="0"/>
              </a:rPr>
              <a:t/>
            </a:r>
            <a:br>
              <a:rPr lang="en-US" sz="32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
            </a:r>
            <a:br>
              <a:rPr lang="en-US" sz="3100" cap="all" dirty="0" smtClean="0">
                <a:solidFill>
                  <a:prstClr val="black"/>
                </a:solidFill>
                <a:latin typeface="Calibri" panose="020F0502020204030204" pitchFamily="34" charset="0"/>
                <a:cs typeface="Calibri" panose="020F0502020204030204" pitchFamily="34" charset="0"/>
              </a:rPr>
            </a:br>
            <a:r>
              <a:rPr lang="en-US" sz="2200" b="1" dirty="0" smtClean="0">
                <a:latin typeface="+mn-lt"/>
              </a:rPr>
              <a:t/>
            </a:r>
            <a:br>
              <a:rPr lang="en-US" sz="2200" b="1" dirty="0" smtClean="0">
                <a:latin typeface="+mn-lt"/>
              </a:rPr>
            </a:br>
            <a:r>
              <a:rPr lang="en-US" sz="2200" b="1" dirty="0" smtClean="0">
                <a:latin typeface="+mn-lt"/>
              </a:rPr>
              <a:t/>
            </a:r>
            <a:br>
              <a:rPr lang="en-US" sz="2200" b="1" dirty="0" smtClean="0">
                <a:latin typeface="+mn-lt"/>
              </a:rPr>
            </a:br>
            <a:r>
              <a:rPr lang="en-US" sz="2200" dirty="0" smtClean="0">
                <a:latin typeface="+mn-lt"/>
              </a:rPr>
              <a:t/>
            </a:r>
            <a:br>
              <a:rPr lang="en-US" sz="2200" dirty="0" smtClean="0">
                <a:latin typeface="+mn-lt"/>
              </a:rPr>
            </a:br>
            <a:r>
              <a:rPr lang="en-US" sz="2200" b="1" dirty="0" smtClean="0">
                <a:latin typeface="+mn-lt"/>
              </a:rPr>
              <a:t>Burnout</a:t>
            </a:r>
            <a:br>
              <a:rPr lang="en-US" sz="2200" b="1" dirty="0" smtClean="0">
                <a:latin typeface="+mn-lt"/>
              </a:rPr>
            </a:br>
            <a:r>
              <a:rPr lang="en-US" sz="2200" dirty="0" smtClean="0">
                <a:latin typeface="+mn-lt"/>
              </a:rPr>
              <a:t> is a distinct construct that includes “a prolonged response to chronic emotional and interpersonal stressors </a:t>
            </a:r>
            <a:r>
              <a:rPr lang="en-US" sz="2200" dirty="0">
                <a:latin typeface="+mn-lt"/>
              </a:rPr>
              <a:t>on the job” and is typically identified within “the three dimensions of exhaustion, cynicism, and sense of inefficacy</a:t>
            </a:r>
            <a:r>
              <a:rPr lang="en-US" sz="2200" dirty="0" smtClean="0">
                <a:latin typeface="+mn-lt"/>
              </a:rPr>
              <a:t>”.</a:t>
            </a:r>
            <a:br>
              <a:rPr lang="en-US" sz="2200" dirty="0" smtClean="0">
                <a:latin typeface="+mn-lt"/>
              </a:rPr>
            </a:br>
            <a:r>
              <a:rPr lang="en-US" sz="2200" b="1" dirty="0" smtClean="0">
                <a:latin typeface="+mn-lt"/>
              </a:rPr>
              <a:t/>
            </a:r>
            <a:br>
              <a:rPr lang="en-US" sz="2200" b="1" dirty="0" smtClean="0">
                <a:latin typeface="+mn-lt"/>
              </a:rPr>
            </a:br>
            <a:r>
              <a:rPr lang="en-US" sz="2200" b="1" dirty="0" smtClean="0">
                <a:latin typeface="+mn-lt"/>
              </a:rPr>
              <a:t>Secondary traumatic stress </a:t>
            </a:r>
            <a:br>
              <a:rPr lang="en-US" sz="2200" b="1" dirty="0" smtClean="0">
                <a:latin typeface="+mn-lt"/>
              </a:rPr>
            </a:br>
            <a:r>
              <a:rPr lang="en-US" sz="2200" dirty="0" smtClean="0">
                <a:latin typeface="+mn-lt"/>
              </a:rPr>
              <a:t>presents as a cluster of symptoms nearly identical to PTSD, which results from the stress of working with or intimately knowing somebody who has been traumatized or is suffering.</a:t>
            </a:r>
            <a:r>
              <a:rPr lang="en-US" sz="2200" dirty="0">
                <a:latin typeface="+mn-lt"/>
              </a:rPr>
              <a:t/>
            </a:r>
            <a:br>
              <a:rPr lang="en-US" sz="2200" dirty="0">
                <a:latin typeface="+mn-lt"/>
              </a:rPr>
            </a:br>
            <a:r>
              <a:rPr lang="en-US" sz="2200" dirty="0">
                <a:latin typeface="+mn-lt"/>
              </a:rPr>
              <a:t/>
            </a:r>
            <a:br>
              <a:rPr lang="en-US" sz="2200" dirty="0">
                <a:latin typeface="+mn-lt"/>
              </a:rPr>
            </a:br>
            <a:r>
              <a:rPr lang="en-US" sz="2200" b="1" dirty="0" smtClean="0">
                <a:latin typeface="+mn-lt"/>
              </a:rPr>
              <a:t>Compassion </a:t>
            </a:r>
            <a:r>
              <a:rPr lang="en-US" sz="2200" b="1" dirty="0">
                <a:latin typeface="+mn-lt"/>
              </a:rPr>
              <a:t>fatigue </a:t>
            </a:r>
            <a:r>
              <a:rPr lang="en-US" sz="2200" b="1" dirty="0" smtClean="0">
                <a:latin typeface="+mn-lt"/>
              </a:rPr>
              <a:t/>
            </a:r>
            <a:br>
              <a:rPr lang="en-US" sz="2200" b="1" dirty="0" smtClean="0">
                <a:latin typeface="+mn-lt"/>
              </a:rPr>
            </a:br>
            <a:r>
              <a:rPr lang="en-US" sz="2200" dirty="0" smtClean="0">
                <a:latin typeface="+mn-lt"/>
              </a:rPr>
              <a:t>is </a:t>
            </a:r>
            <a:r>
              <a:rPr lang="en-US" sz="2200" dirty="0">
                <a:latin typeface="+mn-lt"/>
              </a:rPr>
              <a:t>often referred to as the formal caregiver’s reduced capacity or interest in being empathic or bearing the suffering of clients, and is the natural consequence of behaviors and emotions resulting from knowing about a traumatizing event experienced or suffered by a person and consists of  two parts: burnout and secondary </a:t>
            </a:r>
            <a:r>
              <a:rPr lang="en-US" sz="2200" dirty="0" smtClean="0">
                <a:latin typeface="+mn-lt"/>
              </a:rPr>
              <a:t>trauma.</a:t>
            </a:r>
            <a:r>
              <a:rPr lang="en-US" sz="1800" dirty="0" smtClean="0">
                <a:solidFill>
                  <a:srgbClr val="FA2B5C"/>
                </a:solidFill>
                <a:latin typeface="Gill Sans MT" panose="020B0502020104020203"/>
                <a:ea typeface="+mn-ea"/>
                <a:cs typeface="+mn-cs"/>
              </a:rPr>
              <a:t/>
            </a:r>
            <a:br>
              <a:rPr lang="en-US" sz="1800" dirty="0" smtClean="0">
                <a:solidFill>
                  <a:srgbClr val="FA2B5C"/>
                </a:solidFill>
                <a:latin typeface="Gill Sans MT" panose="020B0502020104020203"/>
                <a:ea typeface="+mn-ea"/>
                <a:cs typeface="+mn-cs"/>
              </a:rPr>
            </a:br>
            <a:r>
              <a:rPr lang="en-US" sz="1800" dirty="0" smtClean="0">
                <a:solidFill>
                  <a:prstClr val="black"/>
                </a:solidFill>
                <a:latin typeface="Gill Sans MT" panose="020B0502020104020203"/>
                <a:ea typeface="+mn-ea"/>
                <a:cs typeface="+mn-cs"/>
              </a:rPr>
              <a:t/>
            </a:r>
            <a:br>
              <a:rPr lang="en-US" sz="1800" dirty="0" smtClean="0">
                <a:solidFill>
                  <a:prstClr val="black"/>
                </a:solidFill>
                <a:latin typeface="Gill Sans MT" panose="020B0502020104020203"/>
                <a:ea typeface="+mn-ea"/>
                <a:cs typeface="+mn-cs"/>
              </a:rPr>
            </a:br>
            <a:r>
              <a:rPr lang="en-US" dirty="0" smtClean="0"/>
              <a:t/>
            </a:r>
            <a:br>
              <a:rPr lang="en-US" dirty="0" smtClean="0"/>
            </a:br>
            <a:endParaRPr lang="en-US" b="1" dirty="0"/>
          </a:p>
        </p:txBody>
      </p:sp>
    </p:spTree>
    <p:extLst>
      <p:ext uri="{BB962C8B-B14F-4D97-AF65-F5344CB8AC3E}">
        <p14:creationId xmlns:p14="http://schemas.microsoft.com/office/powerpoint/2010/main" val="3691120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ACT Template" id="{21BD30B9-CE4A-224E-A461-0B2B1C0DDF21}" vid="{E9CFA450-B7F3-534B-879B-AE51A04472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A7F8147337424BBF1BA093B78FF9AF" ma:contentTypeVersion="10" ma:contentTypeDescription="Create a new document." ma:contentTypeScope="" ma:versionID="cfc6da2e7e6f7bf847b1779740fb4e9f">
  <xsd:schema xmlns:xsd="http://www.w3.org/2001/XMLSchema" xmlns:xs="http://www.w3.org/2001/XMLSchema" xmlns:p="http://schemas.microsoft.com/office/2006/metadata/properties" xmlns:ns3="79845e85-2a16-483e-9465-e587355e3eb5" xmlns:ns4="49d354d5-eb12-4e96-a71a-beb6a6e4c3ca" targetNamespace="http://schemas.microsoft.com/office/2006/metadata/properties" ma:root="true" ma:fieldsID="cf8cc71449dcefd66ca1490a763809bb" ns3:_="" ns4:_="">
    <xsd:import namespace="79845e85-2a16-483e-9465-e587355e3eb5"/>
    <xsd:import namespace="49d354d5-eb12-4e96-a71a-beb6a6e4c3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45e85-2a16-483e-9465-e587355e3e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d354d5-eb12-4e96-a71a-beb6a6e4c3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0D477-85F5-4136-AF07-518E710948F9}">
  <ds:schemaRefs>
    <ds:schemaRef ds:uri="http://schemas.microsoft.com/sharepoint/v3/contenttype/forms"/>
  </ds:schemaRefs>
</ds:datastoreItem>
</file>

<file path=customXml/itemProps2.xml><?xml version="1.0" encoding="utf-8"?>
<ds:datastoreItem xmlns:ds="http://schemas.openxmlformats.org/officeDocument/2006/customXml" ds:itemID="{EC13C5DB-CB57-4F4E-BCDA-E61CEE427AFC}">
  <ds:schemaRefs>
    <ds:schemaRef ds:uri="http://purl.org/dc/elements/1.1/"/>
    <ds:schemaRef ds:uri="http://schemas.microsoft.com/office/2006/metadata/properties"/>
    <ds:schemaRef ds:uri="http://purl.org/dc/terms/"/>
    <ds:schemaRef ds:uri="http://schemas.microsoft.com/office/2006/documentManagement/types"/>
    <ds:schemaRef ds:uri="79845e85-2a16-483e-9465-e587355e3eb5"/>
    <ds:schemaRef ds:uri="http://purl.org/dc/dcmitype/"/>
    <ds:schemaRef ds:uri="http://schemas.microsoft.com/office/infopath/2007/PartnerControls"/>
    <ds:schemaRef ds:uri="http://schemas.openxmlformats.org/package/2006/metadata/core-properties"/>
    <ds:schemaRef ds:uri="49d354d5-eb12-4e96-a71a-beb6a6e4c3ca"/>
    <ds:schemaRef ds:uri="http://www.w3.org/XML/1998/namespace"/>
  </ds:schemaRefs>
</ds:datastoreItem>
</file>

<file path=customXml/itemProps3.xml><?xml version="1.0" encoding="utf-8"?>
<ds:datastoreItem xmlns:ds="http://schemas.openxmlformats.org/officeDocument/2006/customXml" ds:itemID="{3D3AED44-CD60-409E-A902-E1AD729C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845e85-2a16-483e-9465-e587355e3eb5"/>
    <ds:schemaRef ds:uri="49d354d5-eb12-4e96-a71a-beb6a6e4c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IMPACT Template</Template>
  <TotalTime>1036</TotalTime>
  <Words>1816</Words>
  <Application>Microsoft Office PowerPoint</Application>
  <PresentationFormat>Widescreen</PresentationFormat>
  <Paragraphs>181</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Gill Sans MT</vt:lpstr>
      <vt:lpstr>Lucida Sans Unicode</vt:lpstr>
      <vt:lpstr>Office Theme</vt:lpstr>
      <vt:lpstr>Communities of Practice</vt:lpstr>
      <vt:lpstr>Role of Impact WV</vt:lpstr>
      <vt:lpstr>Role of WV HVP</vt:lpstr>
      <vt:lpstr>  Getting the most out of this Meeting Prior to the meeting review:    How Do I Join A Zoom Meeting   </vt:lpstr>
      <vt:lpstr>PowerPoint Presentation</vt:lpstr>
      <vt:lpstr>  What  will I learn today?  By the end of this session, each of you will be able to…   </vt:lpstr>
      <vt:lpstr>Subject Matter Expert</vt:lpstr>
      <vt:lpstr>    Compare and Contrast  Secondary Trauma, Burnout, and  Compassion Fatigue    </vt:lpstr>
      <vt:lpstr>       Burnout  is a distinct construct that includes “a prolonged response to chronic emotional and interpersonal stressors on the job” and is typically identified within “the three dimensions of exhaustion, cynicism, and sense of inefficacy”.  Secondary traumatic stress  presents as a cluster of symptoms nearly identical to PTSD, which results from the stress of working with or intimately knowing somebody who has been traumatized or is suffering.  Compassion fatigue  is often referred to as the formal caregiver’s reduced capacity or interest in being empathic or bearing the suffering of clients, and is the natural consequence of behaviors and emotions resulting from knowing about a traumatizing event experienced or suffered by a person and consists of  two parts: burnout and secondary trauma.   </vt:lpstr>
      <vt:lpstr>PowerPoint Presentation</vt:lpstr>
      <vt:lpstr>PowerPoint Presentation</vt:lpstr>
      <vt:lpstr>Case studies</vt:lpstr>
      <vt:lpstr>Case study reflection</vt:lpstr>
      <vt:lpstr>Resource share</vt:lpstr>
      <vt:lpstr>PowerPoint Presentation</vt:lpstr>
      <vt:lpstr>Resource share</vt:lpstr>
      <vt:lpstr>Resource share</vt:lpstr>
      <vt:lpstr>Resource share</vt:lpstr>
      <vt:lpstr>Resource share</vt:lpstr>
      <vt:lpstr>Resource share</vt:lpstr>
      <vt:lpstr>Resource share</vt:lpstr>
      <vt:lpstr>Resource share</vt:lpstr>
      <vt:lpstr>Resource share</vt:lpstr>
      <vt:lpstr>Resource share</vt:lpstr>
      <vt:lpstr>Resource share</vt:lpstr>
      <vt:lpstr>Resource share</vt:lpstr>
      <vt:lpstr>Resource share</vt:lpstr>
      <vt:lpstr> What is one skill   I learned today?</vt:lpstr>
      <vt:lpstr>PowerPoint Presentation</vt:lpstr>
      <vt:lpstr>Acknowledgements</vt:lpstr>
    </vt:vector>
  </TitlesOfParts>
  <Company>WVU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Danko, Melina</dc:creator>
  <cp:lastModifiedBy>Workman, Charlotte</cp:lastModifiedBy>
  <cp:revision>129</cp:revision>
  <dcterms:created xsi:type="dcterms:W3CDTF">2019-10-15T17:29:52Z</dcterms:created>
  <dcterms:modified xsi:type="dcterms:W3CDTF">2020-04-29T21:03:40Z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0x01010093A7F8147337424BBF1BA093B78FF9AF</vt:lpwstr>
  </property>
</Properties>
</file>