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7" r:id="rId5"/>
    <p:sldId id="267" r:id="rId6"/>
    <p:sldId id="268" r:id="rId7"/>
    <p:sldId id="259" r:id="rId8"/>
    <p:sldId id="270" r:id="rId9"/>
    <p:sldId id="269" r:id="rId10"/>
    <p:sldId id="265" r:id="rId11"/>
    <p:sldId id="280" r:id="rId12"/>
    <p:sldId id="281" r:id="rId13"/>
    <p:sldId id="271" r:id="rId14"/>
    <p:sldId id="260" r:id="rId15"/>
    <p:sldId id="264" r:id="rId16"/>
    <p:sldId id="278" r:id="rId17"/>
    <p:sldId id="275" r:id="rId18"/>
    <p:sldId id="276" r:id="rId19"/>
    <p:sldId id="277" r:id="rId20"/>
    <p:sldId id="279" r:id="rId21"/>
    <p:sldId id="274" r:id="rId22"/>
    <p:sldId id="273" r:id="rId23"/>
    <p:sldId id="272"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129C9-855A-2EAC-0DBB-1BCE11575BDD}" v="42" dt="2020-02-06T15:55:31.489"/>
    <p1510:client id="{5857A2A1-525D-DFD8-AD58-4B113F30C28F}" v="115" dt="2020-02-12T19:52:56.101"/>
    <p1510:client id="{74E5BA08-B803-1E7C-2CFC-00074350FCAC}" v="387" dt="2020-02-18T16:34:08.175"/>
    <p1510:client id="{B28BF442-9733-C57D-3577-E8ECA103CC12}" v="2" dt="2019-12-04T17:55:24.167"/>
    <p1510:client id="{DAC8C914-5B7C-4346-3F30-F86CAD4C419E}" v="4" dt="2020-02-12T20:31:52.371"/>
    <p1510:client id="{DD933055-FCC0-7B50-2C57-330669D68EBA}" v="78" dt="2020-02-18T16:36:01.645"/>
    <p1510:client id="{E07D922E-51B3-4909-8D1A-BC5D8E169218}" v="126" dt="2019-12-04T17:54:44.776"/>
    <p1510:client id="{F2086751-3AEA-FB2E-BACB-86B0B8FEDCC5}" v="9" dt="2019-11-21T17:56:06.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67062-AFC1-447B-8B1B-488DB24C0A4A}"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A4667-9CDF-4794-A619-9C956E0C2F86}" type="slidenum">
              <a:rPr lang="en-US" smtClean="0"/>
              <a:t>‹#›</a:t>
            </a:fld>
            <a:endParaRPr lang="en-US"/>
          </a:p>
        </p:txBody>
      </p:sp>
    </p:spTree>
    <p:extLst>
      <p:ext uri="{BB962C8B-B14F-4D97-AF65-F5344CB8AC3E}">
        <p14:creationId xmlns:p14="http://schemas.microsoft.com/office/powerpoint/2010/main" val="340031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ositivepsychology.com/gratitude-meditation-happines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ositivepsychology.com/gratitude-journa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Voiceover: Developed through a partnership with IMPACT WV and the WV Home Visiting Program  to help participants exchange technical information and share experiences about a variety of topics related to serving clients currently experiencing or who have past experiences with substance use</a:t>
            </a:r>
          </a:p>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a:t>
            </a:fld>
            <a:endParaRPr lang="en-US"/>
          </a:p>
        </p:txBody>
      </p:sp>
    </p:spTree>
    <p:extLst>
      <p:ext uri="{BB962C8B-B14F-4D97-AF65-F5344CB8AC3E}">
        <p14:creationId xmlns:p14="http://schemas.microsoft.com/office/powerpoint/2010/main" val="339315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Courtney Clark, in her famous Ted Talk on emotional resilience, mentioned that emotional resilience begins when we are able to use those coping mechanisms which we know exists but have never used before. Here is a 12-Minute Meditation Guide For Building Resilience</a:t>
            </a:r>
          </a:p>
          <a:p>
            <a:r>
              <a:rPr lang="en-US" dirty="0" smtClean="0"/>
              <a:t>https://www.youtube.com/watch?v=PX0P3RSzXeU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17</a:t>
            </a:fld>
            <a:endParaRPr lang="en-US"/>
          </a:p>
        </p:txBody>
      </p:sp>
    </p:spTree>
    <p:extLst>
      <p:ext uri="{BB962C8B-B14F-4D97-AF65-F5344CB8AC3E}">
        <p14:creationId xmlns:p14="http://schemas.microsoft.com/office/powerpoint/2010/main" val="369590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Lesley can go through the Zoom screen briefly to note where all of these area and how to do it for those who don’t watch the video prior to the session. </a:t>
            </a:r>
          </a:p>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4</a:t>
            </a:fld>
            <a:endParaRPr lang="en-US"/>
          </a:p>
        </p:txBody>
      </p:sp>
    </p:spTree>
    <p:extLst>
      <p:ext uri="{BB962C8B-B14F-4D97-AF65-F5344CB8AC3E}">
        <p14:creationId xmlns:p14="http://schemas.microsoft.com/office/powerpoint/2010/main" val="420418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6</a:t>
            </a:fld>
            <a:endParaRPr lang="en-US"/>
          </a:p>
        </p:txBody>
      </p:sp>
    </p:spTree>
    <p:extLst>
      <p:ext uri="{BB962C8B-B14F-4D97-AF65-F5344CB8AC3E}">
        <p14:creationId xmlns:p14="http://schemas.microsoft.com/office/powerpoint/2010/main" val="288437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8</a:t>
            </a:fld>
            <a:endParaRPr lang="en-US"/>
          </a:p>
        </p:txBody>
      </p:sp>
    </p:spTree>
    <p:extLst>
      <p:ext uri="{BB962C8B-B14F-4D97-AF65-F5344CB8AC3E}">
        <p14:creationId xmlns:p14="http://schemas.microsoft.com/office/powerpoint/2010/main" val="231315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9</a:t>
            </a:fld>
            <a:endParaRPr lang="en-US"/>
          </a:p>
        </p:txBody>
      </p:sp>
    </p:spTree>
    <p:extLst>
      <p:ext uri="{BB962C8B-B14F-4D97-AF65-F5344CB8AC3E}">
        <p14:creationId xmlns:p14="http://schemas.microsoft.com/office/powerpoint/2010/main" val="288233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Below are ten statements that define you. Rate each statement from 0 to 5 where ‘0’ means ‘Strongly Disagree’ and ‘5’ means ‘Strongly Agree’.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Interpretation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0-15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Low resilience (over-sensitive to stress, poor coping skills. Guidance recommended if the score lies in this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Average resilience (ability to combat stress and bounce back is there, but can still be improved with training and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High emotional resilience (should be the target for all. Well-balanced emotional reactivity and perception of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13</a:t>
            </a:fld>
            <a:endParaRPr lang="en-US"/>
          </a:p>
        </p:txBody>
      </p:sp>
    </p:spTree>
    <p:extLst>
      <p:ext uri="{BB962C8B-B14F-4D97-AF65-F5344CB8AC3E}">
        <p14:creationId xmlns:p14="http://schemas.microsoft.com/office/powerpoint/2010/main" val="428686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Set aside some minutes to list any 5 thoughts that are currently bothering you. Write them down on a piece of paper, or in your device notebook. Beside the column where you have listed the negative thoughts, try replacing the negative thoughts with positive ones.</a:t>
            </a:r>
          </a:p>
          <a:p>
            <a:r>
              <a:rPr lang="en-US" sz="1200" kern="1200" dirty="0" smtClean="0">
                <a:solidFill>
                  <a:schemeClr val="tx1"/>
                </a:solidFill>
                <a:effectLst/>
                <a:latin typeface="+mn-lt"/>
                <a:ea typeface="+mn-ea"/>
                <a:cs typeface="+mn-cs"/>
              </a:rPr>
              <a:t>For example, “I am having a tough time handling my finances” can be replaced with “Let me get try some financial guidance from friends and family”. Simply by replacing the thoughts on paper, you can see how things can actually be perceived differently.</a:t>
            </a:r>
          </a:p>
          <a:p>
            <a:r>
              <a:rPr lang="en-US" sz="1200" kern="1200" dirty="0" smtClean="0">
                <a:solidFill>
                  <a:schemeClr val="tx1"/>
                </a:solidFill>
                <a:effectLst/>
                <a:latin typeface="+mn-lt"/>
                <a:ea typeface="+mn-ea"/>
                <a:cs typeface="+mn-cs"/>
              </a:rPr>
              <a:t>Some examples of thought replacement are shown in the table.</a:t>
            </a:r>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14</a:t>
            </a:fld>
            <a:endParaRPr lang="en-US"/>
          </a:p>
        </p:txBody>
      </p:sp>
    </p:spTree>
    <p:extLst>
      <p:ext uri="{BB962C8B-B14F-4D97-AF65-F5344CB8AC3E}">
        <p14:creationId xmlns:p14="http://schemas.microsoft.com/office/powerpoint/2010/main" val="2036705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strike="noStrike" kern="1200" dirty="0" smtClean="0">
                <a:solidFill>
                  <a:schemeClr val="tx1"/>
                </a:solidFill>
                <a:effectLst/>
                <a:latin typeface="+mn-lt"/>
                <a:ea typeface="+mn-ea"/>
                <a:cs typeface="+mn-cs"/>
                <a:hlinkClick r:id="rId3"/>
              </a:rPr>
              <a:t>Gratitude</a:t>
            </a:r>
            <a:r>
              <a:rPr lang="en-US" sz="1200" kern="1200" dirty="0" smtClean="0">
                <a:solidFill>
                  <a:schemeClr val="tx1"/>
                </a:solidFill>
                <a:effectLst/>
                <a:latin typeface="+mn-lt"/>
                <a:ea typeface="+mn-ea"/>
                <a:cs typeface="+mn-cs"/>
              </a:rPr>
              <a:t> is one of the most powerful emotions that we are capable of developing. When we learn to appreciate what we have, rather than complaining and stressing about what we don’t have or what we lost, we are already more resilient than before.</a:t>
            </a:r>
          </a:p>
          <a:p>
            <a:r>
              <a:rPr lang="en-US" sz="1200" kern="1200" dirty="0" smtClean="0">
                <a:solidFill>
                  <a:schemeClr val="tx1"/>
                </a:solidFill>
                <a:effectLst/>
                <a:latin typeface="+mn-lt"/>
                <a:ea typeface="+mn-ea"/>
                <a:cs typeface="+mn-cs"/>
              </a:rPr>
              <a:t>Gratitude is all about ‘Stop, Look, and Go.’ (</a:t>
            </a:r>
            <a:r>
              <a:rPr lang="en-US" sz="1200" kern="1200" dirty="0" err="1" smtClean="0">
                <a:solidFill>
                  <a:schemeClr val="tx1"/>
                </a:solidFill>
                <a:effectLst/>
                <a:latin typeface="+mn-lt"/>
                <a:ea typeface="+mn-ea"/>
                <a:cs typeface="+mn-cs"/>
              </a:rPr>
              <a:t>Rast</a:t>
            </a:r>
            <a:r>
              <a:rPr lang="en-US" sz="1200" kern="1200" dirty="0" smtClean="0">
                <a:solidFill>
                  <a:schemeClr val="tx1"/>
                </a:solidFill>
                <a:effectLst/>
                <a:latin typeface="+mn-lt"/>
                <a:ea typeface="+mn-ea"/>
                <a:cs typeface="+mn-cs"/>
              </a:rPr>
              <a:t>). Lack of gratitude stops us from moving forward and brings down our strength to recoil.</a:t>
            </a:r>
          </a:p>
          <a:p>
            <a:r>
              <a:rPr lang="en-US" sz="1200" kern="1200" dirty="0" smtClean="0">
                <a:solidFill>
                  <a:schemeClr val="tx1"/>
                </a:solidFill>
                <a:effectLst/>
                <a:latin typeface="+mn-lt"/>
                <a:ea typeface="+mn-ea"/>
                <a:cs typeface="+mn-cs"/>
              </a:rPr>
              <a:t>We can keep a gratitude </a:t>
            </a:r>
            <a:r>
              <a:rPr lang="en-US" sz="1200" b="1" u="none" strike="noStrike" kern="1200" dirty="0" smtClean="0">
                <a:solidFill>
                  <a:schemeClr val="tx1"/>
                </a:solidFill>
                <a:effectLst/>
                <a:latin typeface="+mn-lt"/>
                <a:ea typeface="+mn-ea"/>
                <a:cs typeface="+mn-cs"/>
                <a:hlinkClick r:id="rId4"/>
              </a:rPr>
              <a:t>journal</a:t>
            </a:r>
            <a:r>
              <a:rPr lang="en-US" sz="1200" kern="1200" dirty="0" smtClean="0">
                <a:solidFill>
                  <a:schemeClr val="tx1"/>
                </a:solidFill>
                <a:effectLst/>
                <a:latin typeface="+mn-lt"/>
                <a:ea typeface="+mn-ea"/>
                <a:cs typeface="+mn-cs"/>
              </a:rPr>
              <a:t> where we list everything that we are thankful for, even during times of stress. Filling in the columns of the journal will be a gentle reminder to ourselves of all the good things in life. A weekly journal can look something like this:</a:t>
            </a:r>
          </a:p>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15</a:t>
            </a:fld>
            <a:endParaRPr lang="en-US"/>
          </a:p>
        </p:txBody>
      </p:sp>
    </p:spTree>
    <p:extLst>
      <p:ext uri="{BB962C8B-B14F-4D97-AF65-F5344CB8AC3E}">
        <p14:creationId xmlns:p14="http://schemas.microsoft.com/office/powerpoint/2010/main" val="271824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Basically, self-awareness is about knowing the A-B-C of our mind, where A is the Antecedent or the cause that has led to the current situation, B is the behavior or the way we have chosen to react to it, and C is the consequence that our actions and emotions are likely to bring.</a:t>
            </a:r>
          </a:p>
          <a:p>
            <a:r>
              <a:rPr lang="en-US" sz="1200" kern="1200" dirty="0" smtClean="0">
                <a:solidFill>
                  <a:schemeClr val="tx1"/>
                </a:solidFill>
                <a:effectLst/>
                <a:latin typeface="+mn-lt"/>
                <a:ea typeface="+mn-ea"/>
                <a:cs typeface="+mn-cs"/>
              </a:rPr>
              <a:t>Identifying the A-B-Cs of every stressful encounter makes a person more resilient and gives the power to deal with adversities effectively. A simple daily exercise for practicing this is illustrated on</a:t>
            </a:r>
            <a:r>
              <a:rPr lang="en-US" sz="1200" kern="1200" baseline="0" dirty="0" smtClean="0">
                <a:solidFill>
                  <a:schemeClr val="tx1"/>
                </a:solidFill>
                <a:effectLst/>
                <a:latin typeface="+mn-lt"/>
                <a:ea typeface="+mn-ea"/>
                <a:cs typeface="+mn-cs"/>
              </a:rPr>
              <a:t> the slide.</a:t>
            </a:r>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16</a:t>
            </a:fld>
            <a:endParaRPr lang="en-US"/>
          </a:p>
        </p:txBody>
      </p:sp>
    </p:spTree>
    <p:extLst>
      <p:ext uri="{BB962C8B-B14F-4D97-AF65-F5344CB8AC3E}">
        <p14:creationId xmlns:p14="http://schemas.microsoft.com/office/powerpoint/2010/main" val="2486441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A94C-DC97-9840-89C0-32FC81EB3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E491CA-24EF-B043-9B96-1275BB68F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61E929-2DD3-D342-B1ED-AC363F33B5B2}"/>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5" name="Footer Placeholder 4">
            <a:extLst>
              <a:ext uri="{FF2B5EF4-FFF2-40B4-BE49-F238E27FC236}">
                <a16:creationId xmlns:a16="http://schemas.microsoft.com/office/drawing/2014/main" id="{A7515365-547A-714E-B423-A7D06F4B2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53A01-825E-964A-87D4-9E1C485044F0}"/>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254019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3416-CFC2-AC44-8E5F-43253B0F49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68A45-CB68-914D-848A-29FFB130FB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DC182-A6B5-2749-9917-98C9DE15F4EA}"/>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5" name="Footer Placeholder 4">
            <a:extLst>
              <a:ext uri="{FF2B5EF4-FFF2-40B4-BE49-F238E27FC236}">
                <a16:creationId xmlns:a16="http://schemas.microsoft.com/office/drawing/2014/main" id="{A0FB926E-4C2B-F944-90CC-3B5868777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1E0B7-F74C-CF43-BA47-DF2006447542}"/>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131628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A41115-6B34-8E47-BA71-A89ACF7FD0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81C468-2D18-C344-9726-338BBB639D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B2063-D541-874C-8117-069D827925C1}"/>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5" name="Footer Placeholder 4">
            <a:extLst>
              <a:ext uri="{FF2B5EF4-FFF2-40B4-BE49-F238E27FC236}">
                <a16:creationId xmlns:a16="http://schemas.microsoft.com/office/drawing/2014/main" id="{09DAE333-DE51-434F-B756-6E54E74F4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7C1CA-8F48-034C-909C-E193A579ED60}"/>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22371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5BF3-6212-8B41-BC2C-87376C34D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F5B072-3C02-2E45-8362-0C10D780B4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CF2B2-77B7-7C40-9D64-BAA2C2EAD335}"/>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5" name="Footer Placeholder 4">
            <a:extLst>
              <a:ext uri="{FF2B5EF4-FFF2-40B4-BE49-F238E27FC236}">
                <a16:creationId xmlns:a16="http://schemas.microsoft.com/office/drawing/2014/main" id="{77A44780-3E7F-A545-AA72-9EB46C9A0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FC1F8-426F-B64A-9634-D2CF6DBC8985}"/>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411425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C97F-5DF1-7E45-9472-051EA21A8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604787-4E81-D04F-8760-A8AF71C96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75685-4D94-AA43-A3EF-E777430BED20}"/>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5" name="Footer Placeholder 4">
            <a:extLst>
              <a:ext uri="{FF2B5EF4-FFF2-40B4-BE49-F238E27FC236}">
                <a16:creationId xmlns:a16="http://schemas.microsoft.com/office/drawing/2014/main" id="{B8CD9409-8FBD-6548-A13F-41CD8813D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DBBFD-2AE2-DA4F-B2E2-0062EAF1C569}"/>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192727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98EF7-B1E7-4543-9B00-B951BBEE1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5E6B9-CB8F-5349-8290-C9AA8EBB8B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7DEBD-C07C-2A45-AA52-67A6959E57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EB8493-0D73-B24F-A3F5-0F6F269B6BD5}"/>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6" name="Footer Placeholder 5">
            <a:extLst>
              <a:ext uri="{FF2B5EF4-FFF2-40B4-BE49-F238E27FC236}">
                <a16:creationId xmlns:a16="http://schemas.microsoft.com/office/drawing/2014/main" id="{7953C48E-1AF7-DD48-9D11-E985F279D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26331-DCF9-6C4E-950A-5819F8981FE1}"/>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332445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142F-A61D-E148-A38C-E23A40191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5FA5F2-789C-964F-8329-3481D820E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615917-2C08-2447-82E5-C59A50A7D6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7213B-0976-5445-A0D0-C6DB48D3D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846D48-761C-9C44-9DF3-D4B56F4CCD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EFCCD-A11A-974D-AC0E-6190BC12BAFD}"/>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8" name="Footer Placeholder 7">
            <a:extLst>
              <a:ext uri="{FF2B5EF4-FFF2-40B4-BE49-F238E27FC236}">
                <a16:creationId xmlns:a16="http://schemas.microsoft.com/office/drawing/2014/main" id="{BDE609C2-F374-DB45-BF7C-0DF00AE821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9B4C1A-FF38-7A44-B55D-6BD199F8DE2F}"/>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49092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6CD4-CB16-784E-9C11-E6158B6F9A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D30D9B-E975-424B-A518-887D3DF6910E}"/>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4" name="Footer Placeholder 3">
            <a:extLst>
              <a:ext uri="{FF2B5EF4-FFF2-40B4-BE49-F238E27FC236}">
                <a16:creationId xmlns:a16="http://schemas.microsoft.com/office/drawing/2014/main" id="{20114381-EB24-EA48-ABA2-1B51167430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47A4A8-A520-464C-A00D-527E1B6D923B}"/>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203672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60938-E636-1845-8931-CC55F95DCEF7}"/>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3" name="Footer Placeholder 2">
            <a:extLst>
              <a:ext uri="{FF2B5EF4-FFF2-40B4-BE49-F238E27FC236}">
                <a16:creationId xmlns:a16="http://schemas.microsoft.com/office/drawing/2014/main" id="{92FC2477-F1B0-3646-B668-936F7E1602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9EDADC-ECC1-F342-890A-E73747CD710C}"/>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33471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E627-9C11-6548-A61B-7F4DE01DF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44367-FC90-8048-A2BD-360B4CABA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F032D4-CF3F-2240-849F-A3BD3C1EF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2C0C27-EE9D-7E4C-85E5-2F6D24AD1A2A}"/>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6" name="Footer Placeholder 5">
            <a:extLst>
              <a:ext uri="{FF2B5EF4-FFF2-40B4-BE49-F238E27FC236}">
                <a16:creationId xmlns:a16="http://schemas.microsoft.com/office/drawing/2014/main" id="{4D79E278-E0D8-4E49-99CB-5C33400EC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37DF8-2004-7F4D-A29E-8F7A48AECD77}"/>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401242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B864-5851-014C-9B6D-2A9EAD62A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A82F65-6A7A-4E4F-8235-64459F957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984263-FE71-964D-A927-3FB5555C5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6BE92E-89C8-7A41-B6FF-CD40F64AA8DE}"/>
              </a:ext>
            </a:extLst>
          </p:cNvPr>
          <p:cNvSpPr>
            <a:spLocks noGrp="1"/>
          </p:cNvSpPr>
          <p:nvPr>
            <p:ph type="dt" sz="half" idx="10"/>
          </p:nvPr>
        </p:nvSpPr>
        <p:spPr/>
        <p:txBody>
          <a:bodyPr/>
          <a:lstStyle/>
          <a:p>
            <a:fld id="{CE4019D0-19B8-924B-9ED8-3D6B8193EF43}" type="datetimeFigureOut">
              <a:rPr lang="en-US" smtClean="0"/>
              <a:t>4/6/2020</a:t>
            </a:fld>
            <a:endParaRPr lang="en-US"/>
          </a:p>
        </p:txBody>
      </p:sp>
      <p:sp>
        <p:nvSpPr>
          <p:cNvPr id="6" name="Footer Placeholder 5">
            <a:extLst>
              <a:ext uri="{FF2B5EF4-FFF2-40B4-BE49-F238E27FC236}">
                <a16:creationId xmlns:a16="http://schemas.microsoft.com/office/drawing/2014/main" id="{DA5F7B17-3DA7-0345-84BA-AB8470E6D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F15CF-F6CE-A547-B77B-8B8E292EE035}"/>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383822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FC9D61-23B3-724B-B813-00E70EEC1F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3350AE-2FD7-0149-A424-6CE7D415D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2D178-9C89-414C-8B0F-7F40E2A0A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019D0-19B8-924B-9ED8-3D6B8193EF43}" type="datetimeFigureOut">
              <a:rPr lang="en-US" smtClean="0"/>
              <a:t>4/6/2020</a:t>
            </a:fld>
            <a:endParaRPr lang="en-US"/>
          </a:p>
        </p:txBody>
      </p:sp>
      <p:sp>
        <p:nvSpPr>
          <p:cNvPr id="5" name="Footer Placeholder 4">
            <a:extLst>
              <a:ext uri="{FF2B5EF4-FFF2-40B4-BE49-F238E27FC236}">
                <a16:creationId xmlns:a16="http://schemas.microsoft.com/office/drawing/2014/main" id="{B2AC0518-3537-A944-8D2D-AC8F252058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A85D8C-5F2B-2E47-AAB0-8E0297A22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66C74-8888-904F-9331-907C32077896}" type="slidenum">
              <a:rPr lang="en-US" smtClean="0"/>
              <a:t>‹#›</a:t>
            </a:fld>
            <a:endParaRPr lang="en-US"/>
          </a:p>
        </p:txBody>
      </p:sp>
    </p:spTree>
    <p:extLst>
      <p:ext uri="{BB962C8B-B14F-4D97-AF65-F5344CB8AC3E}">
        <p14:creationId xmlns:p14="http://schemas.microsoft.com/office/powerpoint/2010/main" val="716972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PX0P3RSzXeU" TargetMode="External"/><Relationship Id="rId6" Type="http://schemas.openxmlformats.org/officeDocument/2006/relationships/image" Target="../media/image13.jpeg"/><Relationship Id="rId5" Type="http://schemas.openxmlformats.org/officeDocument/2006/relationships/hyperlink" Target="https://positivepsychology.com/meditation-exercises-activities/"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zoom.us/hc/en-us/articles/201362193-How-Do-I-Join-A-Meet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prd.icarol.com/landing.html?token=1ae3b4f7-3057-4ae7-a501-6d78d8c9de57&amp;cssMode=Publish&amp;orgNum=126088&amp;db=126088" TargetMode="External"/><Relationship Id="rId3" Type="http://schemas.openxmlformats.org/officeDocument/2006/relationships/image" Target="../media/image9.png"/><Relationship Id="rId7" Type="http://schemas.openxmlformats.org/officeDocument/2006/relationships/hyperlink" Target="https://www.intherooms.com/home/" TargetMode="External"/><Relationship Id="rId12" Type="http://schemas.openxmlformats.org/officeDocument/2006/relationships/hyperlink" Target="https://sherecovers.c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aaonline.org/" TargetMode="External"/><Relationship Id="rId11" Type="http://schemas.openxmlformats.org/officeDocument/2006/relationships/hyperlink" Target="https://www.smartrecovery.org/community/calendar.php" TargetMode="External"/><Relationship Id="rId5" Type="http://schemas.openxmlformats.org/officeDocument/2006/relationships/hyperlink" Target="http://aa-intergroup.org/directory.php" TargetMode="External"/><Relationship Id="rId10" Type="http://schemas.openxmlformats.org/officeDocument/2006/relationships/hyperlink" Target="https://refugerecovery.org/meetings?tsml-day=any&amp;tsml-region=online-english" TargetMode="External"/><Relationship Id="rId4" Type="http://schemas.openxmlformats.org/officeDocument/2006/relationships/hyperlink" Target="https://www.na.org/meetingsearch/text-results.php?country=Web&amp;state&amp;city&amp;zip&amp;street&amp;within=5&amp;day=0&amp;lang&amp;orderby=distance" TargetMode="External"/><Relationship Id="rId9" Type="http://schemas.openxmlformats.org/officeDocument/2006/relationships/hyperlink" Target="http://www.211.org/services/covid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12E4-FC54-E547-92FD-22DA6E058FEC}"/>
              </a:ext>
            </a:extLst>
          </p:cNvPr>
          <p:cNvSpPr>
            <a:spLocks noGrp="1"/>
          </p:cNvSpPr>
          <p:nvPr>
            <p:ph type="ctrTitle"/>
          </p:nvPr>
        </p:nvSpPr>
        <p:spPr>
          <a:xfrm>
            <a:off x="1524000" y="703383"/>
            <a:ext cx="9144000" cy="1065701"/>
          </a:xfrm>
        </p:spPr>
        <p:txBody>
          <a:bodyPr>
            <a:normAutofit/>
          </a:bodyPr>
          <a:lstStyle/>
          <a:p>
            <a:r>
              <a:rPr lang="en-US" sz="4400" b="1" dirty="0" smtClean="0">
                <a:cs typeface="Calibri Light"/>
              </a:rPr>
              <a:t>Communities of Practice</a:t>
            </a:r>
            <a:endParaRPr lang="en-US" sz="4400" b="1" dirty="0">
              <a:cs typeface="Calibri Light"/>
            </a:endParaRPr>
          </a:p>
        </p:txBody>
      </p:sp>
      <p:sp>
        <p:nvSpPr>
          <p:cNvPr id="3" name="TextBox 2">
            <a:extLst>
              <a:ext uri="{FF2B5EF4-FFF2-40B4-BE49-F238E27FC236}">
                <a16:creationId xmlns:a16="http://schemas.microsoft.com/office/drawing/2014/main" id="{9F0ADA0A-C8D3-4C7D-A495-C98529FE2A46}"/>
              </a:ext>
            </a:extLst>
          </p:cNvPr>
          <p:cNvSpPr txBox="1"/>
          <p:nvPr/>
        </p:nvSpPr>
        <p:spPr>
          <a:xfrm>
            <a:off x="4088704" y="2155947"/>
            <a:ext cx="401459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  </a:t>
            </a:r>
            <a:r>
              <a:rPr lang="en-US" sz="3200" dirty="0" smtClean="0"/>
              <a:t>Self Care:  Resiliency</a:t>
            </a:r>
          </a:p>
          <a:p>
            <a:pPr algn="ctr"/>
            <a:r>
              <a:rPr lang="en-US" sz="2400" dirty="0" smtClean="0"/>
              <a:t>April 7, 2020</a:t>
            </a:r>
            <a:endParaRPr lang="en-US" sz="2400" dirty="0">
              <a:cs typeface="Calibri"/>
            </a:endParaRPr>
          </a:p>
        </p:txBody>
      </p:sp>
      <p:sp>
        <p:nvSpPr>
          <p:cNvPr id="4" name="Rectangle 3"/>
          <p:cNvSpPr/>
          <p:nvPr/>
        </p:nvSpPr>
        <p:spPr>
          <a:xfrm>
            <a:off x="2145323" y="3690348"/>
            <a:ext cx="8757138" cy="923330"/>
          </a:xfrm>
          <a:prstGeom prst="rect">
            <a:avLst/>
          </a:prstGeom>
        </p:spPr>
        <p:txBody>
          <a:bodyPr wrap="square">
            <a:spAutoFit/>
          </a:bodyPr>
          <a:lstStyle/>
          <a:p>
            <a:r>
              <a:rPr lang="en-US" i="1" dirty="0"/>
              <a:t>“The secret of health for both mind and body is not to mourn for the past, worry about the future, or anticipate troubles, but to live in the present moment wisely and earnestly.”</a:t>
            </a:r>
          </a:p>
          <a:p>
            <a:r>
              <a:rPr lang="en-US" i="1" dirty="0" smtClean="0"/>
              <a:t>								-Buddha</a:t>
            </a:r>
            <a:endParaRPr lang="en-US" i="1" dirty="0"/>
          </a:p>
        </p:txBody>
      </p:sp>
    </p:spTree>
    <p:extLst>
      <p:ext uri="{BB962C8B-B14F-4D97-AF65-F5344CB8AC3E}">
        <p14:creationId xmlns:p14="http://schemas.microsoft.com/office/powerpoint/2010/main" val="73527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Case Study #</a:t>
            </a:r>
            <a:r>
              <a:rPr lang="en-US" dirty="0" smtClean="0"/>
              <a:t>1</a:t>
            </a:r>
          </a:p>
          <a:p>
            <a:pPr marL="0" indent="0">
              <a:buNone/>
            </a:pPr>
            <a:r>
              <a:rPr lang="en-US" dirty="0" smtClean="0"/>
              <a:t>The family </a:t>
            </a:r>
            <a:r>
              <a:rPr lang="en-US" dirty="0"/>
              <a:t>has a unexpected death </a:t>
            </a:r>
            <a:r>
              <a:rPr lang="en-US" dirty="0" smtClean="0"/>
              <a:t>due </a:t>
            </a:r>
            <a:r>
              <a:rPr lang="en-US" dirty="0"/>
              <a:t>to an </a:t>
            </a:r>
            <a:r>
              <a:rPr lang="en-US" dirty="0" smtClean="0"/>
              <a:t>overdose and does not </a:t>
            </a:r>
            <a:r>
              <a:rPr lang="en-US" dirty="0"/>
              <a:t>have a strong support system other than the home visitor.  The family has asked the home visitor to help with </a:t>
            </a:r>
            <a:r>
              <a:rPr lang="en-US" dirty="0" smtClean="0"/>
              <a:t>funeral </a:t>
            </a:r>
            <a:r>
              <a:rPr lang="en-US" dirty="0"/>
              <a:t>arrangements.  In addition, the mother is unsure of how she is going to </a:t>
            </a:r>
            <a:r>
              <a:rPr lang="en-US" dirty="0" smtClean="0"/>
              <a:t>support the  children. </a:t>
            </a:r>
            <a:r>
              <a:rPr lang="en-US" dirty="0"/>
              <a:t> </a:t>
            </a:r>
            <a:r>
              <a:rPr lang="en-US" dirty="0" smtClean="0"/>
              <a:t>The </a:t>
            </a:r>
            <a:r>
              <a:rPr lang="en-US" dirty="0"/>
              <a:t>apartment was paid </a:t>
            </a:r>
            <a:r>
              <a:rPr lang="en-US" dirty="0" smtClean="0"/>
              <a:t>for by </a:t>
            </a:r>
            <a:r>
              <a:rPr lang="en-US" dirty="0"/>
              <a:t>the father of the children that passed away.  She is unsure of how to explain to her children </a:t>
            </a:r>
            <a:r>
              <a:rPr lang="en-US" dirty="0" smtClean="0"/>
              <a:t>about the death </a:t>
            </a:r>
            <a:r>
              <a:rPr lang="en-US" dirty="0"/>
              <a:t>of their father.  She is texting the home visitor throughout the night and </a:t>
            </a:r>
            <a:r>
              <a:rPr lang="en-US" dirty="0" smtClean="0"/>
              <a:t>on weekends</a:t>
            </a:r>
            <a:r>
              <a:rPr lang="en-US" dirty="0"/>
              <a:t>. The mother has a history of depression and since the death of the father, is becoming completely dependent on her home visitor.  </a:t>
            </a:r>
            <a:endParaRPr lang="en-US" dirty="0" smtClean="0"/>
          </a:p>
          <a:p>
            <a:pPr marL="0" indent="0">
              <a:buNone/>
            </a:pPr>
            <a:r>
              <a:rPr lang="en-US" dirty="0" smtClean="0"/>
              <a:t>What </a:t>
            </a:r>
            <a:r>
              <a:rPr lang="en-US" dirty="0"/>
              <a:t>suggestions would you have for the home visitor?</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Case Study #</a:t>
            </a:r>
            <a:r>
              <a:rPr lang="en-US" dirty="0" smtClean="0"/>
              <a:t>2</a:t>
            </a:r>
            <a:endParaRPr lang="en-US" dirty="0"/>
          </a:p>
          <a:p>
            <a:pPr marL="0" indent="0">
              <a:buNone/>
            </a:pPr>
            <a:r>
              <a:rPr lang="en-US" dirty="0" smtClean="0"/>
              <a:t>A young </a:t>
            </a:r>
            <a:r>
              <a:rPr lang="en-US" dirty="0"/>
              <a:t>mom with two children live in a home with two other people.  </a:t>
            </a:r>
            <a:r>
              <a:rPr lang="en-US" dirty="0" smtClean="0"/>
              <a:t>The mom </a:t>
            </a:r>
            <a:r>
              <a:rPr lang="en-US" dirty="0"/>
              <a:t>has a history of substance use, but has been in recovery for the last two years since her last child was born.  She was on Medication Assisted Treatment, but has transitioned off MAT appropriately based upon the program she was </a:t>
            </a:r>
            <a:r>
              <a:rPr lang="en-US" dirty="0" smtClean="0"/>
              <a:t>enrolled.  </a:t>
            </a:r>
            <a:r>
              <a:rPr lang="en-US" dirty="0"/>
              <a:t>However, over the last 3 months, the mom has not been going to group meetings and does not appear to have a peer recovery coach.  Although the home visitor does not believe the mom has relapsed, she does have concerns about the other two adults living in the house.  She feels that they may have a negative influence on her.  However, mom does not have anywhere else to live.  </a:t>
            </a:r>
            <a:endParaRPr lang="en-US" dirty="0" smtClean="0"/>
          </a:p>
          <a:p>
            <a:pPr marL="0" indent="0">
              <a:buNone/>
            </a:pPr>
            <a:r>
              <a:rPr lang="en-US" dirty="0" smtClean="0"/>
              <a:t>What </a:t>
            </a:r>
            <a:r>
              <a:rPr lang="en-US" dirty="0"/>
              <a:t>suggestions would you have for the home </a:t>
            </a:r>
            <a:r>
              <a:rPr lang="en-US" dirty="0" smtClean="0"/>
              <a:t>visitor?</a:t>
            </a:r>
            <a:endParaRPr lang="en-US" dirty="0"/>
          </a:p>
        </p:txBody>
      </p:sp>
      <p:pic>
        <p:nvPicPr>
          <p:cNvPr id="7" name="Picture 6"/>
          <p:cNvPicPr>
            <a:picLocks noChangeAspect="1"/>
          </p:cNvPicPr>
          <p:nvPr/>
        </p:nvPicPr>
        <p:blipFill>
          <a:blip r:embed="rId2"/>
          <a:stretch>
            <a:fillRect/>
          </a:stretch>
        </p:blipFill>
        <p:spPr>
          <a:xfrm>
            <a:off x="9040816" y="205521"/>
            <a:ext cx="2970334" cy="1485167"/>
          </a:xfrm>
          <a:prstGeom prst="rect">
            <a:avLst/>
          </a:prstGeom>
        </p:spPr>
      </p:pic>
    </p:spTree>
    <p:extLst>
      <p:ext uri="{BB962C8B-B14F-4D97-AF65-F5344CB8AC3E}">
        <p14:creationId xmlns:p14="http://schemas.microsoft.com/office/powerpoint/2010/main" val="186829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reflection</a:t>
            </a:r>
            <a:endParaRPr lang="en-US" b="1" dirty="0"/>
          </a:p>
        </p:txBody>
      </p:sp>
      <p:sp>
        <p:nvSpPr>
          <p:cNvPr id="3" name="Content Placeholder 2"/>
          <p:cNvSpPr>
            <a:spLocks noGrp="1"/>
          </p:cNvSpPr>
          <p:nvPr>
            <p:ph idx="1"/>
          </p:nvPr>
        </p:nvSpPr>
        <p:spPr/>
        <p:txBody>
          <a:bodyPr vert="horz" lIns="91440" tIns="45720" rIns="91440" bIns="45720" rtlCol="0" anchor="t">
            <a:normAutofit/>
          </a:bodyPr>
          <a:lstStyle/>
          <a:p>
            <a:endParaRPr lang="en-US" dirty="0" smtClean="0"/>
          </a:p>
          <a:p>
            <a:endParaRPr lang="en-US" dirty="0"/>
          </a:p>
          <a:p>
            <a:r>
              <a:rPr lang="en-US" dirty="0" smtClean="0"/>
              <a:t>What </a:t>
            </a:r>
            <a:r>
              <a:rPr lang="en-US" dirty="0"/>
              <a:t>resonates with you? </a:t>
            </a:r>
          </a:p>
          <a:p>
            <a:r>
              <a:rPr lang="en-US" dirty="0"/>
              <a:t>What do you feel would be the best way to support the family? </a:t>
            </a:r>
          </a:p>
          <a:p>
            <a:r>
              <a:rPr lang="en-US" dirty="0"/>
              <a:t>How could you practice </a:t>
            </a:r>
            <a:r>
              <a:rPr lang="en-US" b="1" i="1" dirty="0"/>
              <a:t>resiliency</a:t>
            </a:r>
            <a:r>
              <a:rPr lang="en-US" dirty="0"/>
              <a:t> during this scenario?</a:t>
            </a:r>
          </a:p>
          <a:p>
            <a:r>
              <a:rPr lang="en-US" dirty="0"/>
              <a:t>How would you prepare yourself for the next visit?</a:t>
            </a:r>
          </a:p>
        </p:txBody>
      </p:sp>
      <p:pic>
        <p:nvPicPr>
          <p:cNvPr id="5" name="Picture 4"/>
          <p:cNvPicPr>
            <a:picLocks noChangeAspect="1"/>
          </p:cNvPicPr>
          <p:nvPr/>
        </p:nvPicPr>
        <p:blipFill>
          <a:blip r:embed="rId2"/>
          <a:stretch>
            <a:fillRect/>
          </a:stretch>
        </p:blipFill>
        <p:spPr>
          <a:xfrm>
            <a:off x="6321669" y="715962"/>
            <a:ext cx="3276600" cy="2219325"/>
          </a:xfrm>
          <a:prstGeom prst="rect">
            <a:avLst/>
          </a:prstGeom>
        </p:spPr>
      </p:pic>
    </p:spTree>
    <p:extLst>
      <p:ext uri="{BB962C8B-B14F-4D97-AF65-F5344CB8AC3E}">
        <p14:creationId xmlns:p14="http://schemas.microsoft.com/office/powerpoint/2010/main" val="128622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a:xfrm>
            <a:off x="838200" y="2019056"/>
            <a:ext cx="10515600" cy="4351338"/>
          </a:xfrm>
        </p:spPr>
        <p:txBody>
          <a:bodyPr vert="horz" lIns="91440" tIns="45720" rIns="91440" bIns="45720" rtlCol="0" anchor="t">
            <a:normAutofit/>
          </a:bodyPr>
          <a:lstStyle/>
          <a:p>
            <a:pPr marL="0" indent="0">
              <a:buNone/>
            </a:pPr>
            <a:r>
              <a:rPr lang="en-US" dirty="0"/>
              <a:t>Building emotional resilience includes:</a:t>
            </a:r>
          </a:p>
          <a:p>
            <a:pPr lvl="0"/>
            <a:r>
              <a:rPr lang="en-US" dirty="0"/>
              <a:t>Building self-acceptance</a:t>
            </a:r>
          </a:p>
          <a:p>
            <a:pPr lvl="0"/>
            <a:r>
              <a:rPr lang="en-US" dirty="0"/>
              <a:t>Improving stress management strategies</a:t>
            </a:r>
          </a:p>
          <a:p>
            <a:pPr lvl="0"/>
            <a:r>
              <a:rPr lang="en-US" dirty="0"/>
              <a:t>Building self-esteem</a:t>
            </a:r>
          </a:p>
          <a:p>
            <a:pPr lvl="0"/>
            <a:r>
              <a:rPr lang="en-US" dirty="0"/>
              <a:t>Being mindful and focused on the present</a:t>
            </a:r>
          </a:p>
          <a:p>
            <a:pPr lvl="0"/>
            <a:r>
              <a:rPr lang="en-US" dirty="0"/>
              <a:t>Expressing emotions wisely</a:t>
            </a:r>
          </a:p>
          <a:p>
            <a:pPr lvl="0"/>
            <a:r>
              <a:rPr lang="en-US" dirty="0"/>
              <a:t>Choosing to react to stress in a way that won’t harm the self or those around</a:t>
            </a:r>
          </a:p>
          <a:p>
            <a:endParaRPr lang="en-US" dirty="0"/>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Tree>
    <p:extLst>
      <p:ext uri="{BB962C8B-B14F-4D97-AF65-F5344CB8AC3E}">
        <p14:creationId xmlns:p14="http://schemas.microsoft.com/office/powerpoint/2010/main" val="14714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smtClean="0"/>
              <a:t>Resource </a:t>
            </a:r>
            <a:r>
              <a:rPr lang="en-US" dirty="0"/>
              <a:t>share</a:t>
            </a:r>
          </a:p>
        </p:txBody>
      </p:sp>
      <p:pic>
        <p:nvPicPr>
          <p:cNvPr id="4" name="Picture 3"/>
          <p:cNvPicPr>
            <a:picLocks noChangeAspect="1"/>
          </p:cNvPicPr>
          <p:nvPr/>
        </p:nvPicPr>
        <p:blipFill>
          <a:blip r:embed="rId3"/>
          <a:stretch>
            <a:fillRect/>
          </a:stretch>
        </p:blipFill>
        <p:spPr>
          <a:xfrm>
            <a:off x="6096000" y="406400"/>
            <a:ext cx="4933950" cy="1419225"/>
          </a:xfrm>
          <a:prstGeom prst="rect">
            <a:avLst/>
          </a:prstGeom>
        </p:spPr>
      </p:pic>
      <p:sp>
        <p:nvSpPr>
          <p:cNvPr id="3" name="Rectangle 2"/>
          <p:cNvSpPr/>
          <p:nvPr/>
        </p:nvSpPr>
        <p:spPr>
          <a:xfrm>
            <a:off x="838200" y="1456293"/>
            <a:ext cx="4429418" cy="369332"/>
          </a:xfrm>
          <a:prstGeom prst="rect">
            <a:avLst/>
          </a:prstGeom>
        </p:spPr>
        <p:txBody>
          <a:bodyPr wrap="none">
            <a:spAutoFit/>
          </a:bodyPr>
          <a:lstStyle/>
          <a:p>
            <a:pPr>
              <a:spcAft>
                <a:spcPts val="1500"/>
              </a:spcAft>
            </a:pPr>
            <a:r>
              <a:rPr lang="en-US" b="1"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Emotional Resilience Self-Assessment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44974784"/>
              </p:ext>
            </p:extLst>
          </p:nvPr>
        </p:nvGraphicFramePr>
        <p:xfrm>
          <a:off x="838200" y="1866900"/>
          <a:ext cx="10515600" cy="4160520"/>
        </p:xfrm>
        <a:graphic>
          <a:graphicData uri="http://schemas.openxmlformats.org/drawingml/2006/table">
            <a:tbl>
              <a:tblPr firstRow="1" firstCol="1" bandRow="1"/>
              <a:tblGrid>
                <a:gridCol w="10515600">
                  <a:extLst>
                    <a:ext uri="{9D8B030D-6E8A-4147-A177-3AD203B41FA5}">
                      <a16:colId xmlns:a16="http://schemas.microsoft.com/office/drawing/2014/main" val="187651306"/>
                    </a:ext>
                  </a:extLst>
                </a:gridCol>
              </a:tblGrid>
              <a:tr h="0">
                <a:tc>
                  <a:txBody>
                    <a:bodyPr/>
                    <a:lstStyle/>
                    <a:p>
                      <a:pPr marL="0" marR="0">
                        <a:spcBef>
                          <a:spcPts val="0"/>
                        </a:spcBef>
                        <a:spcAft>
                          <a:spcPts val="0"/>
                        </a:spcAft>
                      </a:pPr>
                      <a:r>
                        <a:rPr lang="en-US" sz="1400" b="1" dirty="0">
                          <a:solidFill>
                            <a:srgbClr val="E8E8EA"/>
                          </a:solidFill>
                          <a:effectLst/>
                          <a:latin typeface="+mn-lt"/>
                          <a:ea typeface="Times New Roman" panose="02020603050405020304" pitchFamily="18" charset="0"/>
                          <a:cs typeface="Times New Roman" panose="02020603050405020304" pitchFamily="18" charset="0"/>
                        </a:rPr>
                        <a:t>Statement</a:t>
                      </a:r>
                      <a:endParaRPr lang="en-US" sz="1400" dirty="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extLst>
                  <a:ext uri="{0D108BD9-81ED-4DB2-BD59-A6C34878D82A}">
                    <a16:rowId xmlns:a16="http://schemas.microsoft.com/office/drawing/2014/main" val="3279505781"/>
                  </a:ext>
                </a:extLst>
              </a:tr>
              <a:tr h="0">
                <a:tc>
                  <a:txBody>
                    <a:bodyPr/>
                    <a:lstStyle/>
                    <a:p>
                      <a:pPr marL="0" marR="0">
                        <a:spcBef>
                          <a:spcPts val="0"/>
                        </a:spcBef>
                        <a:spcAft>
                          <a:spcPts val="0"/>
                        </a:spcAft>
                      </a:pPr>
                      <a:r>
                        <a:rPr lang="en-US" sz="1400">
                          <a:solidFill>
                            <a:srgbClr val="2A2A2A"/>
                          </a:solidFill>
                          <a:effectLst/>
                          <a:latin typeface="+mn-lt"/>
                          <a:ea typeface="Times New Roman" panose="02020603050405020304" pitchFamily="18" charset="0"/>
                          <a:cs typeface="Times New Roman" panose="02020603050405020304" pitchFamily="18" charset="0"/>
                        </a:rPr>
                        <a:t>1. I trust myself</a:t>
                      </a:r>
                      <a:endParaRPr lang="en-US" sz="14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extLst>
                  <a:ext uri="{0D108BD9-81ED-4DB2-BD59-A6C34878D82A}">
                    <a16:rowId xmlns:a16="http://schemas.microsoft.com/office/drawing/2014/main" val="2160876402"/>
                  </a:ext>
                </a:extLst>
              </a:tr>
              <a:tr h="0">
                <a:tc>
                  <a:txBody>
                    <a:bodyPr/>
                    <a:lstStyle/>
                    <a:p>
                      <a:pPr marL="0" marR="0">
                        <a:spcBef>
                          <a:spcPts val="0"/>
                        </a:spcBef>
                        <a:spcAft>
                          <a:spcPts val="0"/>
                        </a:spcAft>
                      </a:pPr>
                      <a:r>
                        <a:rPr lang="en-US" sz="1400">
                          <a:solidFill>
                            <a:srgbClr val="2A2A2A"/>
                          </a:solidFill>
                          <a:effectLst/>
                          <a:latin typeface="+mn-lt"/>
                          <a:ea typeface="Times New Roman" panose="02020603050405020304" pitchFamily="18" charset="0"/>
                          <a:cs typeface="Times New Roman" panose="02020603050405020304" pitchFamily="18" charset="0"/>
                        </a:rPr>
                        <a:t>2. I am proud of my achievements</a:t>
                      </a:r>
                      <a:endParaRPr lang="en-US" sz="14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1643163684"/>
                  </a:ext>
                </a:extLst>
              </a:tr>
              <a:tr h="0">
                <a:tc>
                  <a:txBody>
                    <a:bodyPr/>
                    <a:lstStyle/>
                    <a:p>
                      <a:pPr marL="0" marR="0">
                        <a:spcBef>
                          <a:spcPts val="0"/>
                        </a:spcBef>
                        <a:spcAft>
                          <a:spcPts val="0"/>
                        </a:spcAft>
                      </a:pPr>
                      <a:r>
                        <a:rPr lang="en-US" sz="1400">
                          <a:solidFill>
                            <a:srgbClr val="2A2A2A"/>
                          </a:solidFill>
                          <a:effectLst/>
                          <a:latin typeface="+mn-lt"/>
                          <a:ea typeface="Times New Roman" panose="02020603050405020304" pitchFamily="18" charset="0"/>
                          <a:cs typeface="Times New Roman" panose="02020603050405020304" pitchFamily="18" charset="0"/>
                        </a:rPr>
                        <a:t>3. I have the power to overcome difficulties</a:t>
                      </a:r>
                      <a:endParaRPr lang="en-US" sz="14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4130483432"/>
                  </a:ext>
                </a:extLst>
              </a:tr>
              <a:tr h="0">
                <a:tc>
                  <a:txBody>
                    <a:bodyPr/>
                    <a:lstStyle/>
                    <a:p>
                      <a:pPr marL="0" marR="0">
                        <a:spcBef>
                          <a:spcPts val="0"/>
                        </a:spcBef>
                        <a:spcAft>
                          <a:spcPts val="0"/>
                        </a:spcAft>
                      </a:pPr>
                      <a:r>
                        <a:rPr lang="en-US" sz="1400">
                          <a:solidFill>
                            <a:srgbClr val="2A2A2A"/>
                          </a:solidFill>
                          <a:effectLst/>
                          <a:latin typeface="+mn-lt"/>
                          <a:ea typeface="Times New Roman" panose="02020603050405020304" pitchFamily="18" charset="0"/>
                          <a:cs typeface="Times New Roman" panose="02020603050405020304" pitchFamily="18" charset="0"/>
                        </a:rPr>
                        <a:t>4. I have people who love me</a:t>
                      </a:r>
                      <a:endParaRPr lang="en-US" sz="14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306420556"/>
                  </a:ext>
                </a:extLst>
              </a:tr>
              <a:tr h="0">
                <a:tc>
                  <a:txBody>
                    <a:bodyPr/>
                    <a:lstStyle/>
                    <a:p>
                      <a:pPr marL="0" marR="0">
                        <a:spcBef>
                          <a:spcPts val="0"/>
                        </a:spcBef>
                        <a:spcAft>
                          <a:spcPts val="0"/>
                        </a:spcAft>
                      </a:pPr>
                      <a:r>
                        <a:rPr lang="en-US" sz="1400">
                          <a:solidFill>
                            <a:srgbClr val="2A2A2A"/>
                          </a:solidFill>
                          <a:effectLst/>
                          <a:latin typeface="+mn-lt"/>
                          <a:ea typeface="Times New Roman" panose="02020603050405020304" pitchFamily="18" charset="0"/>
                          <a:cs typeface="Times New Roman" panose="02020603050405020304" pitchFamily="18" charset="0"/>
                        </a:rPr>
                        <a:t>5. I can handle criticisms</a:t>
                      </a:r>
                      <a:endParaRPr lang="en-US" sz="14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2642246690"/>
                  </a:ext>
                </a:extLst>
              </a:tr>
              <a:tr h="0">
                <a:tc>
                  <a:txBody>
                    <a:bodyPr/>
                    <a:lstStyle/>
                    <a:p>
                      <a:pPr marL="0" marR="0">
                        <a:spcBef>
                          <a:spcPts val="0"/>
                        </a:spcBef>
                        <a:spcAft>
                          <a:spcPts val="0"/>
                        </a:spcAft>
                      </a:pPr>
                      <a:r>
                        <a:rPr lang="en-US" sz="1400">
                          <a:solidFill>
                            <a:srgbClr val="2A2A2A"/>
                          </a:solidFill>
                          <a:effectLst/>
                          <a:latin typeface="+mn-lt"/>
                          <a:ea typeface="Times New Roman" panose="02020603050405020304" pitchFamily="18" charset="0"/>
                          <a:cs typeface="Times New Roman" panose="02020603050405020304" pitchFamily="18" charset="0"/>
                        </a:rPr>
                        <a:t>6. I am respectful towards myself and others</a:t>
                      </a:r>
                      <a:endParaRPr lang="en-US" sz="14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1947696816"/>
                  </a:ext>
                </a:extLst>
              </a:tr>
              <a:tr h="0">
                <a:tc>
                  <a:txBody>
                    <a:bodyPr/>
                    <a:lstStyle/>
                    <a:p>
                      <a:pPr marL="0" marR="0">
                        <a:spcBef>
                          <a:spcPts val="0"/>
                        </a:spcBef>
                        <a:spcAft>
                          <a:spcPts val="0"/>
                        </a:spcAft>
                      </a:pPr>
                      <a:r>
                        <a:rPr lang="en-US" sz="1400">
                          <a:solidFill>
                            <a:srgbClr val="2A2A2A"/>
                          </a:solidFill>
                          <a:effectLst/>
                          <a:latin typeface="+mn-lt"/>
                          <a:ea typeface="Times New Roman" panose="02020603050405020304" pitchFamily="18" charset="0"/>
                          <a:cs typeface="Times New Roman" panose="02020603050405020304" pitchFamily="18" charset="0"/>
                        </a:rPr>
                        <a:t>7. I enjoy being part of a community</a:t>
                      </a:r>
                      <a:endParaRPr lang="en-US" sz="14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147602439"/>
                  </a:ext>
                </a:extLst>
              </a:tr>
              <a:tr h="0">
                <a:tc>
                  <a:txBody>
                    <a:bodyPr/>
                    <a:lstStyle/>
                    <a:p>
                      <a:pPr marL="0" marR="0">
                        <a:spcBef>
                          <a:spcPts val="0"/>
                        </a:spcBef>
                        <a:spcAft>
                          <a:spcPts val="0"/>
                        </a:spcAft>
                      </a:pPr>
                      <a:r>
                        <a:rPr lang="en-US" sz="1400">
                          <a:solidFill>
                            <a:srgbClr val="2A2A2A"/>
                          </a:solidFill>
                          <a:effectLst/>
                          <a:latin typeface="+mn-lt"/>
                          <a:ea typeface="Times New Roman" panose="02020603050405020304" pitchFamily="18" charset="0"/>
                          <a:cs typeface="Times New Roman" panose="02020603050405020304" pitchFamily="18" charset="0"/>
                        </a:rPr>
                        <a:t>8. I am aware of my strengths and my weaknesses</a:t>
                      </a:r>
                      <a:endParaRPr lang="en-US" sz="14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732437116"/>
                  </a:ext>
                </a:extLst>
              </a:tr>
              <a:tr h="0">
                <a:tc>
                  <a:txBody>
                    <a:bodyPr/>
                    <a:lstStyle/>
                    <a:p>
                      <a:pPr marL="0" marR="0">
                        <a:spcBef>
                          <a:spcPts val="0"/>
                        </a:spcBef>
                        <a:spcAft>
                          <a:spcPts val="0"/>
                        </a:spcAft>
                      </a:pPr>
                      <a:r>
                        <a:rPr lang="en-US" sz="1400">
                          <a:solidFill>
                            <a:srgbClr val="2A2A2A"/>
                          </a:solidFill>
                          <a:effectLst/>
                          <a:latin typeface="+mn-lt"/>
                          <a:ea typeface="Times New Roman" panose="02020603050405020304" pitchFamily="18" charset="0"/>
                          <a:cs typeface="Times New Roman" panose="02020603050405020304" pitchFamily="18" charset="0"/>
                        </a:rPr>
                        <a:t>9. I focus on solutions more than problems</a:t>
                      </a:r>
                      <a:endParaRPr lang="en-US" sz="14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1723042940"/>
                  </a:ext>
                </a:extLst>
              </a:tr>
              <a:tr h="0">
                <a:tc>
                  <a:txBody>
                    <a:bodyPr/>
                    <a:lstStyle/>
                    <a:p>
                      <a:pPr marL="0" marR="0">
                        <a:spcBef>
                          <a:spcPts val="0"/>
                        </a:spcBef>
                        <a:spcAft>
                          <a:spcPts val="0"/>
                        </a:spcAft>
                      </a:pPr>
                      <a:r>
                        <a:rPr lang="en-US" sz="1400">
                          <a:solidFill>
                            <a:srgbClr val="2A2A2A"/>
                          </a:solidFill>
                          <a:effectLst/>
                          <a:latin typeface="+mn-lt"/>
                          <a:ea typeface="Times New Roman" panose="02020603050405020304" pitchFamily="18" charset="0"/>
                          <a:cs typeface="Times New Roman" panose="02020603050405020304" pitchFamily="18" charset="0"/>
                        </a:rPr>
                        <a:t>10. I love my life</a:t>
                      </a:r>
                      <a:endParaRPr lang="en-US" sz="14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3651598438"/>
                  </a:ext>
                </a:extLst>
              </a:tr>
              <a:tr h="0">
                <a:tc>
                  <a:txBody>
                    <a:bodyPr/>
                    <a:lstStyle/>
                    <a:p>
                      <a:pPr marL="0" marR="0">
                        <a:spcBef>
                          <a:spcPts val="0"/>
                        </a:spcBef>
                        <a:spcAft>
                          <a:spcPts val="0"/>
                        </a:spcAft>
                      </a:pPr>
                      <a:r>
                        <a:rPr lang="en-US" sz="1400" dirty="0">
                          <a:solidFill>
                            <a:srgbClr val="2A2A2A"/>
                          </a:solidFill>
                          <a:effectLst/>
                          <a:latin typeface="+mn-lt"/>
                          <a:ea typeface="Times New Roman" panose="02020603050405020304" pitchFamily="18" charset="0"/>
                          <a:cs typeface="Times New Roman" panose="02020603050405020304" pitchFamily="18" charset="0"/>
                        </a:rPr>
                        <a:t>Total Score</a:t>
                      </a:r>
                      <a:endParaRPr lang="en-US" sz="1400" dirty="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3918683424"/>
                  </a:ext>
                </a:extLst>
              </a:tr>
            </a:tbl>
          </a:graphicData>
        </a:graphic>
      </p:graphicFrame>
    </p:spTree>
    <p:extLst>
      <p:ext uri="{BB962C8B-B14F-4D97-AF65-F5344CB8AC3E}">
        <p14:creationId xmlns:p14="http://schemas.microsoft.com/office/powerpoint/2010/main" val="421600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8360650"/>
              </p:ext>
            </p:extLst>
          </p:nvPr>
        </p:nvGraphicFramePr>
        <p:xfrm>
          <a:off x="838200" y="2198078"/>
          <a:ext cx="10191750" cy="3587260"/>
        </p:xfrm>
        <a:graphic>
          <a:graphicData uri="http://schemas.openxmlformats.org/drawingml/2006/table">
            <a:tbl>
              <a:tblPr firstRow="1" firstCol="1" bandRow="1"/>
              <a:tblGrid>
                <a:gridCol w="5095875">
                  <a:extLst>
                    <a:ext uri="{9D8B030D-6E8A-4147-A177-3AD203B41FA5}">
                      <a16:colId xmlns:a16="http://schemas.microsoft.com/office/drawing/2014/main" val="4009348378"/>
                    </a:ext>
                  </a:extLst>
                </a:gridCol>
                <a:gridCol w="5095875">
                  <a:extLst>
                    <a:ext uri="{9D8B030D-6E8A-4147-A177-3AD203B41FA5}">
                      <a16:colId xmlns:a16="http://schemas.microsoft.com/office/drawing/2014/main" val="3122678565"/>
                    </a:ext>
                  </a:extLst>
                </a:gridCol>
              </a:tblGrid>
              <a:tr h="561420">
                <a:tc>
                  <a:txBody>
                    <a:bodyPr/>
                    <a:lstStyle/>
                    <a:p>
                      <a:pPr marL="0" marR="0">
                        <a:spcBef>
                          <a:spcPts val="0"/>
                        </a:spcBef>
                        <a:spcAft>
                          <a:spcPts val="0"/>
                        </a:spcAft>
                      </a:pPr>
                      <a:r>
                        <a:rPr lang="en-US" sz="1800" b="1">
                          <a:solidFill>
                            <a:srgbClr val="E8E8EA"/>
                          </a:solidFill>
                          <a:effectLst/>
                          <a:latin typeface="+mn-lt"/>
                          <a:ea typeface="Times New Roman" panose="02020603050405020304" pitchFamily="18" charset="0"/>
                          <a:cs typeface="Times New Roman" panose="02020603050405020304" pitchFamily="18" charset="0"/>
                        </a:rPr>
                        <a:t>Negative Thoughts</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1800" b="1">
                          <a:solidFill>
                            <a:srgbClr val="E8E8EA"/>
                          </a:solidFill>
                          <a:effectLst/>
                          <a:latin typeface="+mn-lt"/>
                          <a:ea typeface="Times New Roman" panose="02020603050405020304" pitchFamily="18" charset="0"/>
                          <a:cs typeface="Times New Roman" panose="02020603050405020304" pitchFamily="18" charset="0"/>
                        </a:rPr>
                        <a:t>Alternative Positive Thoughts</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extLst>
                  <a:ext uri="{0D108BD9-81ED-4DB2-BD59-A6C34878D82A}">
                    <a16:rowId xmlns:a16="http://schemas.microsoft.com/office/drawing/2014/main" val="2146267106"/>
                  </a:ext>
                </a:extLst>
              </a:tr>
              <a:tr h="605168">
                <a:tc>
                  <a:txBody>
                    <a:bodyPr/>
                    <a:lstStyle/>
                    <a:p>
                      <a:pPr marL="0" marR="0">
                        <a:spcBef>
                          <a:spcPts val="0"/>
                        </a:spcBef>
                        <a:spcAft>
                          <a:spcPts val="0"/>
                        </a:spcAft>
                      </a:pPr>
                      <a:r>
                        <a:rPr lang="en-US" sz="1800">
                          <a:solidFill>
                            <a:srgbClr val="2A2A2A"/>
                          </a:solidFill>
                          <a:effectLst/>
                          <a:latin typeface="+mn-lt"/>
                          <a:ea typeface="Times New Roman" panose="02020603050405020304" pitchFamily="18" charset="0"/>
                          <a:cs typeface="Times New Roman" panose="02020603050405020304" pitchFamily="18" charset="0"/>
                        </a:rPr>
                        <a:t>1. This shall never pass</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pPr marL="0" marR="0">
                        <a:spcBef>
                          <a:spcPts val="0"/>
                        </a:spcBef>
                        <a:spcAft>
                          <a:spcPts val="0"/>
                        </a:spcAft>
                      </a:pPr>
                      <a:r>
                        <a:rPr lang="en-US" sz="1800">
                          <a:solidFill>
                            <a:srgbClr val="2A2A2A"/>
                          </a:solidFill>
                          <a:effectLst/>
                          <a:latin typeface="+mn-lt"/>
                          <a:ea typeface="Times New Roman" panose="02020603050405020304" pitchFamily="18" charset="0"/>
                          <a:cs typeface="Times New Roman" panose="02020603050405020304" pitchFamily="18" charset="0"/>
                        </a:rPr>
                        <a:t>1. I have seen worse times passing</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extLst>
                  <a:ext uri="{0D108BD9-81ED-4DB2-BD59-A6C34878D82A}">
                    <a16:rowId xmlns:a16="http://schemas.microsoft.com/office/drawing/2014/main" val="2822217516"/>
                  </a:ext>
                </a:extLst>
              </a:tr>
              <a:tr h="605168">
                <a:tc>
                  <a:txBody>
                    <a:bodyPr/>
                    <a:lstStyle/>
                    <a:p>
                      <a:pPr marL="0" marR="0">
                        <a:spcBef>
                          <a:spcPts val="0"/>
                        </a:spcBef>
                        <a:spcAft>
                          <a:spcPts val="0"/>
                        </a:spcAft>
                      </a:pPr>
                      <a:r>
                        <a:rPr lang="en-US" sz="1800">
                          <a:solidFill>
                            <a:srgbClr val="2A2A2A"/>
                          </a:solidFill>
                          <a:effectLst/>
                          <a:latin typeface="+mn-lt"/>
                          <a:ea typeface="Times New Roman" panose="02020603050405020304" pitchFamily="18" charset="0"/>
                          <a:cs typeface="Times New Roman" panose="02020603050405020304" pitchFamily="18" charset="0"/>
                        </a:rPr>
                        <a:t>2. I am losing my hold on life</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a:txBody>
                    <a:bodyPr/>
                    <a:lstStyle/>
                    <a:p>
                      <a:pPr marL="0" marR="0">
                        <a:spcBef>
                          <a:spcPts val="0"/>
                        </a:spcBef>
                        <a:spcAft>
                          <a:spcPts val="0"/>
                        </a:spcAft>
                      </a:pPr>
                      <a:r>
                        <a:rPr lang="en-US" sz="1800">
                          <a:solidFill>
                            <a:srgbClr val="2A2A2A"/>
                          </a:solidFill>
                          <a:effectLst/>
                          <a:latin typeface="+mn-lt"/>
                          <a:ea typeface="Times New Roman" panose="02020603050405020304" pitchFamily="18" charset="0"/>
                          <a:cs typeface="Times New Roman" panose="02020603050405020304" pitchFamily="18" charset="0"/>
                        </a:rPr>
                        <a:t>2. I can get back the control</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4294054205"/>
                  </a:ext>
                </a:extLst>
              </a:tr>
              <a:tr h="605168">
                <a:tc>
                  <a:txBody>
                    <a:bodyPr/>
                    <a:lstStyle/>
                    <a:p>
                      <a:pPr marL="0" marR="0">
                        <a:spcBef>
                          <a:spcPts val="0"/>
                        </a:spcBef>
                        <a:spcAft>
                          <a:spcPts val="0"/>
                        </a:spcAft>
                      </a:pPr>
                      <a:r>
                        <a:rPr lang="en-US" sz="1800">
                          <a:solidFill>
                            <a:srgbClr val="2A2A2A"/>
                          </a:solidFill>
                          <a:effectLst/>
                          <a:latin typeface="+mn-lt"/>
                          <a:ea typeface="Times New Roman" panose="02020603050405020304" pitchFamily="18" charset="0"/>
                          <a:cs typeface="Times New Roman" panose="02020603050405020304" pitchFamily="18" charset="0"/>
                        </a:rPr>
                        <a:t>3. I can never move on</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pPr marL="0" marR="0">
                        <a:spcBef>
                          <a:spcPts val="0"/>
                        </a:spcBef>
                        <a:spcAft>
                          <a:spcPts val="0"/>
                        </a:spcAft>
                      </a:pPr>
                      <a:r>
                        <a:rPr lang="en-US" sz="1800">
                          <a:solidFill>
                            <a:srgbClr val="2A2A2A"/>
                          </a:solidFill>
                          <a:effectLst/>
                          <a:latin typeface="+mn-lt"/>
                          <a:ea typeface="Times New Roman" panose="02020603050405020304" pitchFamily="18" charset="0"/>
                          <a:cs typeface="Times New Roman" panose="02020603050405020304" pitchFamily="18" charset="0"/>
                        </a:rPr>
                        <a:t>3. Maybe I should give it some time</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740802257"/>
                  </a:ext>
                </a:extLst>
              </a:tr>
              <a:tr h="605168">
                <a:tc>
                  <a:txBody>
                    <a:bodyPr/>
                    <a:lstStyle/>
                    <a:p>
                      <a:pPr marL="0" marR="0">
                        <a:spcBef>
                          <a:spcPts val="0"/>
                        </a:spcBef>
                        <a:spcAft>
                          <a:spcPts val="0"/>
                        </a:spcAft>
                      </a:pPr>
                      <a:r>
                        <a:rPr lang="en-US" sz="1800">
                          <a:solidFill>
                            <a:srgbClr val="2A2A2A"/>
                          </a:solidFill>
                          <a:effectLst/>
                          <a:latin typeface="+mn-lt"/>
                          <a:ea typeface="Times New Roman" panose="02020603050405020304" pitchFamily="18" charset="0"/>
                          <a:cs typeface="Times New Roman" panose="02020603050405020304" pitchFamily="18" charset="0"/>
                        </a:rPr>
                        <a:t>4. I won’t be able to adjust here</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a:txBody>
                    <a:bodyPr/>
                    <a:lstStyle/>
                    <a:p>
                      <a:pPr marL="0" marR="0">
                        <a:spcBef>
                          <a:spcPts val="0"/>
                        </a:spcBef>
                        <a:spcAft>
                          <a:spcPts val="0"/>
                        </a:spcAft>
                      </a:pPr>
                      <a:r>
                        <a:rPr lang="en-US" sz="1800">
                          <a:solidFill>
                            <a:srgbClr val="2A2A2A"/>
                          </a:solidFill>
                          <a:effectLst/>
                          <a:latin typeface="+mn-lt"/>
                          <a:ea typeface="Times New Roman" panose="02020603050405020304" pitchFamily="18" charset="0"/>
                          <a:cs typeface="Times New Roman" panose="02020603050405020304" pitchFamily="18" charset="0"/>
                        </a:rPr>
                        <a:t>4. Let me try to be friends with some people here</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117017422"/>
                  </a:ext>
                </a:extLst>
              </a:tr>
              <a:tr h="605168">
                <a:tc>
                  <a:txBody>
                    <a:bodyPr/>
                    <a:lstStyle/>
                    <a:p>
                      <a:pPr marL="0" marR="0">
                        <a:spcBef>
                          <a:spcPts val="0"/>
                        </a:spcBef>
                        <a:spcAft>
                          <a:spcPts val="0"/>
                        </a:spcAft>
                      </a:pPr>
                      <a:r>
                        <a:rPr lang="en-US" sz="1800">
                          <a:solidFill>
                            <a:srgbClr val="2A2A2A"/>
                          </a:solidFill>
                          <a:effectLst/>
                          <a:latin typeface="+mn-lt"/>
                          <a:ea typeface="Times New Roman" panose="02020603050405020304" pitchFamily="18" charset="0"/>
                          <a:cs typeface="Times New Roman" panose="02020603050405020304" pitchFamily="18" charset="0"/>
                        </a:rPr>
                        <a:t>5. Better to stay quiet lest they judge me</a:t>
                      </a:r>
                      <a:endParaRPr lang="en-US" sz="18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pPr marL="0" marR="0">
                        <a:spcBef>
                          <a:spcPts val="0"/>
                        </a:spcBef>
                        <a:spcAft>
                          <a:spcPts val="0"/>
                        </a:spcAft>
                      </a:pPr>
                      <a:r>
                        <a:rPr lang="en-US" sz="1800" dirty="0">
                          <a:solidFill>
                            <a:srgbClr val="2A2A2A"/>
                          </a:solidFill>
                          <a:effectLst/>
                          <a:latin typeface="+mn-lt"/>
                          <a:ea typeface="Times New Roman" panose="02020603050405020304" pitchFamily="18" charset="0"/>
                          <a:cs typeface="Times New Roman" panose="02020603050405020304" pitchFamily="18" charset="0"/>
                        </a:rPr>
                        <a:t>5. It is worth giving a try</a:t>
                      </a:r>
                      <a:endParaRPr lang="en-US" sz="1800" dirty="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2956747328"/>
                  </a:ext>
                </a:extLst>
              </a:tr>
            </a:tbl>
          </a:graphicData>
        </a:graphic>
      </p:graphicFrame>
      <p:pic>
        <p:nvPicPr>
          <p:cNvPr id="4" name="Picture 3"/>
          <p:cNvPicPr>
            <a:picLocks noChangeAspect="1"/>
          </p:cNvPicPr>
          <p:nvPr/>
        </p:nvPicPr>
        <p:blipFill>
          <a:blip r:embed="rId3"/>
          <a:stretch>
            <a:fillRect/>
          </a:stretch>
        </p:blipFill>
        <p:spPr>
          <a:xfrm>
            <a:off x="6096000" y="406400"/>
            <a:ext cx="4933950" cy="1419225"/>
          </a:xfrm>
          <a:prstGeom prst="rect">
            <a:avLst/>
          </a:prstGeom>
        </p:spPr>
      </p:pic>
      <p:sp>
        <p:nvSpPr>
          <p:cNvPr id="6" name="Rectangle 5"/>
          <p:cNvSpPr/>
          <p:nvPr/>
        </p:nvSpPr>
        <p:spPr>
          <a:xfrm>
            <a:off x="838200" y="1506022"/>
            <a:ext cx="4929555" cy="369332"/>
          </a:xfrm>
          <a:prstGeom prst="rect">
            <a:avLst/>
          </a:prstGeom>
        </p:spPr>
        <p:txBody>
          <a:bodyPr wrap="none">
            <a:spAutoFit/>
          </a:bodyPr>
          <a:lstStyle/>
          <a:p>
            <a:r>
              <a:rPr lang="en-US" b="1" dirty="0">
                <a:solidFill>
                  <a:srgbClr val="2A2A2A"/>
                </a:solidFill>
                <a:latin typeface="Arial" panose="020B0604020202020204" pitchFamily="34" charset="0"/>
                <a:ea typeface="Times New Roman" panose="02020603050405020304" pitchFamily="18" charset="0"/>
              </a:rPr>
              <a:t>Resilience Through The Power of Positivity</a:t>
            </a:r>
            <a:endParaRPr lang="en-US" dirty="0"/>
          </a:p>
        </p:txBody>
      </p:sp>
    </p:spTree>
    <p:extLst>
      <p:ext uri="{BB962C8B-B14F-4D97-AF65-F5344CB8AC3E}">
        <p14:creationId xmlns:p14="http://schemas.microsoft.com/office/powerpoint/2010/main" val="327492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pic>
        <p:nvPicPr>
          <p:cNvPr id="4" name="Picture 3"/>
          <p:cNvPicPr>
            <a:picLocks noChangeAspect="1"/>
          </p:cNvPicPr>
          <p:nvPr/>
        </p:nvPicPr>
        <p:blipFill>
          <a:blip r:embed="rId3"/>
          <a:stretch>
            <a:fillRect/>
          </a:stretch>
        </p:blipFill>
        <p:spPr>
          <a:xfrm>
            <a:off x="6096000" y="406400"/>
            <a:ext cx="4933950" cy="1419225"/>
          </a:xfrm>
          <a:prstGeom prst="rect">
            <a:avLst/>
          </a:prstGeom>
        </p:spPr>
      </p:pic>
      <p:sp>
        <p:nvSpPr>
          <p:cNvPr id="9" name="Rectangle 8"/>
          <p:cNvSpPr/>
          <p:nvPr/>
        </p:nvSpPr>
        <p:spPr>
          <a:xfrm>
            <a:off x="838200" y="1506022"/>
            <a:ext cx="3416320" cy="369332"/>
          </a:xfrm>
          <a:prstGeom prst="rect">
            <a:avLst/>
          </a:prstGeom>
        </p:spPr>
        <p:txBody>
          <a:bodyPr wrap="none">
            <a:spAutoFit/>
          </a:bodyPr>
          <a:lstStyle/>
          <a:p>
            <a:pPr>
              <a:spcAft>
                <a:spcPts val="1500"/>
              </a:spcAft>
            </a:pPr>
            <a:r>
              <a:rPr lang="en-US" b="1" dirty="0">
                <a:solidFill>
                  <a:srgbClr val="2A2A2A"/>
                </a:solidFill>
                <a:latin typeface="Arial" panose="020B0604020202020204" pitchFamily="34" charset="0"/>
                <a:ea typeface="Times New Roman" panose="02020603050405020304" pitchFamily="18" charset="0"/>
                <a:cs typeface="Times New Roman" panose="02020603050405020304" pitchFamily="18" charset="0"/>
              </a:rPr>
              <a:t>Resilience Through Gratitude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45731123"/>
              </p:ext>
            </p:extLst>
          </p:nvPr>
        </p:nvGraphicFramePr>
        <p:xfrm>
          <a:off x="838200" y="1991519"/>
          <a:ext cx="10515600" cy="4042410"/>
        </p:xfrm>
        <a:graphic>
          <a:graphicData uri="http://schemas.openxmlformats.org/drawingml/2006/table">
            <a:tbl>
              <a:tblPr firstRow="1" firstCol="1" bandRow="1"/>
              <a:tblGrid>
                <a:gridCol w="1314450">
                  <a:extLst>
                    <a:ext uri="{9D8B030D-6E8A-4147-A177-3AD203B41FA5}">
                      <a16:colId xmlns:a16="http://schemas.microsoft.com/office/drawing/2014/main" val="2171207554"/>
                    </a:ext>
                  </a:extLst>
                </a:gridCol>
                <a:gridCol w="1314450">
                  <a:extLst>
                    <a:ext uri="{9D8B030D-6E8A-4147-A177-3AD203B41FA5}">
                      <a16:colId xmlns:a16="http://schemas.microsoft.com/office/drawing/2014/main" val="403853042"/>
                    </a:ext>
                  </a:extLst>
                </a:gridCol>
                <a:gridCol w="1314450">
                  <a:extLst>
                    <a:ext uri="{9D8B030D-6E8A-4147-A177-3AD203B41FA5}">
                      <a16:colId xmlns:a16="http://schemas.microsoft.com/office/drawing/2014/main" val="1086232402"/>
                    </a:ext>
                  </a:extLst>
                </a:gridCol>
                <a:gridCol w="1314450">
                  <a:extLst>
                    <a:ext uri="{9D8B030D-6E8A-4147-A177-3AD203B41FA5}">
                      <a16:colId xmlns:a16="http://schemas.microsoft.com/office/drawing/2014/main" val="3326004992"/>
                    </a:ext>
                  </a:extLst>
                </a:gridCol>
                <a:gridCol w="1314450">
                  <a:extLst>
                    <a:ext uri="{9D8B030D-6E8A-4147-A177-3AD203B41FA5}">
                      <a16:colId xmlns:a16="http://schemas.microsoft.com/office/drawing/2014/main" val="2826918211"/>
                    </a:ext>
                  </a:extLst>
                </a:gridCol>
                <a:gridCol w="1314450">
                  <a:extLst>
                    <a:ext uri="{9D8B030D-6E8A-4147-A177-3AD203B41FA5}">
                      <a16:colId xmlns:a16="http://schemas.microsoft.com/office/drawing/2014/main" val="2403709666"/>
                    </a:ext>
                  </a:extLst>
                </a:gridCol>
                <a:gridCol w="1314450">
                  <a:extLst>
                    <a:ext uri="{9D8B030D-6E8A-4147-A177-3AD203B41FA5}">
                      <a16:colId xmlns:a16="http://schemas.microsoft.com/office/drawing/2014/main" val="2350962756"/>
                    </a:ext>
                  </a:extLst>
                </a:gridCol>
                <a:gridCol w="1314450">
                  <a:extLst>
                    <a:ext uri="{9D8B030D-6E8A-4147-A177-3AD203B41FA5}">
                      <a16:colId xmlns:a16="http://schemas.microsoft.com/office/drawing/2014/main" val="770810175"/>
                    </a:ext>
                  </a:extLst>
                </a:gridCol>
              </a:tblGrid>
              <a:tr h="0">
                <a:tc>
                  <a:txBody>
                    <a:bodyPr/>
                    <a:lstStyle/>
                    <a:p>
                      <a:pPr marL="0" marR="0">
                        <a:spcBef>
                          <a:spcPts val="0"/>
                        </a:spcBef>
                        <a:spcAft>
                          <a:spcPts val="0"/>
                        </a:spcAft>
                      </a:pPr>
                      <a:r>
                        <a:rPr lang="en-US" sz="1200" b="1">
                          <a:solidFill>
                            <a:srgbClr val="E8E8EA"/>
                          </a:solidFill>
                          <a:effectLst/>
                          <a:latin typeface="+mn-lt"/>
                          <a:ea typeface="Times New Roman" panose="02020603050405020304" pitchFamily="18" charset="0"/>
                          <a:cs typeface="Times New Roman" panose="02020603050405020304" pitchFamily="18" charset="0"/>
                        </a:rPr>
                        <a:t>I am grateful to</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1200" b="1">
                          <a:solidFill>
                            <a:srgbClr val="E8E8EA"/>
                          </a:solidFill>
                          <a:effectLst/>
                          <a:latin typeface="+mn-lt"/>
                          <a:ea typeface="Times New Roman" panose="02020603050405020304" pitchFamily="18" charset="0"/>
                          <a:cs typeface="Times New Roman" panose="02020603050405020304" pitchFamily="18" charset="0"/>
                        </a:rPr>
                        <a:t>Mon</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1200" b="1">
                          <a:solidFill>
                            <a:srgbClr val="E8E8EA"/>
                          </a:solidFill>
                          <a:effectLst/>
                          <a:latin typeface="+mn-lt"/>
                          <a:ea typeface="Times New Roman" panose="02020603050405020304" pitchFamily="18" charset="0"/>
                          <a:cs typeface="Times New Roman" panose="02020603050405020304" pitchFamily="18" charset="0"/>
                        </a:rPr>
                        <a:t>Tues</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1200" b="1">
                          <a:solidFill>
                            <a:srgbClr val="E8E8EA"/>
                          </a:solidFill>
                          <a:effectLst/>
                          <a:latin typeface="+mn-lt"/>
                          <a:ea typeface="Times New Roman" panose="02020603050405020304" pitchFamily="18" charset="0"/>
                          <a:cs typeface="Times New Roman" panose="02020603050405020304" pitchFamily="18" charset="0"/>
                        </a:rPr>
                        <a:t>Wed</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1200" b="1">
                          <a:solidFill>
                            <a:srgbClr val="E8E8EA"/>
                          </a:solidFill>
                          <a:effectLst/>
                          <a:latin typeface="+mn-lt"/>
                          <a:ea typeface="Times New Roman" panose="02020603050405020304" pitchFamily="18" charset="0"/>
                          <a:cs typeface="Times New Roman" panose="02020603050405020304" pitchFamily="18" charset="0"/>
                        </a:rPr>
                        <a:t>Thu</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1200" b="1">
                          <a:solidFill>
                            <a:srgbClr val="E8E8EA"/>
                          </a:solidFill>
                          <a:effectLst/>
                          <a:latin typeface="+mn-lt"/>
                          <a:ea typeface="Times New Roman" panose="02020603050405020304" pitchFamily="18" charset="0"/>
                          <a:cs typeface="Times New Roman" panose="02020603050405020304" pitchFamily="18" charset="0"/>
                        </a:rPr>
                        <a:t>Fri</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1200" b="1">
                          <a:solidFill>
                            <a:srgbClr val="E8E8EA"/>
                          </a:solidFill>
                          <a:effectLst/>
                          <a:latin typeface="+mn-lt"/>
                          <a:ea typeface="Times New Roman" panose="02020603050405020304" pitchFamily="18" charset="0"/>
                          <a:cs typeface="Times New Roman" panose="02020603050405020304" pitchFamily="18" charset="0"/>
                        </a:rPr>
                        <a:t>Sat</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1200" b="1">
                          <a:solidFill>
                            <a:srgbClr val="E8E8EA"/>
                          </a:solidFill>
                          <a:effectLst/>
                          <a:latin typeface="+mn-lt"/>
                          <a:ea typeface="Times New Roman" panose="02020603050405020304" pitchFamily="18" charset="0"/>
                          <a:cs typeface="Times New Roman" panose="02020603050405020304" pitchFamily="18" charset="0"/>
                        </a:rPr>
                        <a:t>Sun</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extLst>
                  <a:ext uri="{0D108BD9-81ED-4DB2-BD59-A6C34878D82A}">
                    <a16:rowId xmlns:a16="http://schemas.microsoft.com/office/drawing/2014/main" val="3223578951"/>
                  </a:ext>
                </a:extLst>
              </a:tr>
              <a:tr h="0">
                <a:tc>
                  <a:txBody>
                    <a:bodyPr/>
                    <a:lstStyle/>
                    <a:p>
                      <a:pPr marL="0" marR="0">
                        <a:spcBef>
                          <a:spcPts val="0"/>
                        </a:spcBef>
                        <a:spcAft>
                          <a:spcPts val="0"/>
                        </a:spcAft>
                      </a:pPr>
                      <a:r>
                        <a:rPr lang="en-US" sz="1200">
                          <a:solidFill>
                            <a:srgbClr val="2A2A2A"/>
                          </a:solidFill>
                          <a:effectLst/>
                          <a:latin typeface="+mn-lt"/>
                          <a:ea typeface="Times New Roman" panose="02020603050405020304" pitchFamily="18" charset="0"/>
                          <a:cs typeface="Times New Roman" panose="02020603050405020304" pitchFamily="18" charset="0"/>
                        </a:rPr>
                        <a:t>Things I have that many people don’t</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extLst>
                  <a:ext uri="{0D108BD9-81ED-4DB2-BD59-A6C34878D82A}">
                    <a16:rowId xmlns:a16="http://schemas.microsoft.com/office/drawing/2014/main" val="2244919000"/>
                  </a:ext>
                </a:extLst>
              </a:tr>
              <a:tr h="0">
                <a:tc>
                  <a:txBody>
                    <a:bodyPr/>
                    <a:lstStyle/>
                    <a:p>
                      <a:pPr marL="0" marR="0">
                        <a:spcBef>
                          <a:spcPts val="0"/>
                        </a:spcBef>
                        <a:spcAft>
                          <a:spcPts val="0"/>
                        </a:spcAft>
                      </a:pPr>
                      <a:r>
                        <a:rPr lang="en-US" sz="1200">
                          <a:solidFill>
                            <a:srgbClr val="2A2A2A"/>
                          </a:solidFill>
                          <a:effectLst/>
                          <a:latin typeface="+mn-lt"/>
                          <a:ea typeface="Times New Roman" panose="02020603050405020304" pitchFamily="18" charset="0"/>
                          <a:cs typeface="Times New Roman" panose="02020603050405020304" pitchFamily="18" charset="0"/>
                        </a:rPr>
                        <a:t>5 Goals that I accomplished this week</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401094287"/>
                  </a:ext>
                </a:extLst>
              </a:tr>
              <a:tr h="0">
                <a:tc>
                  <a:txBody>
                    <a:bodyPr/>
                    <a:lstStyle/>
                    <a:p>
                      <a:pPr marL="0" marR="0">
                        <a:spcBef>
                          <a:spcPts val="0"/>
                        </a:spcBef>
                        <a:spcAft>
                          <a:spcPts val="0"/>
                        </a:spcAft>
                      </a:pPr>
                      <a:r>
                        <a:rPr lang="en-US" sz="1200">
                          <a:solidFill>
                            <a:srgbClr val="2A2A2A"/>
                          </a:solidFill>
                          <a:effectLst/>
                          <a:latin typeface="+mn-lt"/>
                          <a:ea typeface="Times New Roman" panose="02020603050405020304" pitchFamily="18" charset="0"/>
                          <a:cs typeface="Times New Roman" panose="02020603050405020304" pitchFamily="18" charset="0"/>
                        </a:rPr>
                        <a:t>5 People who made me happy this week</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2411154391"/>
                  </a:ext>
                </a:extLst>
              </a:tr>
              <a:tr h="0">
                <a:tc>
                  <a:txBody>
                    <a:bodyPr/>
                    <a:lstStyle/>
                    <a:p>
                      <a:pPr marL="0" marR="0">
                        <a:spcBef>
                          <a:spcPts val="0"/>
                        </a:spcBef>
                        <a:spcAft>
                          <a:spcPts val="0"/>
                        </a:spcAft>
                      </a:pPr>
                      <a:r>
                        <a:rPr lang="en-US" sz="1200">
                          <a:solidFill>
                            <a:srgbClr val="2A2A2A"/>
                          </a:solidFill>
                          <a:effectLst/>
                          <a:latin typeface="+mn-lt"/>
                          <a:ea typeface="Times New Roman" panose="02020603050405020304" pitchFamily="18" charset="0"/>
                          <a:cs typeface="Times New Roman" panose="02020603050405020304" pitchFamily="18" charset="0"/>
                        </a:rPr>
                        <a:t>To my family because</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544137908"/>
                  </a:ext>
                </a:extLst>
              </a:tr>
              <a:tr h="0">
                <a:tc>
                  <a:txBody>
                    <a:bodyPr/>
                    <a:lstStyle/>
                    <a:p>
                      <a:pPr marL="0" marR="0">
                        <a:spcBef>
                          <a:spcPts val="0"/>
                        </a:spcBef>
                        <a:spcAft>
                          <a:spcPts val="0"/>
                        </a:spcAft>
                      </a:pPr>
                      <a:r>
                        <a:rPr lang="en-US" sz="1200">
                          <a:solidFill>
                            <a:srgbClr val="2A2A2A"/>
                          </a:solidFill>
                          <a:effectLst/>
                          <a:latin typeface="+mn-lt"/>
                          <a:ea typeface="Times New Roman" panose="02020603050405020304" pitchFamily="18" charset="0"/>
                          <a:cs typeface="Times New Roman" panose="02020603050405020304" pitchFamily="18" charset="0"/>
                        </a:rPr>
                        <a:t>5 Good things that have happened to me this week</a:t>
                      </a:r>
                      <a:endParaRPr lang="en-US" sz="12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endParaRPr lang="en-US" sz="1200">
                        <a:effectLst/>
                        <a:latin typeface="+mn-lt"/>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443689781"/>
                  </a:ext>
                </a:extLst>
              </a:tr>
              <a:tr h="0">
                <a:tc gridSpan="8">
                  <a:txBody>
                    <a:bodyPr/>
                    <a:lstStyle/>
                    <a:p>
                      <a:pPr marL="0" marR="0">
                        <a:spcBef>
                          <a:spcPts val="0"/>
                        </a:spcBef>
                        <a:spcAft>
                          <a:spcPts val="0"/>
                        </a:spcAft>
                      </a:pPr>
                      <a:r>
                        <a:rPr lang="en-US" sz="1200" dirty="0">
                          <a:solidFill>
                            <a:srgbClr val="2A2A2A"/>
                          </a:solidFill>
                          <a:effectLst/>
                          <a:latin typeface="+mn-lt"/>
                          <a:ea typeface="Times New Roman" panose="02020603050405020304" pitchFamily="18" charset="0"/>
                          <a:cs typeface="Times New Roman" panose="02020603050405020304" pitchFamily="18" charset="0"/>
                        </a:rPr>
                        <a:t>Note to Self:</a:t>
                      </a:r>
                      <a:endParaRPr lang="en-US" sz="1200" dirty="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9308687"/>
                  </a:ext>
                </a:extLst>
              </a:tr>
            </a:tbl>
          </a:graphicData>
        </a:graphic>
      </p:graphicFrame>
    </p:spTree>
    <p:extLst>
      <p:ext uri="{BB962C8B-B14F-4D97-AF65-F5344CB8AC3E}">
        <p14:creationId xmlns:p14="http://schemas.microsoft.com/office/powerpoint/2010/main" val="2806300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smtClean="0"/>
              <a:t>Resource </a:t>
            </a:r>
            <a:r>
              <a:rPr lang="en-US" dirty="0"/>
              <a:t>share</a:t>
            </a:r>
          </a:p>
        </p:txBody>
      </p:sp>
      <p:pic>
        <p:nvPicPr>
          <p:cNvPr id="4" name="Picture 3"/>
          <p:cNvPicPr>
            <a:picLocks noChangeAspect="1"/>
          </p:cNvPicPr>
          <p:nvPr/>
        </p:nvPicPr>
        <p:blipFill>
          <a:blip r:embed="rId3"/>
          <a:stretch>
            <a:fillRect/>
          </a:stretch>
        </p:blipFill>
        <p:spPr>
          <a:xfrm>
            <a:off x="6096000" y="406400"/>
            <a:ext cx="4933950" cy="1419225"/>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784615403"/>
              </p:ext>
            </p:extLst>
          </p:nvPr>
        </p:nvGraphicFramePr>
        <p:xfrm>
          <a:off x="838200" y="2263055"/>
          <a:ext cx="10515600" cy="3238500"/>
        </p:xfrm>
        <a:graphic>
          <a:graphicData uri="http://schemas.openxmlformats.org/drawingml/2006/table">
            <a:tbl>
              <a:tblPr firstRow="1" firstCol="1" bandRow="1"/>
              <a:tblGrid>
                <a:gridCol w="2628900">
                  <a:extLst>
                    <a:ext uri="{9D8B030D-6E8A-4147-A177-3AD203B41FA5}">
                      <a16:colId xmlns:a16="http://schemas.microsoft.com/office/drawing/2014/main" val="3418939035"/>
                    </a:ext>
                  </a:extLst>
                </a:gridCol>
                <a:gridCol w="2628900">
                  <a:extLst>
                    <a:ext uri="{9D8B030D-6E8A-4147-A177-3AD203B41FA5}">
                      <a16:colId xmlns:a16="http://schemas.microsoft.com/office/drawing/2014/main" val="2537181666"/>
                    </a:ext>
                  </a:extLst>
                </a:gridCol>
                <a:gridCol w="2628900">
                  <a:extLst>
                    <a:ext uri="{9D8B030D-6E8A-4147-A177-3AD203B41FA5}">
                      <a16:colId xmlns:a16="http://schemas.microsoft.com/office/drawing/2014/main" val="3748854015"/>
                    </a:ext>
                  </a:extLst>
                </a:gridCol>
                <a:gridCol w="2628900">
                  <a:extLst>
                    <a:ext uri="{9D8B030D-6E8A-4147-A177-3AD203B41FA5}">
                      <a16:colId xmlns:a16="http://schemas.microsoft.com/office/drawing/2014/main" val="3652070041"/>
                    </a:ext>
                  </a:extLst>
                </a:gridCol>
              </a:tblGrid>
              <a:tr h="0">
                <a:tc>
                  <a:txBody>
                    <a:bodyPr/>
                    <a:lstStyle/>
                    <a:p>
                      <a:pPr marL="0" marR="0">
                        <a:spcBef>
                          <a:spcPts val="0"/>
                        </a:spcBef>
                        <a:spcAft>
                          <a:spcPts val="0"/>
                        </a:spcAft>
                      </a:pPr>
                      <a:r>
                        <a:rPr lang="en-US" sz="2000" b="1" dirty="0">
                          <a:solidFill>
                            <a:srgbClr val="E8E8EA"/>
                          </a:solidFill>
                          <a:effectLst/>
                          <a:latin typeface="+mn-lt"/>
                          <a:ea typeface="Times New Roman" panose="02020603050405020304" pitchFamily="18" charset="0"/>
                          <a:cs typeface="Times New Roman" panose="02020603050405020304" pitchFamily="18" charset="0"/>
                        </a:rPr>
                        <a:t>Stressors</a:t>
                      </a:r>
                      <a:endParaRPr lang="en-US" sz="2000" dirty="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2000" b="1">
                          <a:solidFill>
                            <a:srgbClr val="E8E8EA"/>
                          </a:solidFill>
                          <a:effectLst/>
                          <a:latin typeface="+mn-lt"/>
                          <a:ea typeface="Times New Roman" panose="02020603050405020304" pitchFamily="18" charset="0"/>
                          <a:cs typeface="Times New Roman" panose="02020603050405020304" pitchFamily="18" charset="0"/>
                        </a:rPr>
                        <a:t>Antecedent (what made this happen)</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2000" b="1">
                          <a:solidFill>
                            <a:srgbClr val="E8E8EA"/>
                          </a:solidFill>
                          <a:effectLst/>
                          <a:latin typeface="+mn-lt"/>
                          <a:ea typeface="Times New Roman" panose="02020603050405020304" pitchFamily="18" charset="0"/>
                          <a:cs typeface="Times New Roman" panose="02020603050405020304" pitchFamily="18" charset="0"/>
                        </a:rPr>
                        <a:t>Behavior (How I reacted to it)</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tc>
                  <a:txBody>
                    <a:bodyPr/>
                    <a:lstStyle/>
                    <a:p>
                      <a:pPr marL="0" marR="0">
                        <a:spcBef>
                          <a:spcPts val="0"/>
                        </a:spcBef>
                        <a:spcAft>
                          <a:spcPts val="0"/>
                        </a:spcAft>
                      </a:pPr>
                      <a:r>
                        <a:rPr lang="en-US" sz="2000" b="1">
                          <a:solidFill>
                            <a:srgbClr val="E8E8EA"/>
                          </a:solidFill>
                          <a:effectLst/>
                          <a:latin typeface="+mn-lt"/>
                          <a:ea typeface="Times New Roman" panose="02020603050405020304" pitchFamily="18" charset="0"/>
                          <a:cs typeface="Times New Roman" panose="02020603050405020304" pitchFamily="18" charset="0"/>
                        </a:rPr>
                        <a:t>Consequence (What was the effect of my reaction)</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w="12700" cap="flat" cmpd="sng" algn="ctr">
                      <a:solidFill>
                        <a:srgbClr val="525566"/>
                      </a:solidFill>
                      <a:prstDash val="solid"/>
                      <a:round/>
                      <a:headEnd type="none" w="med" len="med"/>
                      <a:tailEnd type="none" w="med" len="med"/>
                    </a:lnL>
                    <a:lnR w="12700" cap="flat" cmpd="sng" algn="ctr">
                      <a:solidFill>
                        <a:srgbClr val="525566"/>
                      </a:solidFill>
                      <a:prstDash val="solid"/>
                      <a:round/>
                      <a:headEnd type="none" w="med" len="med"/>
                      <a:tailEnd type="none" w="med" len="med"/>
                    </a:lnR>
                    <a:lnT w="12700" cap="flat" cmpd="sng" algn="ctr">
                      <a:solidFill>
                        <a:srgbClr val="525566"/>
                      </a:solidFill>
                      <a:prstDash val="solid"/>
                      <a:round/>
                      <a:headEnd type="none" w="med" len="med"/>
                      <a:tailEnd type="none" w="med" len="med"/>
                    </a:lnT>
                    <a:lnB w="12700" cap="flat" cmpd="sng" algn="ctr">
                      <a:solidFill>
                        <a:srgbClr val="525566"/>
                      </a:solidFill>
                      <a:prstDash val="solid"/>
                      <a:round/>
                      <a:headEnd type="none" w="med" len="med"/>
                      <a:tailEnd type="none" w="med" len="med"/>
                    </a:lnB>
                    <a:solidFill>
                      <a:srgbClr val="525566"/>
                    </a:solidFill>
                  </a:tcPr>
                </a:tc>
                <a:extLst>
                  <a:ext uri="{0D108BD9-81ED-4DB2-BD59-A6C34878D82A}">
                    <a16:rowId xmlns:a16="http://schemas.microsoft.com/office/drawing/2014/main" val="2163533863"/>
                  </a:ext>
                </a:extLst>
              </a:tr>
              <a:tr h="0">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1.</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w="12700" cap="flat" cmpd="sng" algn="ctr">
                      <a:solidFill>
                        <a:srgbClr val="525566"/>
                      </a:solidFill>
                      <a:prstDash val="solid"/>
                      <a:round/>
                      <a:headEnd type="none" w="med" len="med"/>
                      <a:tailEnd type="none" w="med" len="med"/>
                    </a:lnT>
                    <a:lnB>
                      <a:noFill/>
                    </a:lnB>
                    <a:solidFill>
                      <a:srgbClr val="F2F4F6"/>
                    </a:solidFill>
                  </a:tcPr>
                </a:tc>
                <a:extLst>
                  <a:ext uri="{0D108BD9-81ED-4DB2-BD59-A6C34878D82A}">
                    <a16:rowId xmlns:a16="http://schemas.microsoft.com/office/drawing/2014/main" val="469284010"/>
                  </a:ext>
                </a:extLst>
              </a:tr>
              <a:tr h="0">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2.</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1071281381"/>
                  </a:ext>
                </a:extLst>
              </a:tr>
              <a:tr h="0">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3.</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658543914"/>
                  </a:ext>
                </a:extLst>
              </a:tr>
              <a:tr h="0">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4.</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4.</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4.</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4.</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tcPr>
                </a:tc>
                <a:extLst>
                  <a:ext uri="{0D108BD9-81ED-4DB2-BD59-A6C34878D82A}">
                    <a16:rowId xmlns:a16="http://schemas.microsoft.com/office/drawing/2014/main" val="2451722222"/>
                  </a:ext>
                </a:extLst>
              </a:tr>
              <a:tr h="0">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5.</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5.</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pPr marL="0" marR="0">
                        <a:spcBef>
                          <a:spcPts val="0"/>
                        </a:spcBef>
                        <a:spcAft>
                          <a:spcPts val="0"/>
                        </a:spcAft>
                      </a:pPr>
                      <a:r>
                        <a:rPr lang="en-US" sz="2000">
                          <a:solidFill>
                            <a:srgbClr val="2A2A2A"/>
                          </a:solidFill>
                          <a:effectLst/>
                          <a:latin typeface="+mn-lt"/>
                          <a:ea typeface="Times New Roman" panose="02020603050405020304" pitchFamily="18" charset="0"/>
                          <a:cs typeface="Times New Roman" panose="02020603050405020304" pitchFamily="18" charset="0"/>
                        </a:rPr>
                        <a:t>5.</a:t>
                      </a:r>
                      <a:endParaRPr lang="en-US" sz="200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tc>
                  <a:txBody>
                    <a:bodyPr/>
                    <a:lstStyle/>
                    <a:p>
                      <a:pPr marL="0" marR="0">
                        <a:spcBef>
                          <a:spcPts val="0"/>
                        </a:spcBef>
                        <a:spcAft>
                          <a:spcPts val="0"/>
                        </a:spcAft>
                      </a:pPr>
                      <a:r>
                        <a:rPr lang="en-US" sz="2000" dirty="0">
                          <a:solidFill>
                            <a:srgbClr val="2A2A2A"/>
                          </a:solidFill>
                          <a:effectLst/>
                          <a:latin typeface="+mn-lt"/>
                          <a:ea typeface="Times New Roman" panose="02020603050405020304" pitchFamily="18" charset="0"/>
                          <a:cs typeface="Times New Roman" panose="02020603050405020304" pitchFamily="18" charset="0"/>
                        </a:rPr>
                        <a:t>5.</a:t>
                      </a:r>
                      <a:endParaRPr lang="en-US" sz="2000" dirty="0">
                        <a:effectLst/>
                        <a:latin typeface="+mn-lt"/>
                        <a:ea typeface="Calibri" panose="020F0502020204030204" pitchFamily="34" charset="0"/>
                        <a:cs typeface="Times New Roman" panose="02020603050405020304" pitchFamily="18" charset="0"/>
                      </a:endParaRPr>
                    </a:p>
                  </a:txBody>
                  <a:tcPr marL="95250" marR="95250" marT="66675" marB="66675" anchor="ctr">
                    <a:lnL>
                      <a:noFill/>
                    </a:lnL>
                    <a:lnR>
                      <a:noFill/>
                    </a:lnR>
                    <a:lnT>
                      <a:noFill/>
                    </a:lnT>
                    <a:lnB>
                      <a:noFill/>
                    </a:lnB>
                    <a:solidFill>
                      <a:srgbClr val="F2F4F6"/>
                    </a:solidFill>
                  </a:tcPr>
                </a:tc>
                <a:extLst>
                  <a:ext uri="{0D108BD9-81ED-4DB2-BD59-A6C34878D82A}">
                    <a16:rowId xmlns:a16="http://schemas.microsoft.com/office/drawing/2014/main" val="707609259"/>
                  </a:ext>
                </a:extLst>
              </a:tr>
            </a:tbl>
          </a:graphicData>
        </a:graphic>
      </p:graphicFrame>
      <p:sp>
        <p:nvSpPr>
          <p:cNvPr id="5" name="Rectangle 4"/>
          <p:cNvSpPr/>
          <p:nvPr/>
        </p:nvSpPr>
        <p:spPr>
          <a:xfrm>
            <a:off x="838200" y="1321356"/>
            <a:ext cx="4104650" cy="369332"/>
          </a:xfrm>
          <a:prstGeom prst="rect">
            <a:avLst/>
          </a:prstGeom>
        </p:spPr>
        <p:txBody>
          <a:bodyPr wrap="none">
            <a:spAutoFit/>
          </a:bodyPr>
          <a:lstStyle/>
          <a:p>
            <a:r>
              <a:rPr lang="en-US" b="1" dirty="0">
                <a:solidFill>
                  <a:srgbClr val="2A2A2A"/>
                </a:solidFill>
                <a:latin typeface="Arial" panose="020B0604020202020204" pitchFamily="34" charset="0"/>
                <a:ea typeface="Times New Roman" panose="02020603050405020304" pitchFamily="18" charset="0"/>
              </a:rPr>
              <a:t>Resilience Through Self-Awareness</a:t>
            </a:r>
            <a:endParaRPr lang="en-US" dirty="0"/>
          </a:p>
        </p:txBody>
      </p:sp>
    </p:spTree>
    <p:extLst>
      <p:ext uri="{BB962C8B-B14F-4D97-AF65-F5344CB8AC3E}">
        <p14:creationId xmlns:p14="http://schemas.microsoft.com/office/powerpoint/2010/main" val="133365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smtClean="0"/>
              <a:t>Resource </a:t>
            </a:r>
            <a:r>
              <a:rPr lang="en-US" dirty="0"/>
              <a:t>share</a:t>
            </a:r>
          </a:p>
        </p:txBody>
      </p:sp>
      <p:pic>
        <p:nvPicPr>
          <p:cNvPr id="4" name="Picture 3"/>
          <p:cNvPicPr>
            <a:picLocks noChangeAspect="1"/>
          </p:cNvPicPr>
          <p:nvPr/>
        </p:nvPicPr>
        <p:blipFill>
          <a:blip r:embed="rId4"/>
          <a:stretch>
            <a:fillRect/>
          </a:stretch>
        </p:blipFill>
        <p:spPr>
          <a:xfrm>
            <a:off x="6396132" y="406400"/>
            <a:ext cx="4933950" cy="1419225"/>
          </a:xfrm>
          <a:prstGeom prst="rect">
            <a:avLst/>
          </a:prstGeom>
        </p:spPr>
      </p:pic>
      <p:sp>
        <p:nvSpPr>
          <p:cNvPr id="5" name="Content Placeholder 4"/>
          <p:cNvSpPr>
            <a:spLocks noGrp="1"/>
          </p:cNvSpPr>
          <p:nvPr>
            <p:ph idx="1"/>
          </p:nvPr>
        </p:nvSpPr>
        <p:spPr/>
        <p:txBody>
          <a:bodyPr/>
          <a:lstStyle/>
          <a:p>
            <a:endParaRPr lang="en-US" dirty="0" smtClean="0"/>
          </a:p>
          <a:p>
            <a:endParaRPr lang="en-US" sz="2000" i="1" dirty="0" smtClean="0"/>
          </a:p>
          <a:p>
            <a:endParaRPr lang="en-US" sz="2000" i="1" dirty="0"/>
          </a:p>
          <a:p>
            <a:endParaRPr lang="en-US" sz="2000" i="1" dirty="0" smtClean="0"/>
          </a:p>
          <a:p>
            <a:endParaRPr lang="en-US" sz="2000" i="1" dirty="0"/>
          </a:p>
          <a:p>
            <a:endParaRPr lang="en-US" sz="2000" i="1" dirty="0" smtClean="0"/>
          </a:p>
          <a:p>
            <a:endParaRPr lang="en-US" sz="2000" i="1" dirty="0"/>
          </a:p>
          <a:p>
            <a:endParaRPr lang="en-US" sz="2000" i="1" dirty="0" smtClean="0"/>
          </a:p>
          <a:p>
            <a:r>
              <a:rPr lang="en-US" sz="2000" i="1" dirty="0" smtClean="0"/>
              <a:t>Guided </a:t>
            </a:r>
            <a:r>
              <a:rPr lang="en-US" sz="2000" i="1" dirty="0"/>
              <a:t>meditation and mindfulness practices have been positively connected to emotional resilience. The emotional </a:t>
            </a:r>
            <a:r>
              <a:rPr lang="en-US" sz="2000" i="1" dirty="0" err="1"/>
              <a:t>turmoils</a:t>
            </a:r>
            <a:r>
              <a:rPr lang="en-US" sz="2000" i="1" dirty="0"/>
              <a:t> that follow a stressful experience can be purposefully resolved through </a:t>
            </a:r>
            <a:r>
              <a:rPr lang="en-US" sz="2000" b="1" i="1" u="sng" dirty="0">
                <a:hlinkClick r:id="rId5"/>
              </a:rPr>
              <a:t>practicing simple meditation every day</a:t>
            </a:r>
            <a:r>
              <a:rPr lang="en-US" sz="2000" i="1" dirty="0"/>
              <a:t> (2016</a:t>
            </a:r>
            <a:r>
              <a:rPr lang="en-US" sz="2000" i="1" dirty="0" smtClean="0"/>
              <a:t>).</a:t>
            </a:r>
          </a:p>
          <a:p>
            <a:pPr marL="0" indent="0">
              <a:buNone/>
            </a:pPr>
            <a:endParaRPr lang="en-US" i="1" dirty="0"/>
          </a:p>
          <a:p>
            <a:endParaRPr lang="en-US" dirty="0"/>
          </a:p>
        </p:txBody>
      </p:sp>
      <p:sp>
        <p:nvSpPr>
          <p:cNvPr id="6" name="Rectangle 5"/>
          <p:cNvSpPr/>
          <p:nvPr/>
        </p:nvSpPr>
        <p:spPr>
          <a:xfrm>
            <a:off x="838200" y="1321356"/>
            <a:ext cx="5557932" cy="369332"/>
          </a:xfrm>
          <a:prstGeom prst="rect">
            <a:avLst/>
          </a:prstGeom>
        </p:spPr>
        <p:txBody>
          <a:bodyPr wrap="none">
            <a:spAutoFit/>
          </a:bodyPr>
          <a:lstStyle/>
          <a:p>
            <a:r>
              <a:rPr lang="en-US" b="1" dirty="0">
                <a:solidFill>
                  <a:srgbClr val="2A2A2A"/>
                </a:solidFill>
                <a:latin typeface="Arial" panose="020B0604020202020204" pitchFamily="34" charset="0"/>
                <a:ea typeface="Times New Roman" panose="02020603050405020304" pitchFamily="18" charset="0"/>
              </a:rPr>
              <a:t>Simple meditation exercises for managing stress</a:t>
            </a:r>
            <a:endParaRPr lang="en-US" dirty="0"/>
          </a:p>
        </p:txBody>
      </p:sp>
      <p:pic>
        <p:nvPicPr>
          <p:cNvPr id="7" name="PX0P3RSzXeU"/>
          <p:cNvPicPr>
            <a:picLocks noRot="1" noChangeAspect="1"/>
          </p:cNvPicPr>
          <p:nvPr>
            <a:videoFile r:link="rId1"/>
          </p:nvPr>
        </p:nvPicPr>
        <p:blipFill>
          <a:blip r:embed="rId6"/>
          <a:stretch>
            <a:fillRect/>
          </a:stretch>
        </p:blipFill>
        <p:spPr>
          <a:xfrm>
            <a:off x="3364524" y="1960562"/>
            <a:ext cx="5474677" cy="3079506"/>
          </a:xfrm>
          <a:prstGeom prst="rect">
            <a:avLst/>
          </a:prstGeom>
        </p:spPr>
      </p:pic>
    </p:spTree>
    <p:extLst>
      <p:ext uri="{BB962C8B-B14F-4D97-AF65-F5344CB8AC3E}">
        <p14:creationId xmlns:p14="http://schemas.microsoft.com/office/powerpoint/2010/main" val="92664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p:txBody>
          <a:bodyPr vert="horz" lIns="91440" tIns="45720" rIns="91440" bIns="45720" rtlCol="0" anchor="t">
            <a:normAutofit/>
          </a:bodyPr>
          <a:lstStyle/>
          <a:p>
            <a:r>
              <a:rPr lang="en-US" dirty="0"/>
              <a:t>What does the literature say? </a:t>
            </a:r>
          </a:p>
          <a:p>
            <a:r>
              <a:rPr lang="en-US" dirty="0"/>
              <a:t>Do you have experience with this?</a:t>
            </a:r>
          </a:p>
          <a:p>
            <a:r>
              <a:rPr lang="en-US" dirty="0"/>
              <a:t>Have you tried a similar approach? </a:t>
            </a:r>
          </a:p>
          <a:p>
            <a:r>
              <a:rPr lang="en-US" dirty="0"/>
              <a:t>Does it work? </a:t>
            </a:r>
          </a:p>
          <a:p>
            <a:r>
              <a:rPr lang="en-US" dirty="0"/>
              <a:t>What would you do differently?</a:t>
            </a:r>
          </a:p>
          <a:p>
            <a:r>
              <a:rPr lang="en-US" dirty="0"/>
              <a:t>How do you think families would respond to this?</a:t>
            </a:r>
          </a:p>
        </p:txBody>
      </p:sp>
      <p:pic>
        <p:nvPicPr>
          <p:cNvPr id="4" name="Picture 3"/>
          <p:cNvPicPr>
            <a:picLocks noChangeAspect="1"/>
          </p:cNvPicPr>
          <p:nvPr/>
        </p:nvPicPr>
        <p:blipFill>
          <a:blip r:embed="rId2"/>
          <a:stretch>
            <a:fillRect/>
          </a:stretch>
        </p:blipFill>
        <p:spPr>
          <a:xfrm>
            <a:off x="6096000" y="406400"/>
            <a:ext cx="4933950" cy="1419225"/>
          </a:xfrm>
          <a:prstGeom prst="rect">
            <a:avLst/>
          </a:prstGeom>
        </p:spPr>
      </p:pic>
    </p:spTree>
    <p:extLst>
      <p:ext uri="{BB962C8B-B14F-4D97-AF65-F5344CB8AC3E}">
        <p14:creationId xmlns:p14="http://schemas.microsoft.com/office/powerpoint/2010/main" val="356358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820135" cy="1600200"/>
          </a:xfrm>
          <a:ln>
            <a:solidFill>
              <a:schemeClr val="accent1">
                <a:lumMod val="50000"/>
              </a:schemeClr>
            </a:solidFill>
          </a:ln>
        </p:spPr>
        <p:txBody>
          <a:bodyPr>
            <a:normAutofit/>
          </a:bodyPr>
          <a:lstStyle/>
          <a:p>
            <a:r>
              <a:rPr lang="en-US" sz="4000" dirty="0" smtClean="0">
                <a:latin typeface="+mn-lt"/>
              </a:rPr>
              <a:t> What </a:t>
            </a:r>
            <a:r>
              <a:rPr lang="en-US" sz="4000" dirty="0">
                <a:latin typeface="+mn-lt"/>
              </a:rPr>
              <a:t>is one skill </a:t>
            </a:r>
            <a:br>
              <a:rPr lang="en-US" sz="4000" dirty="0">
                <a:latin typeface="+mn-lt"/>
              </a:rPr>
            </a:br>
            <a:r>
              <a:rPr lang="en-US" sz="4000" dirty="0" smtClean="0">
                <a:latin typeface="+mn-lt"/>
              </a:rPr>
              <a:t> I </a:t>
            </a:r>
            <a:r>
              <a:rPr lang="en-US" sz="4000" dirty="0">
                <a:latin typeface="+mn-lt"/>
              </a:rPr>
              <a:t>learned today?</a:t>
            </a:r>
          </a:p>
        </p:txBody>
      </p:sp>
      <p:sp>
        <p:nvSpPr>
          <p:cNvPr id="4" name="Text Placeholder 3"/>
          <p:cNvSpPr>
            <a:spLocks noGrp="1"/>
          </p:cNvSpPr>
          <p:nvPr>
            <p:ph type="body" sz="half" idx="2"/>
          </p:nvPr>
        </p:nvSpPr>
        <p:spPr>
          <a:xfrm>
            <a:off x="839788" y="2074985"/>
            <a:ext cx="9623058" cy="3811588"/>
          </a:xfrm>
          <a:ln>
            <a:solidFill>
              <a:schemeClr val="accent1">
                <a:lumMod val="50000"/>
              </a:schemeClr>
            </a:solidFill>
          </a:ln>
        </p:spPr>
        <p:txBody>
          <a:bodyPr>
            <a:normAutofit/>
          </a:bodyPr>
          <a:lstStyle/>
          <a:p>
            <a:endParaRPr lang="en-US" sz="3200" dirty="0" smtClean="0">
              <a:latin typeface="Calibri" panose="020F0502020204030204" pitchFamily="34" charset="0"/>
              <a:cs typeface="Calibri" panose="020F0502020204030204" pitchFamily="34" charset="0"/>
            </a:endParaRPr>
          </a:p>
          <a:p>
            <a:pPr algn="ctr"/>
            <a:r>
              <a:rPr lang="en-US" sz="3600" dirty="0" smtClean="0">
                <a:latin typeface="Calibri" panose="020F0502020204030204" pitchFamily="34" charset="0"/>
                <a:cs typeface="Calibri" panose="020F0502020204030204" pitchFamily="34" charset="0"/>
              </a:rPr>
              <a:t>How </a:t>
            </a:r>
            <a:r>
              <a:rPr lang="en-US" sz="3600" dirty="0">
                <a:latin typeface="Calibri" panose="020F0502020204030204" pitchFamily="34" charset="0"/>
                <a:cs typeface="Calibri" panose="020F0502020204030204" pitchFamily="34" charset="0"/>
              </a:rPr>
              <a:t>can I share this </a:t>
            </a:r>
            <a:r>
              <a:rPr lang="en-US" sz="3600" dirty="0" smtClean="0">
                <a:latin typeface="Calibri" panose="020F0502020204030204" pitchFamily="34" charset="0"/>
                <a:cs typeface="Calibri" panose="020F0502020204030204" pitchFamily="34" charset="0"/>
              </a:rPr>
              <a:t>skill with </a:t>
            </a:r>
            <a:r>
              <a:rPr lang="en-US" sz="3600" dirty="0">
                <a:latin typeface="Calibri" panose="020F0502020204030204" pitchFamily="34" charset="0"/>
                <a:cs typeface="Calibri" panose="020F0502020204030204" pitchFamily="34" charset="0"/>
              </a:rPr>
              <a:t>a peer or a family with a baby diagnosed with NAS or exposed to substances in utero?</a:t>
            </a:r>
          </a:p>
          <a:p>
            <a:endParaRPr lang="en-US" dirty="0"/>
          </a:p>
        </p:txBody>
      </p:sp>
      <p:pic>
        <p:nvPicPr>
          <p:cNvPr id="6" name="Picture 5"/>
          <p:cNvPicPr>
            <a:picLocks noChangeAspect="1"/>
          </p:cNvPicPr>
          <p:nvPr/>
        </p:nvPicPr>
        <p:blipFill>
          <a:blip r:embed="rId2"/>
          <a:stretch>
            <a:fillRect/>
          </a:stretch>
        </p:blipFill>
        <p:spPr>
          <a:xfrm>
            <a:off x="5169876" y="140677"/>
            <a:ext cx="4332776" cy="1934308"/>
          </a:xfrm>
          <a:prstGeom prst="rect">
            <a:avLst/>
          </a:prstGeom>
        </p:spPr>
      </p:pic>
    </p:spTree>
    <p:extLst>
      <p:ext uri="{BB962C8B-B14F-4D97-AF65-F5344CB8AC3E}">
        <p14:creationId xmlns:p14="http://schemas.microsoft.com/office/powerpoint/2010/main" val="54671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t>
            </a:r>
            <a:r>
              <a:rPr lang="en-US" dirty="0" smtClean="0"/>
              <a:t>Impact WV</a:t>
            </a:r>
            <a:endParaRPr lang="en-US" dirty="0"/>
          </a:p>
        </p:txBody>
      </p:sp>
      <p:sp>
        <p:nvSpPr>
          <p:cNvPr id="3" name="Content Placeholder 2"/>
          <p:cNvSpPr>
            <a:spLocks noGrp="1"/>
          </p:cNvSpPr>
          <p:nvPr>
            <p:ph idx="1"/>
          </p:nvPr>
        </p:nvSpPr>
        <p:spPr/>
        <p:txBody>
          <a:bodyPr/>
          <a:lstStyle/>
          <a:p>
            <a:r>
              <a:rPr lang="en-US" b="1" dirty="0"/>
              <a:t>Use the Communities of Practice structure to</a:t>
            </a:r>
            <a:r>
              <a:rPr lang="en-US" b="1" dirty="0" smtClean="0"/>
              <a:t>:</a:t>
            </a:r>
          </a:p>
          <a:p>
            <a:endParaRPr lang="en-US" b="1" dirty="0"/>
          </a:p>
          <a:p>
            <a:pPr lvl="1"/>
            <a:r>
              <a:rPr lang="en-US" dirty="0"/>
              <a:t>Focus on areas that directly  impact home visiting providers, other service providers, and </a:t>
            </a:r>
            <a:r>
              <a:rPr lang="en-US" dirty="0" smtClean="0"/>
              <a:t>families</a:t>
            </a:r>
          </a:p>
          <a:p>
            <a:pPr marL="457200" lvl="1" indent="0">
              <a:buNone/>
            </a:pPr>
            <a:endParaRPr lang="en-US" dirty="0"/>
          </a:p>
          <a:p>
            <a:pPr lvl="1"/>
            <a:r>
              <a:rPr lang="en-US" dirty="0"/>
              <a:t>Examine needs and services specifically for children diagnosed with Neonatal Abstinence Syndrome (NAS) Defined or exposed to substances in utero and their families</a:t>
            </a:r>
          </a:p>
          <a:p>
            <a:endParaRPr lang="en-US" dirty="0"/>
          </a:p>
        </p:txBody>
      </p:sp>
      <p:pic>
        <p:nvPicPr>
          <p:cNvPr id="4" name="Picture 3"/>
          <p:cNvPicPr>
            <a:picLocks noChangeAspect="1"/>
          </p:cNvPicPr>
          <p:nvPr/>
        </p:nvPicPr>
        <p:blipFill>
          <a:blip r:embed="rId2"/>
          <a:stretch>
            <a:fillRect/>
          </a:stretch>
        </p:blipFill>
        <p:spPr>
          <a:xfrm>
            <a:off x="8430521" y="365125"/>
            <a:ext cx="2554002" cy="1460500"/>
          </a:xfrm>
          <a:prstGeom prst="rect">
            <a:avLst/>
          </a:prstGeom>
        </p:spPr>
      </p:pic>
    </p:spTree>
    <p:extLst>
      <p:ext uri="{BB962C8B-B14F-4D97-AF65-F5344CB8AC3E}">
        <p14:creationId xmlns:p14="http://schemas.microsoft.com/office/powerpoint/2010/main" val="3308563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336" y="1057762"/>
            <a:ext cx="9270818" cy="4873625"/>
          </a:xfrm>
          <a:ln>
            <a:solidFill>
              <a:schemeClr val="accent1">
                <a:lumMod val="50000"/>
              </a:schemeClr>
            </a:solidFill>
          </a:ln>
        </p:spPr>
        <p:txBody>
          <a:bodyPr>
            <a:normAutofit/>
          </a:bodyPr>
          <a:lstStyle/>
          <a:p>
            <a:pPr marL="0" indent="0">
              <a:buNone/>
            </a:pPr>
            <a:endParaRPr lang="en-US" sz="2800" dirty="0" smtClean="0"/>
          </a:p>
          <a:p>
            <a:pPr marL="0" indent="0">
              <a:buNone/>
            </a:pPr>
            <a:r>
              <a:rPr lang="en-US" sz="4000" dirty="0" smtClean="0"/>
              <a:t>Next </a:t>
            </a:r>
            <a:r>
              <a:rPr lang="en-US" sz="4000" dirty="0"/>
              <a:t>Communities of Practice </a:t>
            </a:r>
            <a:r>
              <a:rPr lang="en-US" sz="4000" dirty="0" smtClean="0"/>
              <a:t>Meetings </a:t>
            </a:r>
          </a:p>
          <a:p>
            <a:pPr marL="0" indent="0">
              <a:buNone/>
            </a:pPr>
            <a:endParaRPr lang="en-US" sz="3600" dirty="0" smtClean="0"/>
          </a:p>
          <a:p>
            <a:r>
              <a:rPr lang="en-US" sz="2800" dirty="0"/>
              <a:t>Reflection Meeting Face to Face April </a:t>
            </a:r>
            <a:r>
              <a:rPr lang="en-US" sz="2800" dirty="0" smtClean="0"/>
              <a:t>15th </a:t>
            </a:r>
            <a:endParaRPr lang="en-US" sz="2800" dirty="0"/>
          </a:p>
          <a:p>
            <a:pPr lvl="1"/>
            <a:r>
              <a:rPr lang="en-US" sz="2400" dirty="0"/>
              <a:t>If held, will be via Zoom </a:t>
            </a:r>
            <a:r>
              <a:rPr lang="en-US" sz="2400" dirty="0" smtClean="0"/>
              <a:t>Meeting</a:t>
            </a:r>
          </a:p>
          <a:p>
            <a:pPr lvl="1"/>
            <a:endParaRPr lang="en-US" sz="2400" dirty="0"/>
          </a:p>
          <a:p>
            <a:r>
              <a:rPr lang="en-US" sz="2800" dirty="0" smtClean="0"/>
              <a:t>Self </a:t>
            </a:r>
            <a:r>
              <a:rPr lang="en-US" sz="2800" dirty="0"/>
              <a:t>Care:  Secondary Trauma May 5</a:t>
            </a:r>
            <a:r>
              <a:rPr lang="en-US" sz="2800" baseline="30000" dirty="0"/>
              <a:t>th</a:t>
            </a:r>
          </a:p>
          <a:p>
            <a:pPr marL="0" indent="0">
              <a:buNone/>
            </a:pPr>
            <a:endParaRPr lang="en-US" sz="2800" dirty="0"/>
          </a:p>
          <a:p>
            <a:pPr marL="457200" lvl="1" indent="0">
              <a:buNone/>
            </a:pPr>
            <a:endParaRPr lang="en-US" dirty="0"/>
          </a:p>
          <a:p>
            <a:endParaRPr lang="en-US" dirty="0"/>
          </a:p>
        </p:txBody>
      </p:sp>
      <p:pic>
        <p:nvPicPr>
          <p:cNvPr id="7" name="Picture 6"/>
          <p:cNvPicPr>
            <a:picLocks noChangeAspect="1"/>
          </p:cNvPicPr>
          <p:nvPr/>
        </p:nvPicPr>
        <p:blipFill>
          <a:blip r:embed="rId2"/>
          <a:stretch>
            <a:fillRect/>
          </a:stretch>
        </p:blipFill>
        <p:spPr>
          <a:xfrm>
            <a:off x="9092834" y="272908"/>
            <a:ext cx="2899874" cy="2609887"/>
          </a:xfrm>
          <a:prstGeom prst="rect">
            <a:avLst/>
          </a:prstGeom>
        </p:spPr>
      </p:pic>
    </p:spTree>
    <p:extLst>
      <p:ext uri="{BB962C8B-B14F-4D97-AF65-F5344CB8AC3E}">
        <p14:creationId xmlns:p14="http://schemas.microsoft.com/office/powerpoint/2010/main" val="411467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Acknowledgements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dirty="0">
              <a:cs typeface="Calibri" panose="020F0502020204030204"/>
            </a:endParaRPr>
          </a:p>
          <a:p>
            <a:endParaRPr lang="en-US" dirty="0">
              <a:cs typeface="Calibri" panose="020F0502020204030204"/>
            </a:endParaRPr>
          </a:p>
        </p:txBody>
      </p:sp>
      <p:sp>
        <p:nvSpPr>
          <p:cNvPr id="4" name="TextBox 3">
            <a:extLst>
              <a:ext uri="{FF2B5EF4-FFF2-40B4-BE49-F238E27FC236}">
                <a16:creationId xmlns:a16="http://schemas.microsoft.com/office/drawing/2014/main" id="{38012B2C-21FA-4325-9D3D-5AF26557505F}"/>
              </a:ext>
            </a:extLst>
          </p:cNvPr>
          <p:cNvSpPr txBox="1"/>
          <p:nvPr/>
        </p:nvSpPr>
        <p:spPr>
          <a:xfrm>
            <a:off x="961438" y="1535289"/>
            <a:ext cx="10664236"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This Appalachian Rural Health Integration Model (AHRIM) Program is supported by the Health Resources and Services Administration (HRSA) of the U.S. Department of Health and Human Services (HHS) as part of an award totaling $600,000 with 0 percentage financed with nongovernmental sources.</a:t>
            </a:r>
          </a:p>
          <a:p>
            <a:endParaRPr lang="en-US"/>
          </a:p>
          <a:p>
            <a:r>
              <a:rPr lang="en-US" sz="2800">
                <a:cs typeface="Calibri"/>
              </a:rPr>
              <a:t>The contents are those of the author(s) and do not necessarily represent the official views of, nor an endorsement, by HRSA, HHS or the U.S. Government. </a:t>
            </a:r>
          </a:p>
        </p:txBody>
      </p:sp>
    </p:spTree>
    <p:extLst>
      <p:ext uri="{BB962C8B-B14F-4D97-AF65-F5344CB8AC3E}">
        <p14:creationId xmlns:p14="http://schemas.microsoft.com/office/powerpoint/2010/main" val="401301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t>
            </a:r>
            <a:r>
              <a:rPr lang="en-US" dirty="0" smtClean="0"/>
              <a:t>WV HVP</a:t>
            </a:r>
            <a:endParaRPr lang="en-US" dirty="0"/>
          </a:p>
        </p:txBody>
      </p:sp>
      <p:sp>
        <p:nvSpPr>
          <p:cNvPr id="3" name="Content Placeholder 2"/>
          <p:cNvSpPr>
            <a:spLocks noGrp="1"/>
          </p:cNvSpPr>
          <p:nvPr>
            <p:ph idx="1"/>
          </p:nvPr>
        </p:nvSpPr>
        <p:spPr/>
        <p:txBody>
          <a:bodyPr/>
          <a:lstStyle/>
          <a:p>
            <a:r>
              <a:rPr lang="en-US" b="1" dirty="0"/>
              <a:t>Use the Communities of Practice structure to</a:t>
            </a:r>
            <a:r>
              <a:rPr lang="en-US" b="1" dirty="0" smtClean="0"/>
              <a:t>:</a:t>
            </a:r>
          </a:p>
          <a:p>
            <a:endParaRPr lang="en-US" dirty="0"/>
          </a:p>
          <a:p>
            <a:pPr lvl="1"/>
            <a:r>
              <a:rPr lang="en-US" dirty="0"/>
              <a:t>Encourage home visitors to engage in self-reflection and strengths-based practices for supporting families exposed to </a:t>
            </a:r>
            <a:r>
              <a:rPr lang="en-US" dirty="0" smtClean="0"/>
              <a:t>substances</a:t>
            </a:r>
          </a:p>
          <a:p>
            <a:pPr marL="457200" lvl="1" indent="0">
              <a:buNone/>
            </a:pPr>
            <a:endParaRPr lang="en-US" dirty="0"/>
          </a:p>
          <a:p>
            <a:pPr lvl="1"/>
            <a:r>
              <a:rPr lang="en-US" dirty="0"/>
              <a:t>Develop additional supports and resources specifically for children diagnosed with Neonatal Abstinence Syndrome (NAS) Defined or exposed to substances in utero and their families</a:t>
            </a:r>
          </a:p>
          <a:p>
            <a:endParaRPr lang="en-US" dirty="0"/>
          </a:p>
        </p:txBody>
      </p:sp>
      <p:pic>
        <p:nvPicPr>
          <p:cNvPr id="5" name="Picture 4"/>
          <p:cNvPicPr>
            <a:picLocks noChangeAspect="1"/>
          </p:cNvPicPr>
          <p:nvPr/>
        </p:nvPicPr>
        <p:blipFill>
          <a:blip r:embed="rId2"/>
          <a:stretch>
            <a:fillRect/>
          </a:stretch>
        </p:blipFill>
        <p:spPr>
          <a:xfrm>
            <a:off x="7503862" y="433494"/>
            <a:ext cx="3621338" cy="1188823"/>
          </a:xfrm>
          <a:prstGeom prst="rect">
            <a:avLst/>
          </a:prstGeom>
        </p:spPr>
      </p:pic>
    </p:spTree>
    <p:extLst>
      <p:ext uri="{BB962C8B-B14F-4D97-AF65-F5344CB8AC3E}">
        <p14:creationId xmlns:p14="http://schemas.microsoft.com/office/powerpoint/2010/main" val="351421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AFB2-5924-AE4B-874C-4A0FC7C41EE5}"/>
              </a:ext>
            </a:extLst>
          </p:cNvPr>
          <p:cNvSpPr>
            <a:spLocks noGrp="1"/>
          </p:cNvSpPr>
          <p:nvPr>
            <p:ph type="title"/>
          </p:nvPr>
        </p:nvSpPr>
        <p:spPr/>
        <p:txBody>
          <a:bodyPr>
            <a:normAutofit fontScale="90000"/>
          </a:bodyPr>
          <a:lstStyle/>
          <a:p>
            <a:pPr lvl="0">
              <a:lnSpc>
                <a:spcPct val="120000"/>
              </a:lnSpc>
              <a:spcBef>
                <a:spcPts val="1000"/>
              </a:spcBef>
              <a:buClr>
                <a:srgbClr val="B71E42"/>
              </a:buClr>
              <a:buSzPct val="100000"/>
            </a:pPr>
            <a:r>
              <a:rPr lang="en-US" dirty="0" smtClean="0"/>
              <a:t/>
            </a:r>
            <a:br>
              <a:rPr lang="en-US" dirty="0" smtClean="0"/>
            </a:br>
            <a:r>
              <a:rPr lang="en-US" dirty="0"/>
              <a:t/>
            </a:r>
            <a:br>
              <a:rPr lang="en-US" dirty="0"/>
            </a:br>
            <a:r>
              <a:rPr lang="en-US" dirty="0" smtClean="0"/>
              <a:t>Getting </a:t>
            </a:r>
            <a:r>
              <a:rPr lang="en-US" dirty="0"/>
              <a:t>the most out of this </a:t>
            </a:r>
            <a:r>
              <a:rPr lang="en-US" dirty="0" smtClean="0"/>
              <a:t>Meeting</a:t>
            </a:r>
            <a:br>
              <a:rPr lang="en-US" dirty="0" smtClean="0"/>
            </a:br>
            <a:r>
              <a:rPr lang="en-US" sz="2000" dirty="0" smtClean="0"/>
              <a:t>Prior to the meeting review:</a:t>
            </a:r>
            <a:r>
              <a:rPr lang="en-US" sz="2000" dirty="0">
                <a:solidFill>
                  <a:srgbClr val="FA2B5C"/>
                </a:solidFill>
                <a:latin typeface="+mn-lt"/>
                <a:ea typeface="+mn-ea"/>
                <a:cs typeface="+mn-cs"/>
              </a:rPr>
              <a:t> </a:t>
            </a:r>
            <a:r>
              <a:rPr lang="en-US" sz="2000" dirty="0" smtClean="0">
                <a:solidFill>
                  <a:srgbClr val="FA2B5C"/>
                </a:solidFill>
                <a:latin typeface="+mn-lt"/>
                <a:ea typeface="+mn-ea"/>
                <a:cs typeface="+mn-cs"/>
              </a:rPr>
              <a:t>   </a:t>
            </a:r>
            <a:r>
              <a:rPr lang="en-US" sz="2000" dirty="0" smtClean="0">
                <a:solidFill>
                  <a:srgbClr val="FA2B5C"/>
                </a:solidFill>
                <a:latin typeface="+mn-lt"/>
                <a:ea typeface="+mn-ea"/>
                <a:cs typeface="+mn-cs"/>
                <a:hlinkClick r:id="rId3"/>
              </a:rPr>
              <a:t>How Do I Join A Zoom Meeting</a:t>
            </a:r>
            <a:r>
              <a:rPr lang="en-US" sz="1800" dirty="0">
                <a:solidFill>
                  <a:srgbClr val="FA2B5C"/>
                </a:solidFill>
                <a:latin typeface="Gill Sans MT" panose="020B0502020104020203"/>
                <a:ea typeface="+mn-ea"/>
                <a:cs typeface="+mn-cs"/>
              </a:rPr>
              <a:t/>
            </a:r>
            <a:br>
              <a:rPr lang="en-US" sz="1800" dirty="0">
                <a:solidFill>
                  <a:srgbClr val="FA2B5C"/>
                </a:solidFill>
                <a:latin typeface="Gill Sans MT" panose="020B0502020104020203"/>
                <a:ea typeface="+mn-ea"/>
                <a:cs typeface="+mn-cs"/>
              </a:rPr>
            </a:br>
            <a:r>
              <a:rPr lang="en-US" sz="1800" dirty="0">
                <a:solidFill>
                  <a:prstClr val="black"/>
                </a:solidFill>
                <a:latin typeface="Gill Sans MT" panose="020B0502020104020203"/>
                <a:ea typeface="+mn-ea"/>
                <a:cs typeface="+mn-cs"/>
              </a:rPr>
              <a:t/>
            </a:r>
            <a:br>
              <a:rPr lang="en-US" sz="1800" dirty="0">
                <a:solidFill>
                  <a:prstClr val="black"/>
                </a:solidFill>
                <a:latin typeface="Gill Sans MT" panose="020B0502020104020203"/>
                <a:ea typeface="+mn-ea"/>
                <a:cs typeface="+mn-cs"/>
              </a:rPr>
            </a:br>
            <a:r>
              <a:rPr lang="en-US" dirty="0" smtClean="0"/>
              <a:t/>
            </a:r>
            <a:br>
              <a:rPr lang="en-US" dirty="0" smtClean="0"/>
            </a:br>
            <a:endParaRPr lang="en-US" b="1" dirty="0"/>
          </a:p>
        </p:txBody>
      </p:sp>
      <p:sp>
        <p:nvSpPr>
          <p:cNvPr id="3" name="Content Placeholder 2">
            <a:extLst>
              <a:ext uri="{FF2B5EF4-FFF2-40B4-BE49-F238E27FC236}">
                <a16:creationId xmlns:a16="http://schemas.microsoft.com/office/drawing/2014/main" id="{9C8F4DD7-B72A-F74D-A170-ED5381B1A66D}"/>
              </a:ext>
            </a:extLst>
          </p:cNvPr>
          <p:cNvSpPr>
            <a:spLocks noGrp="1"/>
          </p:cNvSpPr>
          <p:nvPr>
            <p:ph idx="1"/>
          </p:nvPr>
        </p:nvSpPr>
        <p:spPr/>
        <p:txBody>
          <a:bodyPr vert="horz" lIns="91440" tIns="45720" rIns="91440" bIns="45720" rtlCol="0" anchor="t">
            <a:normAutofit lnSpcReduction="10000"/>
          </a:bodyPr>
          <a:lstStyle/>
          <a:p>
            <a:r>
              <a:rPr lang="en-US" b="1" dirty="0"/>
              <a:t>While in the Meeting</a:t>
            </a:r>
            <a:r>
              <a:rPr lang="en-US" b="1" dirty="0" smtClean="0"/>
              <a:t>:</a:t>
            </a:r>
          </a:p>
          <a:p>
            <a:pPr marL="0" indent="0">
              <a:buNone/>
            </a:pPr>
            <a:endParaRPr lang="en-US" b="1" dirty="0"/>
          </a:p>
          <a:p>
            <a:pPr marL="742950" lvl="1" indent="-285750"/>
            <a:r>
              <a:rPr lang="en-US" dirty="0"/>
              <a:t>Be sure to mute your line if you are not talking</a:t>
            </a:r>
          </a:p>
          <a:p>
            <a:pPr marL="742950" lvl="1" indent="-285750"/>
            <a:r>
              <a:rPr lang="en-US" dirty="0"/>
              <a:t>Use your video if you can – its more personable for us as a team to work together</a:t>
            </a:r>
          </a:p>
          <a:p>
            <a:pPr marL="742950" lvl="1" indent="-285750"/>
            <a:r>
              <a:rPr lang="en-US" dirty="0"/>
              <a:t>Widen the screen or zoom in to see more</a:t>
            </a:r>
          </a:p>
          <a:p>
            <a:pPr marL="742950" lvl="1" indent="-285750"/>
            <a:endParaRPr lang="en-US" dirty="0"/>
          </a:p>
          <a:p>
            <a:pPr marL="742950" lvl="1" indent="-285750"/>
            <a:r>
              <a:rPr lang="en-US" dirty="0"/>
              <a:t>Participants – know who is part of the team and on the call</a:t>
            </a:r>
          </a:p>
          <a:p>
            <a:pPr marL="742950" lvl="1" indent="-285750"/>
            <a:r>
              <a:rPr lang="en-US" dirty="0"/>
              <a:t>Chat – ask a question or make a note during a discussion </a:t>
            </a:r>
          </a:p>
          <a:p>
            <a:pPr marL="742950" lvl="1" indent="-285750"/>
            <a:r>
              <a:rPr lang="en-US" dirty="0"/>
              <a:t>Polling – the facilitator may use this to get your thoughts outside of the discussion</a:t>
            </a:r>
          </a:p>
          <a:p>
            <a:endParaRPr lang="en-US" dirty="0">
              <a:cs typeface="Calibri"/>
            </a:endParaRPr>
          </a:p>
        </p:txBody>
      </p:sp>
      <p:pic>
        <p:nvPicPr>
          <p:cNvPr id="5" name="Picture 4"/>
          <p:cNvPicPr>
            <a:picLocks noChangeAspect="1"/>
          </p:cNvPicPr>
          <p:nvPr/>
        </p:nvPicPr>
        <p:blipFill>
          <a:blip r:embed="rId4"/>
          <a:stretch>
            <a:fillRect/>
          </a:stretch>
        </p:blipFill>
        <p:spPr>
          <a:xfrm>
            <a:off x="7664270" y="1690688"/>
            <a:ext cx="2886525" cy="649946"/>
          </a:xfrm>
          <a:prstGeom prst="rect">
            <a:avLst/>
          </a:prstGeom>
        </p:spPr>
      </p:pic>
    </p:spTree>
    <p:extLst>
      <p:ext uri="{BB962C8B-B14F-4D97-AF65-F5344CB8AC3E}">
        <p14:creationId xmlns:p14="http://schemas.microsoft.com/office/powerpoint/2010/main" val="14442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541" y="533033"/>
            <a:ext cx="9496425" cy="4772025"/>
          </a:xfrm>
          <a:prstGeom prst="rect">
            <a:avLst/>
          </a:prstGeom>
        </p:spPr>
      </p:pic>
    </p:spTree>
    <p:extLst>
      <p:ext uri="{BB962C8B-B14F-4D97-AF65-F5344CB8AC3E}">
        <p14:creationId xmlns:p14="http://schemas.microsoft.com/office/powerpoint/2010/main" val="66579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69828" y="4761571"/>
            <a:ext cx="2954215" cy="1836520"/>
          </a:xfrm>
          <a:prstGeom prst="rect">
            <a:avLst/>
          </a:prstGeom>
        </p:spPr>
      </p:pic>
      <p:sp>
        <p:nvSpPr>
          <p:cNvPr id="2" name="Title 1">
            <a:extLst>
              <a:ext uri="{FF2B5EF4-FFF2-40B4-BE49-F238E27FC236}">
                <a16:creationId xmlns:a16="http://schemas.microsoft.com/office/drawing/2014/main" id="{0CABAFB2-5924-AE4B-874C-4A0FC7C41EE5}"/>
              </a:ext>
            </a:extLst>
          </p:cNvPr>
          <p:cNvSpPr>
            <a:spLocks noGrp="1"/>
          </p:cNvSpPr>
          <p:nvPr>
            <p:ph type="title"/>
          </p:nvPr>
        </p:nvSpPr>
        <p:spPr>
          <a:xfrm>
            <a:off x="838200" y="646479"/>
            <a:ext cx="10515600" cy="1325563"/>
          </a:xfrm>
        </p:spPr>
        <p:txBody>
          <a:bodyPr>
            <a:normAutofit fontScale="90000"/>
          </a:bodyPr>
          <a:lstStyle/>
          <a:p>
            <a:pPr lvl="0">
              <a:lnSpc>
                <a:spcPct val="120000"/>
              </a:lnSpc>
              <a:spcBef>
                <a:spcPts val="1000"/>
              </a:spcBef>
              <a:buClr>
                <a:srgbClr val="B71E42"/>
              </a:buClr>
              <a:buSzPct val="100000"/>
            </a:pPr>
            <a:r>
              <a:rPr lang="en-US" dirty="0" smtClean="0"/>
              <a:t/>
            </a:r>
            <a:br>
              <a:rPr lang="en-US" dirty="0" smtClean="0"/>
            </a:br>
            <a:r>
              <a:rPr lang="en-US" dirty="0"/>
              <a:t/>
            </a:r>
            <a:br>
              <a:rPr lang="en-US" dirty="0"/>
            </a:br>
            <a:r>
              <a:rPr lang="en-US" sz="3200" cap="all" dirty="0" smtClean="0">
                <a:solidFill>
                  <a:prstClr val="black"/>
                </a:solidFill>
                <a:latin typeface="Calibri" panose="020F0502020204030204" pitchFamily="34" charset="0"/>
                <a:cs typeface="Calibri" panose="020F0502020204030204" pitchFamily="34" charset="0"/>
              </a:rPr>
              <a:t>What  will I learn today?</a:t>
            </a:r>
            <a:br>
              <a:rPr lang="en-US" sz="3200" cap="all" dirty="0" smtClean="0">
                <a:solidFill>
                  <a:prstClr val="black"/>
                </a:solidFill>
                <a:latin typeface="Calibri" panose="020F0502020204030204" pitchFamily="34" charset="0"/>
                <a:cs typeface="Calibri" panose="020F0502020204030204" pitchFamily="34" charset="0"/>
              </a:rPr>
            </a:br>
            <a:r>
              <a:rPr lang="en-US" sz="3100" cap="all" dirty="0" smtClean="0">
                <a:solidFill>
                  <a:prstClr val="black"/>
                </a:solidFill>
                <a:latin typeface="Calibri" panose="020F0502020204030204" pitchFamily="34" charset="0"/>
                <a:cs typeface="Calibri" panose="020F0502020204030204" pitchFamily="34" charset="0"/>
              </a:rPr>
              <a:t/>
            </a:r>
            <a:br>
              <a:rPr lang="en-US" sz="3100" cap="all" dirty="0" smtClean="0">
                <a:solidFill>
                  <a:prstClr val="black"/>
                </a:solidFill>
                <a:latin typeface="Calibri" panose="020F0502020204030204" pitchFamily="34" charset="0"/>
                <a:cs typeface="Calibri" panose="020F0502020204030204" pitchFamily="34" charset="0"/>
              </a:rPr>
            </a:br>
            <a:r>
              <a:rPr lang="en-US" sz="3100" cap="all" dirty="0" smtClean="0">
                <a:solidFill>
                  <a:prstClr val="black"/>
                </a:solidFill>
                <a:latin typeface="Calibri" panose="020F0502020204030204" pitchFamily="34" charset="0"/>
                <a:cs typeface="Calibri" panose="020F0502020204030204" pitchFamily="34" charset="0"/>
              </a:rPr>
              <a:t>By the end of this session, each of you will be able to…</a:t>
            </a:r>
            <a:r>
              <a:rPr lang="en-US" sz="1800" dirty="0">
                <a:solidFill>
                  <a:srgbClr val="FA2B5C"/>
                </a:solidFill>
                <a:latin typeface="Gill Sans MT" panose="020B0502020104020203"/>
                <a:ea typeface="+mn-ea"/>
                <a:cs typeface="+mn-cs"/>
              </a:rPr>
              <a:t/>
            </a:r>
            <a:br>
              <a:rPr lang="en-US" sz="1800" dirty="0">
                <a:solidFill>
                  <a:srgbClr val="FA2B5C"/>
                </a:solidFill>
                <a:latin typeface="Gill Sans MT" panose="020B0502020104020203"/>
                <a:ea typeface="+mn-ea"/>
                <a:cs typeface="+mn-cs"/>
              </a:rPr>
            </a:br>
            <a:r>
              <a:rPr lang="en-US" sz="1800" dirty="0">
                <a:solidFill>
                  <a:prstClr val="black"/>
                </a:solidFill>
                <a:latin typeface="Gill Sans MT" panose="020B0502020104020203"/>
                <a:ea typeface="+mn-ea"/>
                <a:cs typeface="+mn-cs"/>
              </a:rPr>
              <a:t/>
            </a:r>
            <a:br>
              <a:rPr lang="en-US" sz="1800" dirty="0">
                <a:solidFill>
                  <a:prstClr val="black"/>
                </a:solidFill>
                <a:latin typeface="Gill Sans MT" panose="020B0502020104020203"/>
                <a:ea typeface="+mn-ea"/>
                <a:cs typeface="+mn-cs"/>
              </a:rPr>
            </a:br>
            <a:r>
              <a:rPr lang="en-US" dirty="0" smtClean="0"/>
              <a:t/>
            </a:r>
            <a:br>
              <a:rPr lang="en-US" dirty="0" smtClean="0"/>
            </a:br>
            <a:endParaRPr lang="en-US" b="1" dirty="0"/>
          </a:p>
        </p:txBody>
      </p:sp>
      <p:sp>
        <p:nvSpPr>
          <p:cNvPr id="3" name="Content Placeholder 2">
            <a:extLst>
              <a:ext uri="{FF2B5EF4-FFF2-40B4-BE49-F238E27FC236}">
                <a16:creationId xmlns:a16="http://schemas.microsoft.com/office/drawing/2014/main" id="{9C8F4DD7-B72A-F74D-A170-ED5381B1A66D}"/>
              </a:ext>
            </a:extLst>
          </p:cNvPr>
          <p:cNvSpPr>
            <a:spLocks noGrp="1"/>
          </p:cNvSpPr>
          <p:nvPr>
            <p:ph idx="1"/>
          </p:nvPr>
        </p:nvSpPr>
        <p:spPr>
          <a:xfrm>
            <a:off x="838200" y="1464926"/>
            <a:ext cx="10515600" cy="4351338"/>
          </a:xfrm>
        </p:spPr>
        <p:txBody>
          <a:bodyPr vert="horz" lIns="91440" tIns="45720" rIns="91440" bIns="45720" rtlCol="0" anchor="t">
            <a:normAutofit/>
          </a:bodyPr>
          <a:lstStyle/>
          <a:p>
            <a:endParaRPr lang="en-US" dirty="0" smtClean="0"/>
          </a:p>
          <a:p>
            <a:r>
              <a:rPr lang="en-US" dirty="0"/>
              <a:t>Compare and contrast Peer Recovery Coach and Recovery Coach models</a:t>
            </a:r>
          </a:p>
          <a:p>
            <a:r>
              <a:rPr lang="en-US" dirty="0"/>
              <a:t>Share, discuss, and apply shared experiences regarding work with Moms and Babies with NAS and what approaches have been successful for establishing </a:t>
            </a:r>
            <a:r>
              <a:rPr lang="en-US" b="1" i="1" dirty="0"/>
              <a:t>resiliency </a:t>
            </a:r>
            <a:r>
              <a:rPr lang="en-US" dirty="0"/>
              <a:t> in the literature and within our team; and</a:t>
            </a:r>
            <a:endParaRPr lang="en-US" b="1" i="1" dirty="0"/>
          </a:p>
          <a:p>
            <a:r>
              <a:rPr lang="en-US" dirty="0" smtClean="0"/>
              <a:t>Identify</a:t>
            </a:r>
            <a:r>
              <a:rPr lang="en-US" dirty="0"/>
              <a:t>, discuss, and practice ways to be </a:t>
            </a:r>
            <a:r>
              <a:rPr lang="en-US" b="1" i="1" dirty="0"/>
              <a:t>resilient</a:t>
            </a:r>
            <a:r>
              <a:rPr lang="en-US" dirty="0"/>
              <a:t> when working with Moms and Babies with NAS;</a:t>
            </a:r>
          </a:p>
          <a:p>
            <a:endParaRPr lang="en-US" dirty="0">
              <a:cs typeface="Calibri"/>
            </a:endParaRPr>
          </a:p>
        </p:txBody>
      </p:sp>
    </p:spTree>
    <p:extLst>
      <p:ext uri="{BB962C8B-B14F-4D97-AF65-F5344CB8AC3E}">
        <p14:creationId xmlns:p14="http://schemas.microsoft.com/office/powerpoint/2010/main" val="113083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28F5-9B0D-4F51-8FB1-A3B31FB34027}"/>
              </a:ext>
            </a:extLst>
          </p:cNvPr>
          <p:cNvSpPr>
            <a:spLocks noGrp="1"/>
          </p:cNvSpPr>
          <p:nvPr>
            <p:ph type="title"/>
          </p:nvPr>
        </p:nvSpPr>
        <p:spPr/>
        <p:txBody>
          <a:bodyPr/>
          <a:lstStyle/>
          <a:p>
            <a:r>
              <a:rPr lang="en-US" dirty="0"/>
              <a:t>Subject Matter Expert Peer Recovery Coach</a:t>
            </a:r>
            <a:endParaRPr lang="en-US" dirty="0">
              <a:cs typeface="Calibri Light"/>
            </a:endParaRPr>
          </a:p>
        </p:txBody>
      </p:sp>
      <p:sp>
        <p:nvSpPr>
          <p:cNvPr id="3" name="Content Placeholder 2">
            <a:extLst>
              <a:ext uri="{FF2B5EF4-FFF2-40B4-BE49-F238E27FC236}">
                <a16:creationId xmlns:a16="http://schemas.microsoft.com/office/drawing/2014/main" id="{849B603B-2B66-4BDE-B594-2E29ECE512E8}"/>
              </a:ext>
            </a:extLst>
          </p:cNvPr>
          <p:cNvSpPr>
            <a:spLocks noGrp="1"/>
          </p:cNvSpPr>
          <p:nvPr>
            <p:ph idx="1"/>
          </p:nvPr>
        </p:nvSpPr>
        <p:spPr>
          <a:xfrm>
            <a:off x="838200" y="1690688"/>
            <a:ext cx="10515600" cy="4351338"/>
          </a:xfrm>
        </p:spPr>
        <p:txBody>
          <a:bodyPr>
            <a:normAutofit lnSpcReduction="10000"/>
          </a:bodyPr>
          <a:lstStyle/>
          <a:p>
            <a:pPr marL="0" indent="0">
              <a:buNone/>
            </a:pPr>
            <a:r>
              <a:rPr lang="en-US" b="1" dirty="0"/>
              <a:t>KRISTA WHITE</a:t>
            </a:r>
            <a:endParaRPr lang="en-US" sz="3200" b="1" dirty="0"/>
          </a:p>
          <a:p>
            <a:pPr marL="0" indent="0">
              <a:buNone/>
            </a:pPr>
            <a:r>
              <a:rPr lang="en-US" sz="2600" dirty="0"/>
              <a:t>Intake Coordinator/Women's House </a:t>
            </a:r>
            <a:r>
              <a:rPr lang="en-US" sz="2600" dirty="0" smtClean="0"/>
              <a:t>Manager</a:t>
            </a:r>
          </a:p>
          <a:p>
            <a:pPr marL="0" indent="0">
              <a:buNone/>
            </a:pPr>
            <a:endParaRPr lang="en-US" sz="2600" dirty="0"/>
          </a:p>
          <a:p>
            <a:r>
              <a:rPr lang="en-US" sz="2600" dirty="0"/>
              <a:t>Krista was born in Webster Springs, WV and grew up in Cowen, WV. She is the mother to her daughter Brittany, and </a:t>
            </a:r>
            <a:r>
              <a:rPr lang="en-US" sz="2600" dirty="0" smtClean="0"/>
              <a:t>grandmother</a:t>
            </a:r>
            <a:r>
              <a:rPr lang="en-US" sz="2600" dirty="0"/>
              <a:t>. Krista managed a 16 bed halfway house, and 10 apartment complex women and children’s residence in Charleston WV, for women struggling with substance use disorders. She is a</a:t>
            </a:r>
            <a:r>
              <a:rPr lang="en-US" sz="2600" dirty="0" smtClean="0"/>
              <a:t> </a:t>
            </a:r>
            <a:r>
              <a:rPr lang="en-US" sz="2600" dirty="0"/>
              <a:t>state certified peer support specialist, </a:t>
            </a:r>
            <a:r>
              <a:rPr lang="en-US" sz="2600" dirty="0" smtClean="0"/>
              <a:t>program manager, is </a:t>
            </a:r>
            <a:r>
              <a:rPr lang="en-US" sz="2600" dirty="0"/>
              <a:t>active in her recovery community, and a leader amongst her peers. Krista is also a person in long term recovery.</a:t>
            </a:r>
          </a:p>
          <a:p>
            <a:r>
              <a:rPr lang="en-US" sz="2600" dirty="0"/>
              <a:t>krista@westvirginiasoberliving.com</a:t>
            </a:r>
          </a:p>
        </p:txBody>
      </p:sp>
      <p:pic>
        <p:nvPicPr>
          <p:cNvPr id="4" name="Picture 3"/>
          <p:cNvPicPr>
            <a:picLocks noChangeAspect="1"/>
          </p:cNvPicPr>
          <p:nvPr/>
        </p:nvPicPr>
        <p:blipFill>
          <a:blip r:embed="rId2"/>
          <a:stretch>
            <a:fillRect/>
          </a:stretch>
        </p:blipFill>
        <p:spPr>
          <a:xfrm>
            <a:off x="8083795" y="1251745"/>
            <a:ext cx="2431806" cy="1792790"/>
          </a:xfrm>
          <a:prstGeom prst="rect">
            <a:avLst/>
          </a:prstGeom>
        </p:spPr>
      </p:pic>
    </p:spTree>
    <p:extLst>
      <p:ext uri="{BB962C8B-B14F-4D97-AF65-F5344CB8AC3E}">
        <p14:creationId xmlns:p14="http://schemas.microsoft.com/office/powerpoint/2010/main" val="124633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18892" y="3445727"/>
            <a:ext cx="2954215" cy="1836520"/>
          </a:xfrm>
          <a:prstGeom prst="rect">
            <a:avLst/>
          </a:prstGeom>
        </p:spPr>
      </p:pic>
      <p:sp>
        <p:nvSpPr>
          <p:cNvPr id="2" name="Title 1">
            <a:extLst>
              <a:ext uri="{FF2B5EF4-FFF2-40B4-BE49-F238E27FC236}">
                <a16:creationId xmlns:a16="http://schemas.microsoft.com/office/drawing/2014/main" id="{0CABAFB2-5924-AE4B-874C-4A0FC7C41EE5}"/>
              </a:ext>
            </a:extLst>
          </p:cNvPr>
          <p:cNvSpPr>
            <a:spLocks noGrp="1"/>
          </p:cNvSpPr>
          <p:nvPr>
            <p:ph type="title"/>
          </p:nvPr>
        </p:nvSpPr>
        <p:spPr>
          <a:xfrm>
            <a:off x="838200" y="1427064"/>
            <a:ext cx="10515600" cy="1325563"/>
          </a:xfrm>
        </p:spPr>
        <p:txBody>
          <a:bodyPr>
            <a:normAutofit fontScale="90000"/>
          </a:bodyPr>
          <a:lstStyle/>
          <a:p>
            <a:pPr algn="ctr">
              <a:lnSpc>
                <a:spcPct val="120000"/>
              </a:lnSpc>
              <a:spcBef>
                <a:spcPts val="1000"/>
              </a:spcBef>
              <a:buClr>
                <a:srgbClr val="B71E42"/>
              </a:buClr>
              <a:buSzPct val="100000"/>
            </a:pPr>
            <a:r>
              <a:rPr lang="en-US" dirty="0" smtClean="0"/>
              <a:t/>
            </a:r>
            <a:br>
              <a:rPr lang="en-US" dirty="0" smtClean="0"/>
            </a:br>
            <a:r>
              <a:rPr lang="en-US" dirty="0" smtClean="0"/>
              <a:t/>
            </a:r>
            <a:br>
              <a:rPr lang="en-US" dirty="0" smtClean="0"/>
            </a:br>
            <a:r>
              <a:rPr lang="en-US" sz="3200" cap="all" dirty="0" smtClean="0">
                <a:solidFill>
                  <a:prstClr val="black"/>
                </a:solidFill>
                <a:latin typeface="Calibri" panose="020F0502020204030204" pitchFamily="34" charset="0"/>
                <a:cs typeface="Calibri" panose="020F0502020204030204" pitchFamily="34" charset="0"/>
              </a:rPr>
              <a:t/>
            </a:r>
            <a:br>
              <a:rPr lang="en-US" sz="3200" cap="all" dirty="0" smtClean="0">
                <a:solidFill>
                  <a:prstClr val="black"/>
                </a:solidFill>
                <a:latin typeface="Calibri" panose="020F0502020204030204" pitchFamily="34" charset="0"/>
                <a:cs typeface="Calibri" panose="020F0502020204030204" pitchFamily="34" charset="0"/>
              </a:rPr>
            </a:br>
            <a:r>
              <a:rPr lang="en-US" sz="3100" cap="all" dirty="0" smtClean="0">
                <a:solidFill>
                  <a:prstClr val="black"/>
                </a:solidFill>
                <a:latin typeface="Calibri" panose="020F0502020204030204" pitchFamily="34" charset="0"/>
                <a:cs typeface="Calibri" panose="020F0502020204030204" pitchFamily="34" charset="0"/>
              </a:rPr>
              <a:t/>
            </a:r>
            <a:br>
              <a:rPr lang="en-US" sz="3100" cap="all" dirty="0" smtClean="0">
                <a:solidFill>
                  <a:prstClr val="black"/>
                </a:solidFill>
                <a:latin typeface="Calibri" panose="020F0502020204030204" pitchFamily="34" charset="0"/>
                <a:cs typeface="Calibri" panose="020F0502020204030204" pitchFamily="34" charset="0"/>
              </a:rPr>
            </a:br>
            <a:r>
              <a:rPr lang="en-US" b="1" dirty="0" smtClean="0"/>
              <a:t>Compare and Contrast </a:t>
            </a:r>
            <a:br>
              <a:rPr lang="en-US" b="1" dirty="0" smtClean="0"/>
            </a:br>
            <a:r>
              <a:rPr lang="en-US" b="1" dirty="0" smtClean="0"/>
              <a:t/>
            </a:r>
            <a:br>
              <a:rPr lang="en-US" b="1" dirty="0" smtClean="0"/>
            </a:br>
            <a:r>
              <a:rPr lang="en-US" b="1" dirty="0" smtClean="0"/>
              <a:t>Peer Recovery Coach and Recovery Coach</a:t>
            </a:r>
            <a:r>
              <a:rPr lang="en-US" sz="3200" dirty="0"/>
              <a:t/>
            </a:r>
            <a:br>
              <a:rPr lang="en-US" sz="3200" dirty="0"/>
            </a:br>
            <a:r>
              <a:rPr lang="en-US" sz="1800" dirty="0" smtClean="0">
                <a:solidFill>
                  <a:srgbClr val="FA2B5C"/>
                </a:solidFill>
                <a:latin typeface="Gill Sans MT" panose="020B0502020104020203"/>
                <a:ea typeface="+mn-ea"/>
                <a:cs typeface="+mn-cs"/>
              </a:rPr>
              <a:t/>
            </a:r>
            <a:br>
              <a:rPr lang="en-US" sz="1800" dirty="0" smtClean="0">
                <a:solidFill>
                  <a:srgbClr val="FA2B5C"/>
                </a:solidFill>
                <a:latin typeface="Gill Sans MT" panose="020B0502020104020203"/>
                <a:ea typeface="+mn-ea"/>
                <a:cs typeface="+mn-cs"/>
              </a:rPr>
            </a:br>
            <a:r>
              <a:rPr lang="en-US" sz="1800" dirty="0" smtClean="0">
                <a:solidFill>
                  <a:prstClr val="black"/>
                </a:solidFill>
                <a:latin typeface="Gill Sans MT" panose="020B0502020104020203"/>
                <a:ea typeface="+mn-ea"/>
                <a:cs typeface="+mn-cs"/>
              </a:rPr>
              <a:t/>
            </a:r>
            <a:br>
              <a:rPr lang="en-US" sz="1800" dirty="0" smtClean="0">
                <a:solidFill>
                  <a:prstClr val="black"/>
                </a:solidFill>
                <a:latin typeface="Gill Sans MT" panose="020B0502020104020203"/>
                <a:ea typeface="+mn-ea"/>
                <a:cs typeface="+mn-cs"/>
              </a:rPr>
            </a:br>
            <a:r>
              <a:rPr lang="en-US" dirty="0" smtClean="0"/>
              <a:t/>
            </a:r>
            <a:br>
              <a:rPr lang="en-US" dirty="0" smtClean="0"/>
            </a:br>
            <a:endParaRPr lang="en-US" b="1" dirty="0"/>
          </a:p>
        </p:txBody>
      </p:sp>
      <p:sp>
        <p:nvSpPr>
          <p:cNvPr id="3" name="Content Placeholder 2">
            <a:extLst>
              <a:ext uri="{FF2B5EF4-FFF2-40B4-BE49-F238E27FC236}">
                <a16:creationId xmlns:a16="http://schemas.microsoft.com/office/drawing/2014/main" id="{9C8F4DD7-B72A-F74D-A170-ED5381B1A66D}"/>
              </a:ext>
            </a:extLst>
          </p:cNvPr>
          <p:cNvSpPr>
            <a:spLocks noGrp="1"/>
          </p:cNvSpPr>
          <p:nvPr>
            <p:ph idx="1"/>
          </p:nvPr>
        </p:nvSpPr>
        <p:spPr>
          <a:xfrm>
            <a:off x="838200" y="2330604"/>
            <a:ext cx="10515600" cy="3485659"/>
          </a:xfrm>
        </p:spPr>
        <p:txBody>
          <a:bodyPr vert="horz" lIns="91440" tIns="45720" rIns="91440" bIns="45720" rtlCol="0" anchor="t">
            <a:normAutofit/>
          </a:bodyPr>
          <a:lstStyle/>
          <a:p>
            <a:pPr marL="0" indent="0">
              <a:buNone/>
            </a:pPr>
            <a:endParaRPr lang="en-US" dirty="0"/>
          </a:p>
          <a:p>
            <a:endParaRPr lang="en-US" dirty="0">
              <a:cs typeface="Calibri"/>
            </a:endParaRPr>
          </a:p>
        </p:txBody>
      </p:sp>
    </p:spTree>
    <p:extLst>
      <p:ext uri="{BB962C8B-B14F-4D97-AF65-F5344CB8AC3E}">
        <p14:creationId xmlns:p14="http://schemas.microsoft.com/office/powerpoint/2010/main" val="155620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8F4DD7-B72A-F74D-A170-ED5381B1A66D}"/>
              </a:ext>
            </a:extLst>
          </p:cNvPr>
          <p:cNvSpPr>
            <a:spLocks noGrp="1"/>
          </p:cNvSpPr>
          <p:nvPr>
            <p:ph idx="1"/>
          </p:nvPr>
        </p:nvSpPr>
        <p:spPr>
          <a:xfrm>
            <a:off x="838200" y="2330604"/>
            <a:ext cx="10515600" cy="3485659"/>
          </a:xfrm>
        </p:spPr>
        <p:txBody>
          <a:bodyPr vert="horz" lIns="91440" tIns="45720" rIns="91440" bIns="45720" rtlCol="0" anchor="t">
            <a:normAutofit/>
          </a:bodyPr>
          <a:lstStyle/>
          <a:p>
            <a:pPr marL="0" indent="0">
              <a:buNone/>
            </a:pPr>
            <a:endParaRPr lang="en-US" dirty="0"/>
          </a:p>
          <a:p>
            <a:endParaRPr lang="en-US" dirty="0">
              <a:cs typeface="Calibri"/>
            </a:endParaRPr>
          </a:p>
        </p:txBody>
      </p:sp>
      <p:pic>
        <p:nvPicPr>
          <p:cNvPr id="8" name="Picture 7"/>
          <p:cNvPicPr>
            <a:picLocks noChangeAspect="1"/>
          </p:cNvPicPr>
          <p:nvPr/>
        </p:nvPicPr>
        <p:blipFill>
          <a:blip r:embed="rId3"/>
          <a:stretch>
            <a:fillRect/>
          </a:stretch>
        </p:blipFill>
        <p:spPr>
          <a:xfrm>
            <a:off x="401557" y="864016"/>
            <a:ext cx="5238887" cy="4385317"/>
          </a:xfrm>
          <a:prstGeom prst="rect">
            <a:avLst/>
          </a:prstGeom>
        </p:spPr>
      </p:pic>
      <p:sp>
        <p:nvSpPr>
          <p:cNvPr id="9" name="Rectangle 8"/>
          <p:cNvSpPr/>
          <p:nvPr/>
        </p:nvSpPr>
        <p:spPr>
          <a:xfrm>
            <a:off x="5836355" y="197971"/>
            <a:ext cx="6242755" cy="6217087"/>
          </a:xfrm>
          <a:prstGeom prst="rect">
            <a:avLst/>
          </a:prstGeom>
        </p:spPr>
        <p:txBody>
          <a:bodyPr wrap="square">
            <a:spAutoFit/>
          </a:bodyPr>
          <a:lstStyle/>
          <a:p>
            <a:r>
              <a:rPr lang="en-US" sz="1400" dirty="0"/>
              <a:t>NAWS Online </a:t>
            </a:r>
            <a:r>
              <a:rPr lang="en-US" sz="1400" dirty="0" smtClean="0"/>
              <a:t>Meeting </a:t>
            </a:r>
            <a:r>
              <a:rPr lang="en-US" sz="1400" dirty="0"/>
              <a:t>L</a:t>
            </a:r>
            <a:r>
              <a:rPr lang="en-US" sz="1400" dirty="0" smtClean="0"/>
              <a:t>ist </a:t>
            </a:r>
            <a:endParaRPr lang="en-US" sz="1400" dirty="0"/>
          </a:p>
          <a:p>
            <a:r>
              <a:rPr lang="en-US" sz="1400" u="sng" dirty="0">
                <a:hlinkClick r:id="rId4"/>
              </a:rPr>
              <a:t>https://www.na.org/meetingsearch/text-results.php?country=Web&amp;state&amp;city&amp;zip&amp;street&amp;within=5&amp;day=0&amp;lang&amp;orderby=distance</a:t>
            </a:r>
            <a:endParaRPr lang="en-US" sz="1400" dirty="0"/>
          </a:p>
          <a:p>
            <a:r>
              <a:rPr lang="en-US" sz="1400" dirty="0"/>
              <a:t> </a:t>
            </a:r>
          </a:p>
          <a:p>
            <a:r>
              <a:rPr lang="en-US" sz="1400" dirty="0"/>
              <a:t>Intergroup Video Meetings</a:t>
            </a:r>
          </a:p>
          <a:p>
            <a:r>
              <a:rPr lang="en-US" sz="1400" u="sng" dirty="0">
                <a:hlinkClick r:id="rId5"/>
              </a:rPr>
              <a:t>http://aa-intergroup.org/directory.php</a:t>
            </a:r>
            <a:endParaRPr lang="en-US" sz="1400" dirty="0"/>
          </a:p>
          <a:p>
            <a:r>
              <a:rPr lang="en-US" sz="1400" dirty="0"/>
              <a:t> </a:t>
            </a:r>
          </a:p>
          <a:p>
            <a:r>
              <a:rPr lang="en-US" sz="1400" dirty="0"/>
              <a:t>Online AA </a:t>
            </a:r>
            <a:r>
              <a:rPr lang="en-US" sz="1400" dirty="0" smtClean="0"/>
              <a:t>Chat </a:t>
            </a:r>
            <a:r>
              <a:rPr lang="en-US" sz="1400" dirty="0"/>
              <a:t>R</a:t>
            </a:r>
            <a:r>
              <a:rPr lang="en-US" sz="1400" dirty="0" smtClean="0"/>
              <a:t>oom </a:t>
            </a:r>
            <a:endParaRPr lang="en-US" sz="1400" dirty="0"/>
          </a:p>
          <a:p>
            <a:r>
              <a:rPr lang="en-US" sz="1400" u="sng" dirty="0">
                <a:hlinkClick r:id="rId6"/>
              </a:rPr>
              <a:t>http://aaonline.org/</a:t>
            </a:r>
            <a:endParaRPr lang="en-US" sz="1400" dirty="0"/>
          </a:p>
          <a:p>
            <a:r>
              <a:rPr lang="en-US" sz="1400" dirty="0"/>
              <a:t> </a:t>
            </a:r>
          </a:p>
          <a:p>
            <a:r>
              <a:rPr lang="en-US" sz="1400" dirty="0"/>
              <a:t>In the Rooms – Global Recovery Community</a:t>
            </a:r>
          </a:p>
          <a:p>
            <a:r>
              <a:rPr lang="en-US" sz="1400" u="sng" dirty="0">
                <a:hlinkClick r:id="rId7"/>
              </a:rPr>
              <a:t>https://www.intherooms.com/home/</a:t>
            </a:r>
            <a:endParaRPr lang="en-US" sz="1400" dirty="0"/>
          </a:p>
          <a:p>
            <a:r>
              <a:rPr lang="en-US" sz="1400" dirty="0"/>
              <a:t> </a:t>
            </a:r>
          </a:p>
          <a:p>
            <a:r>
              <a:rPr lang="en-US" sz="1400" dirty="0"/>
              <a:t>WV 2-1-1 </a:t>
            </a:r>
          </a:p>
          <a:p>
            <a:r>
              <a:rPr lang="en-US" sz="1400" u="sng" dirty="0">
                <a:hlinkClick r:id="rId8"/>
              </a:rPr>
              <a:t>https://prd.icarol.com/landing.html?token=1ae3b4f7-3057-4ae7-a501-6d78d8c9de57&amp;cssMode=Publish&amp;orgNum=126088&amp;db=126088</a:t>
            </a:r>
            <a:endParaRPr lang="en-US" sz="1400" dirty="0"/>
          </a:p>
          <a:p>
            <a:r>
              <a:rPr lang="en-US" sz="1400" dirty="0"/>
              <a:t> </a:t>
            </a:r>
          </a:p>
          <a:p>
            <a:r>
              <a:rPr lang="en-US" sz="1400" dirty="0"/>
              <a:t>2-1-1 COVID-19 Information – Includes </a:t>
            </a:r>
            <a:r>
              <a:rPr lang="en-US" sz="1400" dirty="0" smtClean="0"/>
              <a:t>Internet </a:t>
            </a:r>
            <a:r>
              <a:rPr lang="en-US" sz="1400" dirty="0"/>
              <a:t>S</a:t>
            </a:r>
            <a:r>
              <a:rPr lang="en-US" sz="1400" dirty="0" smtClean="0"/>
              <a:t>ervices </a:t>
            </a:r>
            <a:endParaRPr lang="en-US" sz="1400" dirty="0"/>
          </a:p>
          <a:p>
            <a:r>
              <a:rPr lang="en-US" sz="1400" u="sng" dirty="0">
                <a:hlinkClick r:id="rId9"/>
              </a:rPr>
              <a:t>http://</a:t>
            </a:r>
            <a:r>
              <a:rPr lang="en-US" sz="1400" u="sng" dirty="0" smtClean="0">
                <a:hlinkClick r:id="rId9"/>
              </a:rPr>
              <a:t>www.211.org/services/covid19</a:t>
            </a:r>
            <a:endParaRPr lang="en-US" sz="1400" u="sng" dirty="0" smtClean="0"/>
          </a:p>
          <a:p>
            <a:endParaRPr lang="en-US" sz="1400" dirty="0"/>
          </a:p>
          <a:p>
            <a:r>
              <a:rPr lang="en-US" sz="1400" dirty="0" smtClean="0">
                <a:solidFill>
                  <a:srgbClr val="000000"/>
                </a:solidFill>
              </a:rPr>
              <a:t>Refuge </a:t>
            </a:r>
            <a:r>
              <a:rPr lang="en-US" sz="1400" dirty="0">
                <a:solidFill>
                  <a:srgbClr val="000000"/>
                </a:solidFill>
              </a:rPr>
              <a:t>Recovery online meetings</a:t>
            </a:r>
            <a:endParaRPr lang="en-US" sz="1400" dirty="0"/>
          </a:p>
          <a:p>
            <a:pPr>
              <a:spcAft>
                <a:spcPts val="1200"/>
              </a:spcAft>
            </a:pPr>
            <a:r>
              <a:rPr lang="en-US" sz="1400" u="sng" dirty="0">
                <a:solidFill>
                  <a:srgbClr val="000000"/>
                </a:solidFill>
                <a:hlinkClick r:id="rId10"/>
              </a:rPr>
              <a:t>https://</a:t>
            </a:r>
            <a:r>
              <a:rPr lang="en-US" sz="1400" u="sng" dirty="0" smtClean="0">
                <a:solidFill>
                  <a:srgbClr val="000000"/>
                </a:solidFill>
                <a:hlinkClick r:id="rId10"/>
              </a:rPr>
              <a:t>refugerecovery.org/meetings?tsml-day=any&amp;tsml-region=online-english</a:t>
            </a:r>
            <a:endParaRPr lang="en-US" sz="1400" dirty="0"/>
          </a:p>
          <a:p>
            <a:r>
              <a:rPr lang="en-US" sz="1400" dirty="0">
                <a:solidFill>
                  <a:srgbClr val="000000"/>
                </a:solidFill>
              </a:rPr>
              <a:t>Smart Recovery Online Meetings </a:t>
            </a:r>
            <a:endParaRPr lang="en-US" sz="1400" dirty="0"/>
          </a:p>
          <a:p>
            <a:pPr>
              <a:spcAft>
                <a:spcPts val="1200"/>
              </a:spcAft>
            </a:pPr>
            <a:r>
              <a:rPr lang="en-US" sz="1400" u="sng" dirty="0">
                <a:solidFill>
                  <a:srgbClr val="0000FF"/>
                </a:solidFill>
                <a:hlinkClick r:id="rId11"/>
              </a:rPr>
              <a:t>https://</a:t>
            </a:r>
            <a:r>
              <a:rPr lang="en-US" sz="1400" u="sng" dirty="0" smtClean="0">
                <a:solidFill>
                  <a:srgbClr val="0000FF"/>
                </a:solidFill>
                <a:hlinkClick r:id="rId11"/>
              </a:rPr>
              <a:t>www.smartrecovery.org/community/calendar.php</a:t>
            </a:r>
            <a:endParaRPr lang="en-US" sz="1400" dirty="0"/>
          </a:p>
          <a:p>
            <a:r>
              <a:rPr lang="en-US" sz="1400" dirty="0">
                <a:solidFill>
                  <a:srgbClr val="000000"/>
                </a:solidFill>
              </a:rPr>
              <a:t>She Recovers Online Community</a:t>
            </a:r>
            <a:endParaRPr lang="en-US" sz="1400" dirty="0"/>
          </a:p>
          <a:p>
            <a:pPr>
              <a:spcAft>
                <a:spcPts val="1200"/>
              </a:spcAft>
            </a:pPr>
            <a:r>
              <a:rPr lang="en-US" sz="1400" u="sng" dirty="0">
                <a:solidFill>
                  <a:srgbClr val="0000FF"/>
                </a:solidFill>
                <a:hlinkClick r:id="rId12"/>
              </a:rPr>
              <a:t>https://sherecovers.co/</a:t>
            </a:r>
            <a:endParaRPr lang="en-US" sz="1400" dirty="0">
              <a:effectLst/>
            </a:endParaRPr>
          </a:p>
        </p:txBody>
      </p:sp>
    </p:spTree>
    <p:extLst>
      <p:ext uri="{BB962C8B-B14F-4D97-AF65-F5344CB8AC3E}">
        <p14:creationId xmlns:p14="http://schemas.microsoft.com/office/powerpoint/2010/main" val="3502902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ACT Template" id="{21BD30B9-CE4A-224E-A461-0B2B1C0DDF21}" vid="{E9CFA450-B7F3-534B-879B-AE51A04472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A7F8147337424BBF1BA093B78FF9AF" ma:contentTypeVersion="10" ma:contentTypeDescription="Create a new document." ma:contentTypeScope="" ma:versionID="cfc6da2e7e6f7bf847b1779740fb4e9f">
  <xsd:schema xmlns:xsd="http://www.w3.org/2001/XMLSchema" xmlns:xs="http://www.w3.org/2001/XMLSchema" xmlns:p="http://schemas.microsoft.com/office/2006/metadata/properties" xmlns:ns3="79845e85-2a16-483e-9465-e587355e3eb5" xmlns:ns4="49d354d5-eb12-4e96-a71a-beb6a6e4c3ca" targetNamespace="http://schemas.microsoft.com/office/2006/metadata/properties" ma:root="true" ma:fieldsID="cf8cc71449dcefd66ca1490a763809bb" ns3:_="" ns4:_="">
    <xsd:import namespace="79845e85-2a16-483e-9465-e587355e3eb5"/>
    <xsd:import namespace="49d354d5-eb12-4e96-a71a-beb6a6e4c3c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45e85-2a16-483e-9465-e587355e3eb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d354d5-eb12-4e96-a71a-beb6a6e4c3c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3C5DB-CB57-4F4E-BCDA-E61CEE427AFC}">
  <ds:schemaRefs>
    <ds:schemaRef ds:uri="http://purl.org/dc/terms/"/>
    <ds:schemaRef ds:uri="http://schemas.openxmlformats.org/package/2006/metadata/core-properties"/>
    <ds:schemaRef ds:uri="79845e85-2a16-483e-9465-e587355e3eb5"/>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49d354d5-eb12-4e96-a71a-beb6a6e4c3ca"/>
    <ds:schemaRef ds:uri="http://www.w3.org/XML/1998/namespace"/>
  </ds:schemaRefs>
</ds:datastoreItem>
</file>

<file path=customXml/itemProps2.xml><?xml version="1.0" encoding="utf-8"?>
<ds:datastoreItem xmlns:ds="http://schemas.openxmlformats.org/officeDocument/2006/customXml" ds:itemID="{6AB0D477-85F5-4136-AF07-518E710948F9}">
  <ds:schemaRefs>
    <ds:schemaRef ds:uri="http://schemas.microsoft.com/sharepoint/v3/contenttype/forms"/>
  </ds:schemaRefs>
</ds:datastoreItem>
</file>

<file path=customXml/itemProps3.xml><?xml version="1.0" encoding="utf-8"?>
<ds:datastoreItem xmlns:ds="http://schemas.openxmlformats.org/officeDocument/2006/customXml" ds:itemID="{3D3AED44-CD60-409E-A902-E1AD729C2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845e85-2a16-483e-9465-e587355e3eb5"/>
    <ds:schemaRef ds:uri="49d354d5-eb12-4e96-a71a-beb6a6e4c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IMPACT Template</Template>
  <TotalTime>320</TotalTime>
  <Words>1722</Words>
  <Application>Microsoft Office PowerPoint</Application>
  <PresentationFormat>Widescreen</PresentationFormat>
  <Paragraphs>219</Paragraphs>
  <Slides>21</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Gill Sans MT</vt:lpstr>
      <vt:lpstr>Times New Roman</vt:lpstr>
      <vt:lpstr>Office Theme</vt:lpstr>
      <vt:lpstr>Communities of Practice</vt:lpstr>
      <vt:lpstr>Role of Impact WV</vt:lpstr>
      <vt:lpstr>Role of WV HVP</vt:lpstr>
      <vt:lpstr>  Getting the most out of this Meeting Prior to the meeting review:    How Do I Join A Zoom Meeting   </vt:lpstr>
      <vt:lpstr>PowerPoint Presentation</vt:lpstr>
      <vt:lpstr>  What  will I learn today?  By the end of this session, each of you will be able to…   </vt:lpstr>
      <vt:lpstr>Subject Matter Expert Peer Recovery Coach</vt:lpstr>
      <vt:lpstr>    Compare and Contrast   Peer Recovery Coach and Recovery Coach    </vt:lpstr>
      <vt:lpstr>PowerPoint Presentation</vt:lpstr>
      <vt:lpstr>Case studies</vt:lpstr>
      <vt:lpstr>Case study reflection</vt:lpstr>
      <vt:lpstr>Resource share</vt:lpstr>
      <vt:lpstr>Resource share</vt:lpstr>
      <vt:lpstr>Resource share</vt:lpstr>
      <vt:lpstr>Resource share</vt:lpstr>
      <vt:lpstr>Resource share</vt:lpstr>
      <vt:lpstr>Resource share</vt:lpstr>
      <vt:lpstr>Resource share</vt:lpstr>
      <vt:lpstr> What is one skill   I learned today?</vt:lpstr>
      <vt:lpstr>PowerPoint Presentation</vt:lpstr>
      <vt:lpstr>Acknowledgements</vt:lpstr>
    </vt:vector>
  </TitlesOfParts>
  <Company>WVU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Danko, Melina</dc:creator>
  <cp:lastModifiedBy>Workman, Charlotte</cp:lastModifiedBy>
  <cp:revision>106</cp:revision>
  <dcterms:created xsi:type="dcterms:W3CDTF">2019-10-15T17:29:52Z</dcterms:created>
  <dcterms:modified xsi:type="dcterms:W3CDTF">2020-04-06T13:27:15Z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0x01010093A7F8147337424BBF1BA093B78FF9AF</vt:lpwstr>
  </property>
</Properties>
</file>