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989" r:id="rId2"/>
    <p:sldId id="1051" r:id="rId3"/>
    <p:sldId id="1077" r:id="rId4"/>
    <p:sldId id="1089" r:id="rId5"/>
    <p:sldId id="983" r:id="rId6"/>
    <p:sldId id="985" r:id="rId7"/>
    <p:sldId id="1054" r:id="rId8"/>
    <p:sldId id="1067" r:id="rId9"/>
    <p:sldId id="1093" r:id="rId10"/>
    <p:sldId id="768" r:id="rId11"/>
    <p:sldId id="1050" r:id="rId12"/>
    <p:sldId id="1094" r:id="rId13"/>
    <p:sldId id="1086" r:id="rId14"/>
    <p:sldId id="1087" r:id="rId15"/>
    <p:sldId id="1085" r:id="rId16"/>
    <p:sldId id="1080" r:id="rId17"/>
    <p:sldId id="1079" r:id="rId18"/>
    <p:sldId id="1049" r:id="rId19"/>
    <p:sldId id="714" r:id="rId20"/>
    <p:sldId id="1065" r:id="rId21"/>
    <p:sldId id="1057" r:id="rId22"/>
    <p:sldId id="1061" r:id="rId23"/>
    <p:sldId id="1062" r:id="rId24"/>
    <p:sldId id="1063" r:id="rId25"/>
    <p:sldId id="1064" r:id="rId26"/>
    <p:sldId id="1069" r:id="rId27"/>
    <p:sldId id="1078" r:id="rId28"/>
    <p:sldId id="1071" r:id="rId29"/>
    <p:sldId id="1082" r:id="rId30"/>
    <p:sldId id="1096" r:id="rId31"/>
    <p:sldId id="1095" r:id="rId32"/>
    <p:sldId id="1090" r:id="rId33"/>
    <p:sldId id="1091" r:id="rId34"/>
    <p:sldId id="1092" r:id="rId35"/>
    <p:sldId id="1081" r:id="rId36"/>
    <p:sldId id="1084" r:id="rId37"/>
    <p:sldId id="322" r:id="rId38"/>
    <p:sldId id="1083" r:id="rId39"/>
    <p:sldId id="1088" r:id="rId40"/>
    <p:sldId id="332" r:id="rId41"/>
    <p:sldId id="336" r:id="rId42"/>
    <p:sldId id="1068" r:id="rId43"/>
    <p:sldId id="325" r:id="rId44"/>
    <p:sldId id="1072" r:id="rId45"/>
    <p:sldId id="928" r:id="rId46"/>
    <p:sldId id="1055" r:id="rId47"/>
    <p:sldId id="1076" r:id="rId4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9F92"/>
    <a:srgbClr val="4D2967"/>
    <a:srgbClr val="481456"/>
    <a:srgbClr val="00907F"/>
    <a:srgbClr val="F9D5B2"/>
    <a:srgbClr val="A59070"/>
    <a:srgbClr val="F9D49F"/>
    <a:srgbClr val="4B3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11"/>
    <p:restoredTop sz="86395"/>
  </p:normalViewPr>
  <p:slideViewPr>
    <p:cSldViewPr snapToGrid="0">
      <p:cViewPr varScale="1">
        <p:scale>
          <a:sx n="110" d="100"/>
          <a:sy n="110" d="100"/>
        </p:scale>
        <p:origin x="224" y="1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ea typeface="ＭＳ Ｐゴシック" charset="0"/>
                <a:cs typeface="ＭＳ Ｐゴシック" charset="0"/>
              </a:defRPr>
            </a:lvl1pPr>
          </a:lstStyle>
          <a:p>
            <a:pPr>
              <a:defRPr/>
            </a:pPr>
            <a:fld id="{99306B83-75C0-714F-9C45-5771CE3E4B5F}" type="datetimeFigureOut">
              <a:rPr lang="en-US"/>
              <a:pPr>
                <a:defRPr/>
              </a:pPr>
              <a:t>12/1/20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1" hangingPunct="1">
              <a:defRPr sz="1200">
                <a:ea typeface="ＭＳ Ｐゴシック" charset="0"/>
                <a:cs typeface="ＭＳ Ｐゴシック" charset="0"/>
              </a:defRPr>
            </a:lvl1pPr>
          </a:lstStyle>
          <a:p>
            <a:pPr>
              <a:defRPr/>
            </a:pPr>
            <a:fld id="{904FD1CE-FB83-EA43-87CD-C71F51A14287}"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0"/>
                <a:cs typeface="Arial" charset="0"/>
              </a:defRPr>
            </a:lvl1pPr>
          </a:lstStyle>
          <a:p>
            <a:pPr>
              <a:defRPr/>
            </a:pPr>
            <a:fld id="{8455ADD8-C6E4-4449-AB69-B8EA96E64F25}" type="datetimeFigureOut">
              <a:rPr lang="en-US"/>
              <a:pPr>
                <a:defRPr/>
              </a:pPr>
              <a:t>12/1/20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0"/>
                <a:cs typeface="Arial" charset="0"/>
              </a:defRPr>
            </a:lvl1pPr>
          </a:lstStyle>
          <a:p>
            <a:pPr>
              <a:defRPr/>
            </a:pPr>
            <a:fld id="{5068DFB5-0831-EE44-997B-C1BC277C280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1</a:t>
            </a:fld>
            <a:endParaRPr lang="en-US"/>
          </a:p>
        </p:txBody>
      </p:sp>
    </p:spTree>
    <p:extLst>
      <p:ext uri="{BB962C8B-B14F-4D97-AF65-F5344CB8AC3E}">
        <p14:creationId xmlns:p14="http://schemas.microsoft.com/office/powerpoint/2010/main" val="2451121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a:extLst>
              <a:ext uri="{FF2B5EF4-FFF2-40B4-BE49-F238E27FC236}">
                <a16:creationId xmlns:a16="http://schemas.microsoft.com/office/drawing/2014/main" id="{3898F042-EA85-C540-BBE8-E779EEDEDC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6" name="Notes Placeholder 2">
            <a:extLst>
              <a:ext uri="{FF2B5EF4-FFF2-40B4-BE49-F238E27FC236}">
                <a16:creationId xmlns:a16="http://schemas.microsoft.com/office/drawing/2014/main" id="{E81BF1DD-69BF-4A46-A759-CAFD190541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cs typeface="ＭＳ Ｐゴシック" panose="020B0600070205080204" pitchFamily="34" charset="-128"/>
              </a:rPr>
              <a:t>Lydia</a:t>
            </a:r>
          </a:p>
        </p:txBody>
      </p:sp>
    </p:spTree>
    <p:extLst>
      <p:ext uri="{BB962C8B-B14F-4D97-AF65-F5344CB8AC3E}">
        <p14:creationId xmlns:p14="http://schemas.microsoft.com/office/powerpoint/2010/main" val="3547435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Tara 3-5 mins </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11</a:t>
            </a:fld>
            <a:endParaRPr lang="en-US"/>
          </a:p>
        </p:txBody>
      </p:sp>
    </p:spTree>
    <p:extLst>
      <p:ext uri="{BB962C8B-B14F-4D97-AF65-F5344CB8AC3E}">
        <p14:creationId xmlns:p14="http://schemas.microsoft.com/office/powerpoint/2010/main" val="2910534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panose="020B0600070205080204" pitchFamily="34" charset="-128"/>
                <a:cs typeface="ＭＳ Ｐゴシック" panose="020B0600070205080204" pitchFamily="34" charset="-128"/>
              </a:rPr>
              <a:t>Lydia</a:t>
            </a:r>
            <a:endParaRPr lang="en-US" dirty="0"/>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12</a:t>
            </a:fld>
            <a:endParaRPr lang="en-US"/>
          </a:p>
        </p:txBody>
      </p:sp>
    </p:spTree>
    <p:extLst>
      <p:ext uri="{BB962C8B-B14F-4D97-AF65-F5344CB8AC3E}">
        <p14:creationId xmlns:p14="http://schemas.microsoft.com/office/powerpoint/2010/main" val="3619852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panose="020B0600070205080204" pitchFamily="34" charset="-128"/>
                <a:cs typeface="ＭＳ Ｐゴシック" panose="020B0600070205080204" pitchFamily="34" charset="-128"/>
              </a:rPr>
              <a:t>Lydia</a:t>
            </a:r>
            <a:endParaRPr lang="en-US" dirty="0"/>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13</a:t>
            </a:fld>
            <a:endParaRPr lang="en-US"/>
          </a:p>
        </p:txBody>
      </p:sp>
    </p:spTree>
    <p:extLst>
      <p:ext uri="{BB962C8B-B14F-4D97-AF65-F5344CB8AC3E}">
        <p14:creationId xmlns:p14="http://schemas.microsoft.com/office/powerpoint/2010/main" val="2294679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panose="020B0600070205080204" pitchFamily="34" charset="-128"/>
                <a:cs typeface="ＭＳ Ｐゴシック" panose="020B0600070205080204" pitchFamily="34" charset="-128"/>
              </a:rPr>
              <a:t>Lydia</a:t>
            </a:r>
            <a:endParaRPr lang="en-US" dirty="0"/>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14</a:t>
            </a:fld>
            <a:endParaRPr lang="en-US"/>
          </a:p>
        </p:txBody>
      </p:sp>
    </p:spTree>
    <p:extLst>
      <p:ext uri="{BB962C8B-B14F-4D97-AF65-F5344CB8AC3E}">
        <p14:creationId xmlns:p14="http://schemas.microsoft.com/office/powerpoint/2010/main" val="668624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panose="020B0600070205080204" pitchFamily="34" charset="-128"/>
                <a:cs typeface="ＭＳ Ｐゴシック" panose="020B0600070205080204" pitchFamily="34" charset="-128"/>
              </a:rPr>
              <a:t>Lydia</a:t>
            </a:r>
            <a:endParaRPr lang="en-US" dirty="0"/>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15</a:t>
            </a:fld>
            <a:endParaRPr lang="en-US"/>
          </a:p>
        </p:txBody>
      </p:sp>
    </p:spTree>
    <p:extLst>
      <p:ext uri="{BB962C8B-B14F-4D97-AF65-F5344CB8AC3E}">
        <p14:creationId xmlns:p14="http://schemas.microsoft.com/office/powerpoint/2010/main" val="1099647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16</a:t>
            </a:fld>
            <a:endParaRPr lang="en-US"/>
          </a:p>
        </p:txBody>
      </p:sp>
    </p:spTree>
    <p:extLst>
      <p:ext uri="{BB962C8B-B14F-4D97-AF65-F5344CB8AC3E}">
        <p14:creationId xmlns:p14="http://schemas.microsoft.com/office/powerpoint/2010/main" val="3932925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17</a:t>
            </a:fld>
            <a:endParaRPr lang="en-US"/>
          </a:p>
        </p:txBody>
      </p:sp>
    </p:spTree>
    <p:extLst>
      <p:ext uri="{BB962C8B-B14F-4D97-AF65-F5344CB8AC3E}">
        <p14:creationId xmlns:p14="http://schemas.microsoft.com/office/powerpoint/2010/main" val="3646798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Alexandria- Share one way that you engage with youth. Put it in the chat.</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18</a:t>
            </a:fld>
            <a:endParaRPr lang="en-US"/>
          </a:p>
        </p:txBody>
      </p:sp>
    </p:spTree>
    <p:extLst>
      <p:ext uri="{BB962C8B-B14F-4D97-AF65-F5344CB8AC3E}">
        <p14:creationId xmlns:p14="http://schemas.microsoft.com/office/powerpoint/2010/main" val="521052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19</a:t>
            </a:fld>
            <a:endParaRPr lang="en-US"/>
          </a:p>
        </p:txBody>
      </p:sp>
    </p:spTree>
    <p:extLst>
      <p:ext uri="{BB962C8B-B14F-4D97-AF65-F5344CB8AC3E}">
        <p14:creationId xmlns:p14="http://schemas.microsoft.com/office/powerpoint/2010/main" val="2079577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altLang="x-none" dirty="0">
                <a:ea typeface="MS PGothic" charset="-128"/>
                <a:cs typeface="MS PGothic" charset="-128"/>
              </a:rPr>
              <a:t>Both </a:t>
            </a:r>
            <a:endParaRPr lang="x-none" altLang="x-none" dirty="0">
              <a:ea typeface="MS PGothic" charset="-128"/>
              <a:cs typeface="MS PGothic" charset="-128"/>
            </a:endParaRP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40376D2D-9D3A-9D42-94A6-B3CC6C02A7FD}" type="slidenum">
              <a:rPr lang="en-US" altLang="x-none">
                <a:latin typeface="Calibri" charset="0"/>
                <a:ea typeface="MS PGothic" charset="-128"/>
                <a:cs typeface="MS PGothic" charset="-128"/>
              </a:rPr>
              <a:pPr/>
              <a:t>2</a:t>
            </a:fld>
            <a:endParaRPr lang="en-US" altLang="x-none">
              <a:latin typeface="Calibri" charset="0"/>
              <a:ea typeface="MS PGothic" charset="-128"/>
              <a:cs typeface="MS PGothic" charset="-128"/>
            </a:endParaRPr>
          </a:p>
        </p:txBody>
      </p:sp>
    </p:spTree>
    <p:extLst>
      <p:ext uri="{BB962C8B-B14F-4D97-AF65-F5344CB8AC3E}">
        <p14:creationId xmlns:p14="http://schemas.microsoft.com/office/powerpoint/2010/main" val="3567889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20</a:t>
            </a:fld>
            <a:endParaRPr lang="en-US"/>
          </a:p>
        </p:txBody>
      </p:sp>
    </p:spTree>
    <p:extLst>
      <p:ext uri="{BB962C8B-B14F-4D97-AF65-F5344CB8AC3E}">
        <p14:creationId xmlns:p14="http://schemas.microsoft.com/office/powerpoint/2010/main" val="301255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Tara </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21</a:t>
            </a:fld>
            <a:endParaRPr lang="en-US"/>
          </a:p>
        </p:txBody>
      </p:sp>
    </p:spTree>
    <p:extLst>
      <p:ext uri="{BB962C8B-B14F-4D97-AF65-F5344CB8AC3E}">
        <p14:creationId xmlns:p14="http://schemas.microsoft.com/office/powerpoint/2010/main" val="4260255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cs typeface="ＭＳ Ｐゴシック" panose="020B0600070205080204" pitchFamily="34" charset="-128"/>
              </a:rPr>
              <a:t>Lydia</a:t>
            </a:r>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22</a:t>
            </a:fld>
            <a:endParaRPr lang="en-US"/>
          </a:p>
        </p:txBody>
      </p:sp>
    </p:spTree>
    <p:extLst>
      <p:ext uri="{BB962C8B-B14F-4D97-AF65-F5344CB8AC3E}">
        <p14:creationId xmlns:p14="http://schemas.microsoft.com/office/powerpoint/2010/main" val="2095601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cs typeface="ＭＳ Ｐゴシック" panose="020B0600070205080204" pitchFamily="34" charset="-128"/>
              </a:rPr>
              <a:t>Jay</a:t>
            </a:r>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23</a:t>
            </a:fld>
            <a:endParaRPr lang="en-US"/>
          </a:p>
        </p:txBody>
      </p:sp>
    </p:spTree>
    <p:extLst>
      <p:ext uri="{BB962C8B-B14F-4D97-AF65-F5344CB8AC3E}">
        <p14:creationId xmlns:p14="http://schemas.microsoft.com/office/powerpoint/2010/main" val="3376292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Jay </a:t>
            </a:r>
          </a:p>
          <a:p>
            <a:endParaRPr lang="en-US" dirty="0"/>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24</a:t>
            </a:fld>
            <a:endParaRPr lang="en-US"/>
          </a:p>
        </p:txBody>
      </p:sp>
    </p:spTree>
    <p:extLst>
      <p:ext uri="{BB962C8B-B14F-4D97-AF65-F5344CB8AC3E}">
        <p14:creationId xmlns:p14="http://schemas.microsoft.com/office/powerpoint/2010/main" val="3151654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Jay </a:t>
            </a:r>
          </a:p>
          <a:p>
            <a:endParaRPr lang="en-US" dirty="0"/>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25</a:t>
            </a:fld>
            <a:endParaRPr lang="en-US"/>
          </a:p>
        </p:txBody>
      </p:sp>
    </p:spTree>
    <p:extLst>
      <p:ext uri="{BB962C8B-B14F-4D97-AF65-F5344CB8AC3E}">
        <p14:creationId xmlns:p14="http://schemas.microsoft.com/office/powerpoint/2010/main" val="2090032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26</a:t>
            </a:fld>
            <a:endParaRPr lang="en-US"/>
          </a:p>
        </p:txBody>
      </p:sp>
    </p:spTree>
    <p:extLst>
      <p:ext uri="{BB962C8B-B14F-4D97-AF65-F5344CB8AC3E}">
        <p14:creationId xmlns:p14="http://schemas.microsoft.com/office/powerpoint/2010/main" val="1525446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27</a:t>
            </a:fld>
            <a:endParaRPr lang="en-US"/>
          </a:p>
        </p:txBody>
      </p:sp>
    </p:spTree>
    <p:extLst>
      <p:ext uri="{BB962C8B-B14F-4D97-AF65-F5344CB8AC3E}">
        <p14:creationId xmlns:p14="http://schemas.microsoft.com/office/powerpoint/2010/main" val="2029208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28</a:t>
            </a:fld>
            <a:endParaRPr lang="en-US"/>
          </a:p>
        </p:txBody>
      </p:sp>
    </p:spTree>
    <p:extLst>
      <p:ext uri="{BB962C8B-B14F-4D97-AF65-F5344CB8AC3E}">
        <p14:creationId xmlns:p14="http://schemas.microsoft.com/office/powerpoint/2010/main" val="1076922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Lydia</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29</a:t>
            </a:fld>
            <a:endParaRPr lang="en-US"/>
          </a:p>
        </p:txBody>
      </p:sp>
    </p:spTree>
    <p:extLst>
      <p:ext uri="{BB962C8B-B14F-4D97-AF65-F5344CB8AC3E}">
        <p14:creationId xmlns:p14="http://schemas.microsoft.com/office/powerpoint/2010/main" val="2129773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3</a:t>
            </a:fld>
            <a:endParaRPr lang="en-US"/>
          </a:p>
        </p:txBody>
      </p:sp>
    </p:spTree>
    <p:extLst>
      <p:ext uri="{BB962C8B-B14F-4D97-AF65-F5344CB8AC3E}">
        <p14:creationId xmlns:p14="http://schemas.microsoft.com/office/powerpoint/2010/main" val="1811280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Lydia</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30</a:t>
            </a:fld>
            <a:endParaRPr lang="en-US"/>
          </a:p>
        </p:txBody>
      </p:sp>
    </p:spTree>
    <p:extLst>
      <p:ext uri="{BB962C8B-B14F-4D97-AF65-F5344CB8AC3E}">
        <p14:creationId xmlns:p14="http://schemas.microsoft.com/office/powerpoint/2010/main" val="2655458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Lydia</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31</a:t>
            </a:fld>
            <a:endParaRPr lang="en-US"/>
          </a:p>
        </p:txBody>
      </p:sp>
    </p:spTree>
    <p:extLst>
      <p:ext uri="{BB962C8B-B14F-4D97-AF65-F5344CB8AC3E}">
        <p14:creationId xmlns:p14="http://schemas.microsoft.com/office/powerpoint/2010/main" val="1901483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32</a:t>
            </a:fld>
            <a:endParaRPr lang="en-US"/>
          </a:p>
        </p:txBody>
      </p:sp>
    </p:spTree>
    <p:extLst>
      <p:ext uri="{BB962C8B-B14F-4D97-AF65-F5344CB8AC3E}">
        <p14:creationId xmlns:p14="http://schemas.microsoft.com/office/powerpoint/2010/main" val="3301627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34</a:t>
            </a:fld>
            <a:endParaRPr lang="en-US"/>
          </a:p>
        </p:txBody>
      </p:sp>
    </p:spTree>
    <p:extLst>
      <p:ext uri="{BB962C8B-B14F-4D97-AF65-F5344CB8AC3E}">
        <p14:creationId xmlns:p14="http://schemas.microsoft.com/office/powerpoint/2010/main" val="2630078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Lydia</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36</a:t>
            </a:fld>
            <a:endParaRPr lang="en-US"/>
          </a:p>
        </p:txBody>
      </p:sp>
    </p:spTree>
    <p:extLst>
      <p:ext uri="{BB962C8B-B14F-4D97-AF65-F5344CB8AC3E}">
        <p14:creationId xmlns:p14="http://schemas.microsoft.com/office/powerpoint/2010/main" val="26879370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37</a:t>
            </a:fld>
            <a:endParaRPr lang="en-US"/>
          </a:p>
        </p:txBody>
      </p:sp>
    </p:spTree>
    <p:extLst>
      <p:ext uri="{BB962C8B-B14F-4D97-AF65-F5344CB8AC3E}">
        <p14:creationId xmlns:p14="http://schemas.microsoft.com/office/powerpoint/2010/main" val="1776620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38</a:t>
            </a:fld>
            <a:endParaRPr lang="en-US"/>
          </a:p>
        </p:txBody>
      </p:sp>
    </p:spTree>
    <p:extLst>
      <p:ext uri="{BB962C8B-B14F-4D97-AF65-F5344CB8AC3E}">
        <p14:creationId xmlns:p14="http://schemas.microsoft.com/office/powerpoint/2010/main" val="1644257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Lydia </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44</a:t>
            </a:fld>
            <a:endParaRPr lang="en-US"/>
          </a:p>
        </p:txBody>
      </p:sp>
    </p:spTree>
    <p:extLst>
      <p:ext uri="{BB962C8B-B14F-4D97-AF65-F5344CB8AC3E}">
        <p14:creationId xmlns:p14="http://schemas.microsoft.com/office/powerpoint/2010/main" val="616498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ask in chat</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45</a:t>
            </a:fld>
            <a:endParaRPr lang="en-US"/>
          </a:p>
        </p:txBody>
      </p:sp>
    </p:spTree>
    <p:extLst>
      <p:ext uri="{BB962C8B-B14F-4D97-AF65-F5344CB8AC3E}">
        <p14:creationId xmlns:p14="http://schemas.microsoft.com/office/powerpoint/2010/main" val="2317965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4</a:t>
            </a:fld>
            <a:endParaRPr lang="en-US"/>
          </a:p>
        </p:txBody>
      </p:sp>
    </p:spTree>
    <p:extLst>
      <p:ext uri="{BB962C8B-B14F-4D97-AF65-F5344CB8AC3E}">
        <p14:creationId xmlns:p14="http://schemas.microsoft.com/office/powerpoint/2010/main" val="1957425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5</a:t>
            </a:fld>
            <a:endParaRPr lang="en-US"/>
          </a:p>
        </p:txBody>
      </p:sp>
    </p:spTree>
    <p:extLst>
      <p:ext uri="{BB962C8B-B14F-4D97-AF65-F5344CB8AC3E}">
        <p14:creationId xmlns:p14="http://schemas.microsoft.com/office/powerpoint/2010/main" val="1169735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6</a:t>
            </a:fld>
            <a:endParaRPr lang="en-US"/>
          </a:p>
        </p:txBody>
      </p:sp>
    </p:spTree>
    <p:extLst>
      <p:ext uri="{BB962C8B-B14F-4D97-AF65-F5344CB8AC3E}">
        <p14:creationId xmlns:p14="http://schemas.microsoft.com/office/powerpoint/2010/main" val="2403479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altLang="x-none" dirty="0">
                <a:ea typeface="MS PGothic" charset="-128"/>
                <a:cs typeface="MS PGothic" charset="-128"/>
              </a:rPr>
              <a:t>Jay</a:t>
            </a:r>
            <a:endParaRPr lang="x-none" altLang="x-none" dirty="0">
              <a:ea typeface="MS PGothic" charset="-128"/>
              <a:cs typeface="MS PGothic" charset="-128"/>
            </a:endParaRP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40376D2D-9D3A-9D42-94A6-B3CC6C02A7FD}" type="slidenum">
              <a:rPr lang="en-US" altLang="x-none">
                <a:latin typeface="Calibri" charset="0"/>
                <a:ea typeface="MS PGothic" charset="-128"/>
                <a:cs typeface="MS PGothic" charset="-128"/>
              </a:rPr>
              <a:pPr/>
              <a:t>7</a:t>
            </a:fld>
            <a:endParaRPr lang="en-US" altLang="x-none">
              <a:latin typeface="Calibri" charset="0"/>
              <a:ea typeface="MS PGothic" charset="-128"/>
              <a:cs typeface="MS PGothic" charset="-128"/>
            </a:endParaRPr>
          </a:p>
        </p:txBody>
      </p:sp>
    </p:spTree>
    <p:extLst>
      <p:ext uri="{BB962C8B-B14F-4D97-AF65-F5344CB8AC3E}">
        <p14:creationId xmlns:p14="http://schemas.microsoft.com/office/powerpoint/2010/main" val="2011589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8</a:t>
            </a:fld>
            <a:endParaRPr lang="en-US"/>
          </a:p>
        </p:txBody>
      </p:sp>
    </p:spTree>
    <p:extLst>
      <p:ext uri="{BB962C8B-B14F-4D97-AF65-F5344CB8AC3E}">
        <p14:creationId xmlns:p14="http://schemas.microsoft.com/office/powerpoint/2010/main" val="1743440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Lydia</a:t>
            </a:r>
          </a:p>
        </p:txBody>
      </p:sp>
      <p:sp>
        <p:nvSpPr>
          <p:cNvPr id="4" name="Slide Number Placeholder 3"/>
          <p:cNvSpPr>
            <a:spLocks noGrp="1"/>
          </p:cNvSpPr>
          <p:nvPr>
            <p:ph type="sldNum" sz="quarter" idx="5"/>
          </p:nvPr>
        </p:nvSpPr>
        <p:spPr/>
        <p:txBody>
          <a:bodyPr/>
          <a:lstStyle/>
          <a:p>
            <a:pPr>
              <a:defRPr/>
            </a:pPr>
            <a:fld id="{5068DFB5-0831-EE44-997B-C1BC277C280B}" type="slidenum">
              <a:rPr lang="en-US" smtClean="0"/>
              <a:pPr>
                <a:defRPr/>
              </a:pPr>
              <a:t>9</a:t>
            </a:fld>
            <a:endParaRPr lang="en-US"/>
          </a:p>
        </p:txBody>
      </p:sp>
    </p:spTree>
    <p:extLst>
      <p:ext uri="{BB962C8B-B14F-4D97-AF65-F5344CB8AC3E}">
        <p14:creationId xmlns:p14="http://schemas.microsoft.com/office/powerpoint/2010/main" val="28560618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SARKS slide">
    <p:spTree>
      <p:nvGrpSpPr>
        <p:cNvPr id="1" name=""/>
        <p:cNvGrpSpPr/>
        <p:nvPr/>
      </p:nvGrpSpPr>
      <p:grpSpPr>
        <a:xfrm>
          <a:off x="0" y="0"/>
          <a:ext cx="0" cy="0"/>
          <a:chOff x="0" y="0"/>
          <a:chExt cx="0" cy="0"/>
        </a:xfrm>
      </p:grpSpPr>
      <p:pic>
        <p:nvPicPr>
          <p:cNvPr id="2" name="Picture 5" descr="border art .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border art .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userDrawn="1"/>
        </p:nvSpPr>
        <p:spPr bwMode="auto">
          <a:xfrm>
            <a:off x="228600" y="6553200"/>
            <a:ext cx="5638800" cy="230188"/>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t>Copyright @ 2019. All rights reserved.</a:t>
            </a:r>
          </a:p>
        </p:txBody>
      </p:sp>
      <p:sp>
        <p:nvSpPr>
          <p:cNvPr id="5" name="Slide Number Placeholder 5"/>
          <p:cNvSpPr>
            <a:spLocks noGrp="1"/>
          </p:cNvSpPr>
          <p:nvPr>
            <p:ph type="sldNum" sz="quarter" idx="10"/>
          </p:nvPr>
        </p:nvSpPr>
        <p:spPr/>
        <p:txBody>
          <a:bodyPr/>
          <a:lstStyle>
            <a:lvl1pPr algn="r">
              <a:defRPr sz="1200">
                <a:solidFill>
                  <a:srgbClr val="898989"/>
                </a:solidFill>
                <a:latin typeface="Calibri" charset="0"/>
                <a:cs typeface="Arial" charset="0"/>
              </a:defRPr>
            </a:lvl1pPr>
          </a:lstStyle>
          <a:p>
            <a:pPr>
              <a:defRPr/>
            </a:pPr>
            <a:fld id="{7328207B-3189-DB4F-A682-50D6C9377108}" type="slidenum">
              <a:rPr lang="en-US"/>
              <a:pPr>
                <a:defRPr/>
              </a:pPr>
              <a:t>‹#›</a:t>
            </a:fld>
            <a:endParaRPr lang="en-US"/>
          </a:p>
        </p:txBody>
      </p:sp>
    </p:spTree>
    <p:extLst>
      <p:ext uri="{BB962C8B-B14F-4D97-AF65-F5344CB8AC3E}">
        <p14:creationId xmlns:p14="http://schemas.microsoft.com/office/powerpoint/2010/main" val="157277731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0576DC9-0653-D848-B862-A2BC4396C735}" type="slidenum">
              <a:rPr lang="en-US"/>
              <a:pPr>
                <a:defRPr/>
              </a:pPr>
              <a:t>‹#›</a:t>
            </a:fld>
            <a:endParaRPr lang="en-US"/>
          </a:p>
        </p:txBody>
      </p:sp>
    </p:spTree>
    <p:extLst>
      <p:ext uri="{BB962C8B-B14F-4D97-AF65-F5344CB8AC3E}">
        <p14:creationId xmlns:p14="http://schemas.microsoft.com/office/powerpoint/2010/main" val="1889218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396E9A-E8B2-5343-863A-04FB24E14C13}" type="slidenum">
              <a:rPr lang="en-US"/>
              <a:pPr>
                <a:defRPr/>
              </a:pPr>
              <a:t>‹#›</a:t>
            </a:fld>
            <a:endParaRPr lang="en-US"/>
          </a:p>
        </p:txBody>
      </p:sp>
    </p:spTree>
    <p:extLst>
      <p:ext uri="{BB962C8B-B14F-4D97-AF65-F5344CB8AC3E}">
        <p14:creationId xmlns:p14="http://schemas.microsoft.com/office/powerpoint/2010/main" val="1545390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0BC6F4-45DD-3B4C-855D-45EED1B0478C}" type="slidenum">
              <a:rPr lang="en-US"/>
              <a:pPr>
                <a:defRPr/>
              </a:pPr>
              <a:t>‹#›</a:t>
            </a:fld>
            <a:endParaRPr lang="en-US"/>
          </a:p>
        </p:txBody>
      </p:sp>
    </p:spTree>
    <p:extLst>
      <p:ext uri="{BB962C8B-B14F-4D97-AF65-F5344CB8AC3E}">
        <p14:creationId xmlns:p14="http://schemas.microsoft.com/office/powerpoint/2010/main" val="1703309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EA8588C9-1C57-E746-9264-23C09F560FF6}" type="slidenum">
              <a:rPr lang="en-US"/>
              <a:pPr>
                <a:defRPr/>
              </a:pPr>
              <a:t>‹#›</a:t>
            </a:fld>
            <a:endParaRPr lang="en-US"/>
          </a:p>
        </p:txBody>
      </p:sp>
    </p:spTree>
    <p:extLst>
      <p:ext uri="{BB962C8B-B14F-4D97-AF65-F5344CB8AC3E}">
        <p14:creationId xmlns:p14="http://schemas.microsoft.com/office/powerpoint/2010/main" val="29213908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D4D4A103-CAC7-A047-B179-59A93C45ACC3}" type="slidenum">
              <a:rPr lang="en-US"/>
              <a:pPr>
                <a:defRPr/>
              </a:pPr>
              <a:t>‹#›</a:t>
            </a:fld>
            <a:endParaRPr lang="en-US"/>
          </a:p>
        </p:txBody>
      </p:sp>
    </p:spTree>
    <p:extLst>
      <p:ext uri="{BB962C8B-B14F-4D97-AF65-F5344CB8AC3E}">
        <p14:creationId xmlns:p14="http://schemas.microsoft.com/office/powerpoint/2010/main" val="83405178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F9461476-F2E3-354A-B7EE-E14EAC09B2F5}" type="slidenum">
              <a:rPr lang="en-US"/>
              <a:pPr>
                <a:defRPr/>
              </a:pPr>
              <a:t>‹#›</a:t>
            </a:fld>
            <a:endParaRPr lang="en-US"/>
          </a:p>
        </p:txBody>
      </p:sp>
    </p:spTree>
    <p:extLst>
      <p:ext uri="{BB962C8B-B14F-4D97-AF65-F5344CB8AC3E}">
        <p14:creationId xmlns:p14="http://schemas.microsoft.com/office/powerpoint/2010/main" val="128251929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61FF785A-1B97-6B49-9A6E-AAFDDD4901FA}" type="slidenum">
              <a:rPr lang="en-US"/>
              <a:pPr>
                <a:defRPr/>
              </a:pPr>
              <a:t>‹#›</a:t>
            </a:fld>
            <a:endParaRPr lang="en-US"/>
          </a:p>
        </p:txBody>
      </p:sp>
    </p:spTree>
    <p:extLst>
      <p:ext uri="{BB962C8B-B14F-4D97-AF65-F5344CB8AC3E}">
        <p14:creationId xmlns:p14="http://schemas.microsoft.com/office/powerpoint/2010/main" val="1008476547"/>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564F1681-9EFE-AF47-BE86-C17BFE4E96EC}" type="slidenum">
              <a:rPr lang="en-US"/>
              <a:pPr>
                <a:defRPr/>
              </a:pPr>
              <a:t>‹#›</a:t>
            </a:fld>
            <a:endParaRPr lang="en-US"/>
          </a:p>
        </p:txBody>
      </p:sp>
    </p:spTree>
    <p:extLst>
      <p:ext uri="{BB962C8B-B14F-4D97-AF65-F5344CB8AC3E}">
        <p14:creationId xmlns:p14="http://schemas.microsoft.com/office/powerpoint/2010/main" val="830298425"/>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6F366B9A-C569-6D44-89A5-853FC923D9BC}" type="slidenum">
              <a:rPr lang="en-US"/>
              <a:pPr>
                <a:defRPr/>
              </a:pPr>
              <a:t>‹#›</a:t>
            </a:fld>
            <a:endParaRPr lang="en-US"/>
          </a:p>
        </p:txBody>
      </p:sp>
    </p:spTree>
    <p:extLst>
      <p:ext uri="{BB962C8B-B14F-4D97-AF65-F5344CB8AC3E}">
        <p14:creationId xmlns:p14="http://schemas.microsoft.com/office/powerpoint/2010/main" val="476890769"/>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9EB7FE94-C8BD-ED48-B5F5-BBFD116874A8}" type="slidenum">
              <a:rPr lang="en-US"/>
              <a:pPr>
                <a:defRPr/>
              </a:pPr>
              <a:t>‹#›</a:t>
            </a:fld>
            <a:endParaRPr lang="en-US"/>
          </a:p>
        </p:txBody>
      </p:sp>
    </p:spTree>
    <p:extLst>
      <p:ext uri="{BB962C8B-B14F-4D97-AF65-F5344CB8AC3E}">
        <p14:creationId xmlns:p14="http://schemas.microsoft.com/office/powerpoint/2010/main" val="69418397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C94E48-1D30-8B4F-8EA6-61AA8D05100A}" type="slidenum">
              <a:rPr lang="en-US"/>
              <a:pPr>
                <a:defRPr/>
              </a:pPr>
              <a:t>‹#›</a:t>
            </a:fld>
            <a:endParaRPr lang="en-US"/>
          </a:p>
        </p:txBody>
      </p:sp>
    </p:spTree>
    <p:extLst>
      <p:ext uri="{BB962C8B-B14F-4D97-AF65-F5344CB8AC3E}">
        <p14:creationId xmlns:p14="http://schemas.microsoft.com/office/powerpoint/2010/main" val="998873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B8B95020-9A68-8348-9AD7-4D39F457E32C}" type="slidenum">
              <a:rPr lang="en-US"/>
              <a:pPr>
                <a:defRPr/>
              </a:pPr>
              <a:t>‹#›</a:t>
            </a:fld>
            <a:endParaRPr lang="en-US"/>
          </a:p>
        </p:txBody>
      </p:sp>
    </p:spTree>
    <p:extLst>
      <p:ext uri="{BB962C8B-B14F-4D97-AF65-F5344CB8AC3E}">
        <p14:creationId xmlns:p14="http://schemas.microsoft.com/office/powerpoint/2010/main" val="201896454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C11A3E5F-8F07-874F-802B-649D58B1CAAD}" type="slidenum">
              <a:rPr lang="en-US"/>
              <a:pPr>
                <a:defRPr/>
              </a:pPr>
              <a:t>‹#›</a:t>
            </a:fld>
            <a:endParaRPr lang="en-US"/>
          </a:p>
        </p:txBody>
      </p:sp>
    </p:spTree>
    <p:extLst>
      <p:ext uri="{BB962C8B-B14F-4D97-AF65-F5344CB8AC3E}">
        <p14:creationId xmlns:p14="http://schemas.microsoft.com/office/powerpoint/2010/main" val="34806879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22D70F63-4733-804B-89D1-CAE99FB09F66}" type="slidenum">
              <a:rPr lang="en-US"/>
              <a:pPr>
                <a:defRPr/>
              </a:pPr>
              <a:t>‹#›</a:t>
            </a:fld>
            <a:endParaRPr lang="en-US"/>
          </a:p>
        </p:txBody>
      </p:sp>
    </p:spTree>
    <p:extLst>
      <p:ext uri="{BB962C8B-B14F-4D97-AF65-F5344CB8AC3E}">
        <p14:creationId xmlns:p14="http://schemas.microsoft.com/office/powerpoint/2010/main" val="24679994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C20D4C81-F069-D445-B8A0-9F6B231D33E8}" type="slidenum">
              <a:rPr lang="en-US"/>
              <a:pPr>
                <a:defRPr/>
              </a:pPr>
              <a:t>‹#›</a:t>
            </a:fld>
            <a:endParaRPr lang="en-US"/>
          </a:p>
        </p:txBody>
      </p:sp>
    </p:spTree>
    <p:extLst>
      <p:ext uri="{BB962C8B-B14F-4D97-AF65-F5344CB8AC3E}">
        <p14:creationId xmlns:p14="http://schemas.microsoft.com/office/powerpoint/2010/main" val="117573645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178EA506-E2A0-EF4C-9764-8C55A4F4062B}" type="slidenum">
              <a:rPr lang="en-US"/>
              <a:pPr>
                <a:defRPr/>
              </a:pPr>
              <a:t>‹#›</a:t>
            </a:fld>
            <a:endParaRPr lang="en-US"/>
          </a:p>
        </p:txBody>
      </p:sp>
    </p:spTree>
    <p:extLst>
      <p:ext uri="{BB962C8B-B14F-4D97-AF65-F5344CB8AC3E}">
        <p14:creationId xmlns:p14="http://schemas.microsoft.com/office/powerpoint/2010/main" val="160549591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2EAB076C-3DEA-F54F-94A3-93C8EBDBD835}" type="slidenum">
              <a:rPr lang="en-US"/>
              <a:pPr>
                <a:defRPr/>
              </a:pPr>
              <a:t>‹#›</a:t>
            </a:fld>
            <a:endParaRPr lang="en-US"/>
          </a:p>
        </p:txBody>
      </p:sp>
    </p:spTree>
    <p:extLst>
      <p:ext uri="{BB962C8B-B14F-4D97-AF65-F5344CB8AC3E}">
        <p14:creationId xmlns:p14="http://schemas.microsoft.com/office/powerpoint/2010/main" val="43773481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43152E30-6606-9844-8C2F-B44DE472413F}" type="slidenum">
              <a:rPr lang="en-US"/>
              <a:pPr>
                <a:defRPr/>
              </a:pPr>
              <a:t>‹#›</a:t>
            </a:fld>
            <a:endParaRPr lang="en-US"/>
          </a:p>
        </p:txBody>
      </p:sp>
    </p:spTree>
    <p:extLst>
      <p:ext uri="{BB962C8B-B14F-4D97-AF65-F5344CB8AC3E}">
        <p14:creationId xmlns:p14="http://schemas.microsoft.com/office/powerpoint/2010/main" val="187754473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163EE4E1-99A0-194F-97E4-F0F5B037F33A}" type="slidenum">
              <a:rPr lang="en-US"/>
              <a:pPr>
                <a:defRPr/>
              </a:pPr>
              <a:t>‹#›</a:t>
            </a:fld>
            <a:endParaRPr lang="en-US"/>
          </a:p>
        </p:txBody>
      </p:sp>
    </p:spTree>
    <p:extLst>
      <p:ext uri="{BB962C8B-B14F-4D97-AF65-F5344CB8AC3E}">
        <p14:creationId xmlns:p14="http://schemas.microsoft.com/office/powerpoint/2010/main" val="76956809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E2F9A553-EBD3-AE42-9872-7313ED5C0E52}" type="slidenum">
              <a:rPr lang="en-US"/>
              <a:pPr>
                <a:defRPr/>
              </a:pPr>
              <a:t>‹#›</a:t>
            </a:fld>
            <a:endParaRPr lang="en-US"/>
          </a:p>
        </p:txBody>
      </p:sp>
    </p:spTree>
    <p:extLst>
      <p:ext uri="{BB962C8B-B14F-4D97-AF65-F5344CB8AC3E}">
        <p14:creationId xmlns:p14="http://schemas.microsoft.com/office/powerpoint/2010/main" val="1984400010"/>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126253EB-715A-AD41-84F1-DB2854C73330}" type="slidenum">
              <a:rPr lang="en-US"/>
              <a:pPr>
                <a:defRPr/>
              </a:pPr>
              <a:t>‹#›</a:t>
            </a:fld>
            <a:endParaRPr lang="en-US"/>
          </a:p>
        </p:txBody>
      </p:sp>
    </p:spTree>
    <p:extLst>
      <p:ext uri="{BB962C8B-B14F-4D97-AF65-F5344CB8AC3E}">
        <p14:creationId xmlns:p14="http://schemas.microsoft.com/office/powerpoint/2010/main" val="138993016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CDEE78-8F11-B54C-9652-A1E0694335C7}" type="slidenum">
              <a:rPr lang="en-US"/>
              <a:pPr>
                <a:defRPr/>
              </a:pPr>
              <a:t>‹#›</a:t>
            </a:fld>
            <a:endParaRPr lang="en-US"/>
          </a:p>
        </p:txBody>
      </p:sp>
    </p:spTree>
    <p:extLst>
      <p:ext uri="{BB962C8B-B14F-4D97-AF65-F5344CB8AC3E}">
        <p14:creationId xmlns:p14="http://schemas.microsoft.com/office/powerpoint/2010/main" val="11938342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F61500A0-CCFE-4247-BCDF-4673CCD65DED}" type="slidenum">
              <a:rPr lang="en-US"/>
              <a:pPr>
                <a:defRPr/>
              </a:pPr>
              <a:t>‹#›</a:t>
            </a:fld>
            <a:endParaRPr lang="en-US"/>
          </a:p>
        </p:txBody>
      </p:sp>
    </p:spTree>
    <p:extLst>
      <p:ext uri="{BB962C8B-B14F-4D97-AF65-F5344CB8AC3E}">
        <p14:creationId xmlns:p14="http://schemas.microsoft.com/office/powerpoint/2010/main" val="229087054"/>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0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5040752C-AD82-384A-9F2F-84A9B1AB0FDE}" type="slidenum">
              <a:rPr lang="en-US"/>
              <a:pPr>
                <a:defRPr/>
              </a:pPr>
              <a:t>‹#›</a:t>
            </a:fld>
            <a:endParaRPr lang="en-US"/>
          </a:p>
        </p:txBody>
      </p:sp>
    </p:spTree>
    <p:extLst>
      <p:ext uri="{BB962C8B-B14F-4D97-AF65-F5344CB8AC3E}">
        <p14:creationId xmlns:p14="http://schemas.microsoft.com/office/powerpoint/2010/main" val="197542115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1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BFDA82D3-F5F6-CC49-8CEA-254531045929}" type="slidenum">
              <a:rPr lang="en-US"/>
              <a:pPr>
                <a:defRPr/>
              </a:pPr>
              <a:t>‹#›</a:t>
            </a:fld>
            <a:endParaRPr lang="en-US"/>
          </a:p>
        </p:txBody>
      </p:sp>
    </p:spTree>
    <p:extLst>
      <p:ext uri="{BB962C8B-B14F-4D97-AF65-F5344CB8AC3E}">
        <p14:creationId xmlns:p14="http://schemas.microsoft.com/office/powerpoint/2010/main" val="80615265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2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80D8D81A-FC65-B94D-99CD-5BFCDA603160}" type="slidenum">
              <a:rPr lang="en-US"/>
              <a:pPr>
                <a:defRPr/>
              </a:pPr>
              <a:t>‹#›</a:t>
            </a:fld>
            <a:endParaRPr lang="en-US"/>
          </a:p>
        </p:txBody>
      </p:sp>
    </p:spTree>
    <p:extLst>
      <p:ext uri="{BB962C8B-B14F-4D97-AF65-F5344CB8AC3E}">
        <p14:creationId xmlns:p14="http://schemas.microsoft.com/office/powerpoint/2010/main" val="533394083"/>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0DD71F5F-D18F-D64F-99CD-97FB23235956}" type="slidenum">
              <a:rPr lang="en-US"/>
              <a:pPr>
                <a:defRPr/>
              </a:pPr>
              <a:t>‹#›</a:t>
            </a:fld>
            <a:endParaRPr lang="en-US"/>
          </a:p>
        </p:txBody>
      </p:sp>
    </p:spTree>
    <p:extLst>
      <p:ext uri="{BB962C8B-B14F-4D97-AF65-F5344CB8AC3E}">
        <p14:creationId xmlns:p14="http://schemas.microsoft.com/office/powerpoint/2010/main" val="1157610403"/>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8DAD2774-C38D-5D46-9F2B-2041B6CA2BDF}" type="slidenum">
              <a:rPr lang="en-US"/>
              <a:pPr>
                <a:defRPr/>
              </a:pPr>
              <a:t>‹#›</a:t>
            </a:fld>
            <a:endParaRPr lang="en-US"/>
          </a:p>
        </p:txBody>
      </p:sp>
    </p:spTree>
    <p:extLst>
      <p:ext uri="{BB962C8B-B14F-4D97-AF65-F5344CB8AC3E}">
        <p14:creationId xmlns:p14="http://schemas.microsoft.com/office/powerpoint/2010/main" val="1903685048"/>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5_main SARKS slide">
    <p:spTree>
      <p:nvGrpSpPr>
        <p:cNvPr id="1" name=""/>
        <p:cNvGrpSpPr/>
        <p:nvPr/>
      </p:nvGrpSpPr>
      <p:grpSpPr>
        <a:xfrm>
          <a:off x="0" y="0"/>
          <a:ext cx="0" cy="0"/>
          <a:chOff x="0" y="0"/>
          <a:chExt cx="0" cy="0"/>
        </a:xfrm>
      </p:grpSpPr>
      <p:pic>
        <p:nvPicPr>
          <p:cNvPr id="4" name="Picture 6" descr="ASCI SARKS Combo Log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1975" y="6118225"/>
            <a:ext cx="548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65113"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rder art .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8886825" y="-77788"/>
            <a:ext cx="265113"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b="1" i="0">
                <a:solidFill>
                  <a:srgbClr val="00907F"/>
                </a:solidFill>
                <a:latin typeface="Times New Roman"/>
                <a:cs typeface="Times New Roman"/>
              </a:defRPr>
            </a:lvl1pPr>
          </a:lstStyle>
          <a:p>
            <a:r>
              <a:rPr lang="en-US"/>
              <a:t>Click to edit Master title style</a:t>
            </a:r>
          </a:p>
        </p:txBody>
      </p:sp>
      <p:sp>
        <p:nvSpPr>
          <p:cNvPr id="10" name="Text Placeholder 2"/>
          <p:cNvSpPr>
            <a:spLocks noGrp="1"/>
          </p:cNvSpPr>
          <p:nvPr>
            <p:ph idx="1"/>
          </p:nvPr>
        </p:nvSpPr>
        <p:spPr>
          <a:xfrm>
            <a:off x="457200" y="1782879"/>
            <a:ext cx="8229600" cy="4123680"/>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612AF79E-4D17-FE44-9EDC-810894B36113}" type="slidenum">
              <a:rPr lang="en-US"/>
              <a:pPr>
                <a:defRPr/>
              </a:pPr>
              <a:t>‹#›</a:t>
            </a:fld>
            <a:endParaRPr lang="en-US"/>
          </a:p>
        </p:txBody>
      </p:sp>
    </p:spTree>
    <p:extLst>
      <p:ext uri="{BB962C8B-B14F-4D97-AF65-F5344CB8AC3E}">
        <p14:creationId xmlns:p14="http://schemas.microsoft.com/office/powerpoint/2010/main" val="2023228730"/>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2" name="Picture 6" descr="values training PPT templat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8300" y="165100"/>
            <a:ext cx="8385175"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a:xfrm>
            <a:off x="8062913" y="6348413"/>
            <a:ext cx="469900" cy="365125"/>
          </a:xfrm>
          <a:solidFill>
            <a:schemeClr val="bg1"/>
          </a:solidFill>
        </p:spPr>
        <p:txBody>
          <a:bodyPr/>
          <a:lstStyle>
            <a:lvl1pPr algn="ctr">
              <a:defRPr sz="1400"/>
            </a:lvl1pPr>
          </a:lstStyle>
          <a:p>
            <a:pPr>
              <a:defRPr/>
            </a:pPr>
            <a:fld id="{9101CBFF-2112-1342-9530-ABC02DCE1467}" type="slidenum">
              <a:rPr lang="en-US"/>
              <a:pPr>
                <a:defRPr/>
              </a:pPr>
              <a:t>‹#›</a:t>
            </a:fld>
            <a:endParaRPr lang="en-US"/>
          </a:p>
        </p:txBody>
      </p:sp>
    </p:spTree>
    <p:extLst>
      <p:ext uri="{BB962C8B-B14F-4D97-AF65-F5344CB8AC3E}">
        <p14:creationId xmlns:p14="http://schemas.microsoft.com/office/powerpoint/2010/main" val="11491985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and Vertical Text">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425" y="53975"/>
            <a:ext cx="8574088" cy="674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a:xfrm>
            <a:off x="8216900" y="6176963"/>
            <a:ext cx="469900" cy="365125"/>
          </a:xfrm>
        </p:spPr>
        <p:txBody>
          <a:bodyPr/>
          <a:lstStyle>
            <a:lvl1pPr algn="ctr">
              <a:defRPr sz="1400"/>
            </a:lvl1pPr>
          </a:lstStyle>
          <a:p>
            <a:pPr>
              <a:defRPr/>
            </a:pPr>
            <a:fld id="{6FF8A29A-68C6-DE4C-ADCA-2E17B4D39BA4}" type="slidenum">
              <a:rPr lang="en-US"/>
              <a:pPr>
                <a:defRPr/>
              </a:pPr>
              <a:t>‹#›</a:t>
            </a:fld>
            <a:endParaRPr lang="en-US"/>
          </a:p>
        </p:txBody>
      </p:sp>
    </p:spTree>
    <p:extLst>
      <p:ext uri="{BB962C8B-B14F-4D97-AF65-F5344CB8AC3E}">
        <p14:creationId xmlns:p14="http://schemas.microsoft.com/office/powerpoint/2010/main" val="111470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Title and Vertical Text">
    <p:spTree>
      <p:nvGrpSpPr>
        <p:cNvPr id="1" name=""/>
        <p:cNvGrpSpPr/>
        <p:nvPr/>
      </p:nvGrpSpPr>
      <p:grpSpPr>
        <a:xfrm>
          <a:off x="0" y="0"/>
          <a:ext cx="0" cy="0"/>
          <a:chOff x="0" y="0"/>
          <a:chExt cx="0" cy="0"/>
        </a:xfrm>
      </p:grpSpPr>
      <p:pic>
        <p:nvPicPr>
          <p:cNvPr id="2" name="Picture 6" descr="values training PPT templat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8300" y="165100"/>
            <a:ext cx="8385175"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a:xfrm>
            <a:off x="8062913" y="6348413"/>
            <a:ext cx="469900" cy="365125"/>
          </a:xfrm>
          <a:solidFill>
            <a:schemeClr val="bg1"/>
          </a:solidFill>
        </p:spPr>
        <p:txBody>
          <a:bodyPr/>
          <a:lstStyle>
            <a:lvl1pPr algn="ctr">
              <a:defRPr sz="1400"/>
            </a:lvl1pPr>
          </a:lstStyle>
          <a:p>
            <a:pPr>
              <a:defRPr/>
            </a:pPr>
            <a:fld id="{A750EDAC-E551-FE47-B936-C301115906F0}" type="slidenum">
              <a:rPr lang="en-US"/>
              <a:pPr>
                <a:defRPr/>
              </a:pPr>
              <a:t>‹#›</a:t>
            </a:fld>
            <a:endParaRPr lang="en-US"/>
          </a:p>
        </p:txBody>
      </p:sp>
    </p:spTree>
    <p:extLst>
      <p:ext uri="{BB962C8B-B14F-4D97-AF65-F5344CB8AC3E}">
        <p14:creationId xmlns:p14="http://schemas.microsoft.com/office/powerpoint/2010/main" val="871659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1D763A-8D68-F44F-AC28-84CDD827D9AA}" type="slidenum">
              <a:rPr lang="en-US"/>
              <a:pPr>
                <a:defRPr/>
              </a:pPr>
              <a:t>‹#›</a:t>
            </a:fld>
            <a:endParaRPr lang="en-US"/>
          </a:p>
        </p:txBody>
      </p:sp>
    </p:spTree>
    <p:extLst>
      <p:ext uri="{BB962C8B-B14F-4D97-AF65-F5344CB8AC3E}">
        <p14:creationId xmlns:p14="http://schemas.microsoft.com/office/powerpoint/2010/main" val="832441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6_Title and Vertical Text">
    <p:spTree>
      <p:nvGrpSpPr>
        <p:cNvPr id="1" name=""/>
        <p:cNvGrpSpPr/>
        <p:nvPr/>
      </p:nvGrpSpPr>
      <p:grpSpPr>
        <a:xfrm>
          <a:off x="0" y="0"/>
          <a:ext cx="0" cy="0"/>
          <a:chOff x="0" y="0"/>
          <a:chExt cx="0" cy="0"/>
        </a:xfrm>
      </p:grpSpPr>
      <p:pic>
        <p:nvPicPr>
          <p:cNvPr id="2" name="Picture 6" descr="values training PPT templat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8300" y="165100"/>
            <a:ext cx="8385175"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a:xfrm>
            <a:off x="8062913" y="6348413"/>
            <a:ext cx="469900" cy="365125"/>
          </a:xfrm>
          <a:solidFill>
            <a:schemeClr val="bg1"/>
          </a:solidFill>
        </p:spPr>
        <p:txBody>
          <a:bodyPr/>
          <a:lstStyle>
            <a:lvl1pPr algn="ctr">
              <a:defRPr sz="1400"/>
            </a:lvl1pPr>
          </a:lstStyle>
          <a:p>
            <a:pPr>
              <a:defRPr/>
            </a:pPr>
            <a:fld id="{E0D48BC2-4415-0440-AFF1-0820D9DE00D2}" type="slidenum">
              <a:rPr lang="en-US"/>
              <a:pPr>
                <a:defRPr/>
              </a:pPr>
              <a:t>‹#›</a:t>
            </a:fld>
            <a:endParaRPr lang="en-US"/>
          </a:p>
        </p:txBody>
      </p:sp>
    </p:spTree>
    <p:extLst>
      <p:ext uri="{BB962C8B-B14F-4D97-AF65-F5344CB8AC3E}">
        <p14:creationId xmlns:p14="http://schemas.microsoft.com/office/powerpoint/2010/main" val="289978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Title and Vertical Text">
    <p:spTree>
      <p:nvGrpSpPr>
        <p:cNvPr id="1" name=""/>
        <p:cNvGrpSpPr/>
        <p:nvPr/>
      </p:nvGrpSpPr>
      <p:grpSpPr>
        <a:xfrm>
          <a:off x="0" y="0"/>
          <a:ext cx="0" cy="0"/>
          <a:chOff x="0" y="0"/>
          <a:chExt cx="0" cy="0"/>
        </a:xfrm>
      </p:grpSpPr>
      <p:pic>
        <p:nvPicPr>
          <p:cNvPr id="2" name="Picture 6" descr="values training PPT templat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8300" y="165100"/>
            <a:ext cx="8385175"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a:xfrm>
            <a:off x="8062913" y="6348413"/>
            <a:ext cx="469900" cy="365125"/>
          </a:xfrm>
          <a:solidFill>
            <a:schemeClr val="bg1"/>
          </a:solidFill>
        </p:spPr>
        <p:txBody>
          <a:bodyPr/>
          <a:lstStyle>
            <a:lvl1pPr algn="ctr">
              <a:defRPr sz="1400"/>
            </a:lvl1pPr>
          </a:lstStyle>
          <a:p>
            <a:pPr>
              <a:defRPr/>
            </a:pPr>
            <a:fld id="{4B5F205F-EF1F-0C43-9421-EBFD2916BE26}" type="slidenum">
              <a:rPr lang="en-US"/>
              <a:pPr>
                <a:defRPr/>
              </a:pPr>
              <a:t>‹#›</a:t>
            </a:fld>
            <a:endParaRPr lang="en-US"/>
          </a:p>
        </p:txBody>
      </p:sp>
    </p:spTree>
    <p:extLst>
      <p:ext uri="{BB962C8B-B14F-4D97-AF65-F5344CB8AC3E}">
        <p14:creationId xmlns:p14="http://schemas.microsoft.com/office/powerpoint/2010/main" val="10230947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and Vertical Text">
    <p:spTree>
      <p:nvGrpSpPr>
        <p:cNvPr id="1" name=""/>
        <p:cNvGrpSpPr/>
        <p:nvPr/>
      </p:nvGrpSpPr>
      <p:grpSpPr>
        <a:xfrm>
          <a:off x="0" y="0"/>
          <a:ext cx="0" cy="0"/>
          <a:chOff x="0" y="0"/>
          <a:chExt cx="0" cy="0"/>
        </a:xfrm>
      </p:grpSpPr>
      <p:pic>
        <p:nvPicPr>
          <p:cNvPr id="2" name="Picture 6" descr="values training PPT templat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8300" y="165100"/>
            <a:ext cx="8385175"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a:xfrm>
            <a:off x="8062913" y="6348413"/>
            <a:ext cx="469900" cy="365125"/>
          </a:xfrm>
          <a:solidFill>
            <a:schemeClr val="bg1"/>
          </a:solidFill>
        </p:spPr>
        <p:txBody>
          <a:bodyPr/>
          <a:lstStyle>
            <a:lvl1pPr algn="ctr">
              <a:defRPr sz="1400"/>
            </a:lvl1pPr>
          </a:lstStyle>
          <a:p>
            <a:pPr>
              <a:defRPr/>
            </a:pPr>
            <a:fld id="{1559B95B-D264-3746-A96C-35637F13E976}" type="slidenum">
              <a:rPr lang="en-US"/>
              <a:pPr>
                <a:defRPr/>
              </a:pPr>
              <a:t>‹#›</a:t>
            </a:fld>
            <a:endParaRPr lang="en-US"/>
          </a:p>
        </p:txBody>
      </p:sp>
    </p:spTree>
    <p:extLst>
      <p:ext uri="{BB962C8B-B14F-4D97-AF65-F5344CB8AC3E}">
        <p14:creationId xmlns:p14="http://schemas.microsoft.com/office/powerpoint/2010/main" val="2511958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Title and Vertical Text">
    <p:spTree>
      <p:nvGrpSpPr>
        <p:cNvPr id="1" name=""/>
        <p:cNvGrpSpPr/>
        <p:nvPr/>
      </p:nvGrpSpPr>
      <p:grpSpPr>
        <a:xfrm>
          <a:off x="0" y="0"/>
          <a:ext cx="0" cy="0"/>
          <a:chOff x="0" y="0"/>
          <a:chExt cx="0" cy="0"/>
        </a:xfrm>
      </p:grpSpPr>
      <p:pic>
        <p:nvPicPr>
          <p:cNvPr id="2" name="Picture 6" descr="values training PPT templat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8300" y="165100"/>
            <a:ext cx="8385175"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a:xfrm>
            <a:off x="8062913" y="6348413"/>
            <a:ext cx="469900" cy="365125"/>
          </a:xfrm>
          <a:solidFill>
            <a:schemeClr val="bg1"/>
          </a:solidFill>
        </p:spPr>
        <p:txBody>
          <a:bodyPr/>
          <a:lstStyle>
            <a:lvl1pPr algn="ctr">
              <a:defRPr sz="1400"/>
            </a:lvl1pPr>
          </a:lstStyle>
          <a:p>
            <a:pPr>
              <a:defRPr/>
            </a:pPr>
            <a:fld id="{C39D5AF8-4880-2D47-B463-DEE12C1FA317}" type="slidenum">
              <a:rPr lang="en-US"/>
              <a:pPr>
                <a:defRPr/>
              </a:pPr>
              <a:t>‹#›</a:t>
            </a:fld>
            <a:endParaRPr lang="en-US"/>
          </a:p>
        </p:txBody>
      </p:sp>
    </p:spTree>
    <p:extLst>
      <p:ext uri="{BB962C8B-B14F-4D97-AF65-F5344CB8AC3E}">
        <p14:creationId xmlns:p14="http://schemas.microsoft.com/office/powerpoint/2010/main" val="2042898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itle and Vertical Text">
    <p:spTree>
      <p:nvGrpSpPr>
        <p:cNvPr id="1" name=""/>
        <p:cNvGrpSpPr/>
        <p:nvPr/>
      </p:nvGrpSpPr>
      <p:grpSpPr>
        <a:xfrm>
          <a:off x="0" y="0"/>
          <a:ext cx="0" cy="0"/>
          <a:chOff x="0" y="0"/>
          <a:chExt cx="0" cy="0"/>
        </a:xfrm>
      </p:grpSpPr>
      <p:pic>
        <p:nvPicPr>
          <p:cNvPr id="2" name="Picture 6" descr="values training PPT templat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8300" y="165100"/>
            <a:ext cx="8385175"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a:xfrm>
            <a:off x="8062913" y="6348413"/>
            <a:ext cx="469900" cy="365125"/>
          </a:xfrm>
          <a:solidFill>
            <a:schemeClr val="bg1"/>
          </a:solidFill>
        </p:spPr>
        <p:txBody>
          <a:bodyPr/>
          <a:lstStyle>
            <a:lvl1pPr algn="ctr">
              <a:defRPr sz="1400"/>
            </a:lvl1pPr>
          </a:lstStyle>
          <a:p>
            <a:pPr>
              <a:defRPr/>
            </a:pPr>
            <a:fld id="{903EF140-4F66-2A48-AD19-1266FEFF5295}" type="slidenum">
              <a:rPr lang="en-US"/>
              <a:pPr>
                <a:defRPr/>
              </a:pPr>
              <a:t>‹#›</a:t>
            </a:fld>
            <a:endParaRPr lang="en-US"/>
          </a:p>
        </p:txBody>
      </p:sp>
    </p:spTree>
    <p:extLst>
      <p:ext uri="{BB962C8B-B14F-4D97-AF65-F5344CB8AC3E}">
        <p14:creationId xmlns:p14="http://schemas.microsoft.com/office/powerpoint/2010/main" val="10187092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1_Title and Vertical Text">
    <p:spTree>
      <p:nvGrpSpPr>
        <p:cNvPr id="1" name=""/>
        <p:cNvGrpSpPr/>
        <p:nvPr/>
      </p:nvGrpSpPr>
      <p:grpSpPr>
        <a:xfrm>
          <a:off x="0" y="0"/>
          <a:ext cx="0" cy="0"/>
          <a:chOff x="0" y="0"/>
          <a:chExt cx="0" cy="0"/>
        </a:xfrm>
      </p:grpSpPr>
      <p:pic>
        <p:nvPicPr>
          <p:cNvPr id="2" name="Picture 6" descr="values training PPT templat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8300" y="165100"/>
            <a:ext cx="8385175"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a:xfrm>
            <a:off x="8062913" y="6348413"/>
            <a:ext cx="469900" cy="365125"/>
          </a:xfrm>
          <a:solidFill>
            <a:schemeClr val="bg1"/>
          </a:solidFill>
        </p:spPr>
        <p:txBody>
          <a:bodyPr/>
          <a:lstStyle>
            <a:lvl1pPr algn="ctr">
              <a:defRPr sz="1400"/>
            </a:lvl1pPr>
          </a:lstStyle>
          <a:p>
            <a:pPr>
              <a:defRPr/>
            </a:pPr>
            <a:fld id="{D3B02280-640B-D84A-A4D9-167305197687}" type="slidenum">
              <a:rPr lang="en-US"/>
              <a:pPr>
                <a:defRPr/>
              </a:pPr>
              <a:t>‹#›</a:t>
            </a:fld>
            <a:endParaRPr lang="en-US"/>
          </a:p>
        </p:txBody>
      </p:sp>
    </p:spTree>
    <p:extLst>
      <p:ext uri="{BB962C8B-B14F-4D97-AF65-F5344CB8AC3E}">
        <p14:creationId xmlns:p14="http://schemas.microsoft.com/office/powerpoint/2010/main" val="17059241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2_Title and Vertical Text">
    <p:spTree>
      <p:nvGrpSpPr>
        <p:cNvPr id="1" name=""/>
        <p:cNvGrpSpPr/>
        <p:nvPr/>
      </p:nvGrpSpPr>
      <p:grpSpPr>
        <a:xfrm>
          <a:off x="0" y="0"/>
          <a:ext cx="0" cy="0"/>
          <a:chOff x="0" y="0"/>
          <a:chExt cx="0" cy="0"/>
        </a:xfrm>
      </p:grpSpPr>
      <p:pic>
        <p:nvPicPr>
          <p:cNvPr id="2" name="Picture 6" descr="values training PPT templat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8300" y="165100"/>
            <a:ext cx="8385175"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a:xfrm>
            <a:off x="8062913" y="6348413"/>
            <a:ext cx="469900" cy="365125"/>
          </a:xfrm>
          <a:solidFill>
            <a:schemeClr val="bg1"/>
          </a:solidFill>
        </p:spPr>
        <p:txBody>
          <a:bodyPr/>
          <a:lstStyle>
            <a:lvl1pPr algn="ctr">
              <a:defRPr sz="1400"/>
            </a:lvl1pPr>
          </a:lstStyle>
          <a:p>
            <a:pPr>
              <a:defRPr/>
            </a:pPr>
            <a:fld id="{14A4C474-CF04-0F42-A3C1-9AC8D742962D}" type="slidenum">
              <a:rPr lang="en-US"/>
              <a:pPr>
                <a:defRPr/>
              </a:pPr>
              <a:t>‹#›</a:t>
            </a:fld>
            <a:endParaRPr lang="en-US"/>
          </a:p>
        </p:txBody>
      </p:sp>
    </p:spTree>
    <p:extLst>
      <p:ext uri="{BB962C8B-B14F-4D97-AF65-F5344CB8AC3E}">
        <p14:creationId xmlns:p14="http://schemas.microsoft.com/office/powerpoint/2010/main" val="4126818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4_Title and Vertical Text">
    <p:spTree>
      <p:nvGrpSpPr>
        <p:cNvPr id="1" name=""/>
        <p:cNvGrpSpPr/>
        <p:nvPr/>
      </p:nvGrpSpPr>
      <p:grpSpPr>
        <a:xfrm>
          <a:off x="0" y="0"/>
          <a:ext cx="0" cy="0"/>
          <a:chOff x="0" y="0"/>
          <a:chExt cx="0" cy="0"/>
        </a:xfrm>
      </p:grpSpPr>
      <p:pic>
        <p:nvPicPr>
          <p:cNvPr id="2" name="Picture 6" descr="values training PPT templat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8300" y="165100"/>
            <a:ext cx="8385175"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a:xfrm>
            <a:off x="8062913" y="6348413"/>
            <a:ext cx="469900" cy="365125"/>
          </a:xfrm>
          <a:solidFill>
            <a:schemeClr val="bg1"/>
          </a:solidFill>
        </p:spPr>
        <p:txBody>
          <a:bodyPr/>
          <a:lstStyle>
            <a:lvl1pPr algn="ctr">
              <a:defRPr sz="1400"/>
            </a:lvl1pPr>
          </a:lstStyle>
          <a:p>
            <a:pPr>
              <a:defRPr/>
            </a:pPr>
            <a:fld id="{3FE3268D-7781-9E4E-86E4-A45EF3EC20C4}" type="slidenum">
              <a:rPr lang="en-US"/>
              <a:pPr>
                <a:defRPr/>
              </a:pPr>
              <a:t>‹#›</a:t>
            </a:fld>
            <a:endParaRPr lang="en-US"/>
          </a:p>
        </p:txBody>
      </p:sp>
    </p:spTree>
    <p:extLst>
      <p:ext uri="{BB962C8B-B14F-4D97-AF65-F5344CB8AC3E}">
        <p14:creationId xmlns:p14="http://schemas.microsoft.com/office/powerpoint/2010/main" val="17185349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Title and Vertical Text">
    <p:spTree>
      <p:nvGrpSpPr>
        <p:cNvPr id="1" name=""/>
        <p:cNvGrpSpPr/>
        <p:nvPr/>
      </p:nvGrpSpPr>
      <p:grpSpPr>
        <a:xfrm>
          <a:off x="0" y="0"/>
          <a:ext cx="0" cy="0"/>
          <a:chOff x="0" y="0"/>
          <a:chExt cx="0" cy="0"/>
        </a:xfrm>
      </p:grpSpPr>
      <p:pic>
        <p:nvPicPr>
          <p:cNvPr id="2" name="Picture 6" descr="values training PPT templat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8300" y="165100"/>
            <a:ext cx="8385175"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a:xfrm>
            <a:off x="8062913" y="6348413"/>
            <a:ext cx="469900" cy="365125"/>
          </a:xfrm>
          <a:solidFill>
            <a:schemeClr val="bg1"/>
          </a:solidFill>
        </p:spPr>
        <p:txBody>
          <a:bodyPr/>
          <a:lstStyle>
            <a:lvl1pPr algn="ctr">
              <a:defRPr sz="1400"/>
            </a:lvl1pPr>
          </a:lstStyle>
          <a:p>
            <a:pPr>
              <a:defRPr/>
            </a:pPr>
            <a:fld id="{D6022117-7DEE-CD40-9E2F-AEC166EFE80D}" type="slidenum">
              <a:rPr lang="en-US"/>
              <a:pPr>
                <a:defRPr/>
              </a:pPr>
              <a:t>‹#›</a:t>
            </a:fld>
            <a:endParaRPr lang="en-US"/>
          </a:p>
        </p:txBody>
      </p:sp>
    </p:spTree>
    <p:extLst>
      <p:ext uri="{BB962C8B-B14F-4D97-AF65-F5344CB8AC3E}">
        <p14:creationId xmlns:p14="http://schemas.microsoft.com/office/powerpoint/2010/main" val="19089663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6" name="Picture 5" descr="ASCI logo powerpoint no kinshi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7808" y="6376832"/>
            <a:ext cx="1851091" cy="247318"/>
          </a:xfrm>
          <a:prstGeom prst="rect">
            <a:avLst/>
          </a:prstGeom>
        </p:spPr>
      </p:pic>
      <p:pic>
        <p:nvPicPr>
          <p:cNvPr id="12" name="Picture 11" descr="SARKS brand top PPT graphic.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495800" y="4495800"/>
            <a:ext cx="9144000" cy="152400"/>
          </a:xfrm>
          <a:prstGeom prst="rect">
            <a:avLst/>
          </a:prstGeom>
        </p:spPr>
      </p:pic>
      <p:sp>
        <p:nvSpPr>
          <p:cNvPr id="14" name="Rectangle 13"/>
          <p:cNvSpPr/>
          <p:nvPr userDrawn="1"/>
        </p:nvSpPr>
        <p:spPr>
          <a:xfrm>
            <a:off x="5998150" y="6408706"/>
            <a:ext cx="1928733" cy="215444"/>
          </a:xfrm>
          <a:prstGeom prst="rect">
            <a:avLst/>
          </a:prstGeom>
        </p:spPr>
        <p:txBody>
          <a:bodyPr wrap="none">
            <a:spAutoFit/>
          </a:bodyPr>
          <a:lstStyle/>
          <a:p>
            <a:pPr eaLnBrk="1" hangingPunct="1">
              <a:defRPr/>
            </a:pPr>
            <a:r>
              <a:rPr lang="en-US" sz="800" b="0" i="0" dirty="0">
                <a:latin typeface="Arial"/>
                <a:cs typeface="Arial"/>
              </a:rPr>
              <a:t>Copyright @ 2020. All rights reserved.</a:t>
            </a:r>
          </a:p>
        </p:txBody>
      </p:sp>
      <p:pic>
        <p:nvPicPr>
          <p:cNvPr id="8" name="Picture 7" descr="SARKS brand top PPT graphic.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0" y="0"/>
            <a:ext cx="9144000" cy="152400"/>
          </a:xfrm>
          <a:prstGeom prst="rect">
            <a:avLst/>
          </a:prstGeom>
        </p:spPr>
      </p:pic>
      <p:sp>
        <p:nvSpPr>
          <p:cNvPr id="7" name="Slide Number Placeholder 8"/>
          <p:cNvSpPr>
            <a:spLocks noGrp="1"/>
          </p:cNvSpPr>
          <p:nvPr>
            <p:ph type="sldNum" sz="quarter" idx="10"/>
          </p:nvPr>
        </p:nvSpPr>
        <p:spPr>
          <a:xfrm>
            <a:off x="8062913" y="6356350"/>
            <a:ext cx="608012" cy="365125"/>
          </a:xfrm>
        </p:spPr>
        <p:txBody>
          <a:bodyPr/>
          <a:lstStyle>
            <a:lvl1pPr algn="r">
              <a:defRPr sz="1200">
                <a:solidFill>
                  <a:schemeClr val="tx1">
                    <a:tint val="75000"/>
                  </a:schemeClr>
                </a:solidFill>
              </a:defRPr>
            </a:lvl1pPr>
          </a:lstStyle>
          <a:p>
            <a:pPr>
              <a:defRPr/>
            </a:pPr>
            <a:fld id="{D5B65D55-80F1-0A48-9B1D-BFB658EAC95D}" type="slidenum">
              <a:rPr lang="en-US"/>
              <a:pPr>
                <a:defRPr/>
              </a:pPr>
              <a:t>‹#›</a:t>
            </a:fld>
            <a:endParaRPr lang="en-US"/>
          </a:p>
        </p:txBody>
      </p:sp>
    </p:spTree>
    <p:extLst>
      <p:ext uri="{BB962C8B-B14F-4D97-AF65-F5344CB8AC3E}">
        <p14:creationId xmlns:p14="http://schemas.microsoft.com/office/powerpoint/2010/main" val="3489026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9BF1E2-2383-D24D-BCF0-A992BDEA3338}" type="slidenum">
              <a:rPr lang="en-US"/>
              <a:pPr>
                <a:defRPr/>
              </a:pPr>
              <a:t>‹#›</a:t>
            </a:fld>
            <a:endParaRPr lang="en-US"/>
          </a:p>
        </p:txBody>
      </p:sp>
    </p:spTree>
    <p:extLst>
      <p:ext uri="{BB962C8B-B14F-4D97-AF65-F5344CB8AC3E}">
        <p14:creationId xmlns:p14="http://schemas.microsoft.com/office/powerpoint/2010/main" val="2140755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6AC772E-CBF3-FA40-9853-9F522C53BF6C}" type="slidenum">
              <a:rPr lang="en-US"/>
              <a:pPr>
                <a:defRPr/>
              </a:pPr>
              <a:t>‹#›</a:t>
            </a:fld>
            <a:endParaRPr lang="en-US"/>
          </a:p>
        </p:txBody>
      </p:sp>
    </p:spTree>
    <p:extLst>
      <p:ext uri="{BB962C8B-B14F-4D97-AF65-F5344CB8AC3E}">
        <p14:creationId xmlns:p14="http://schemas.microsoft.com/office/powerpoint/2010/main" val="731624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1C426D3-2CCF-0F48-A060-DFFF94043CED}" type="slidenum">
              <a:rPr lang="en-US"/>
              <a:pPr>
                <a:defRPr/>
              </a:pPr>
              <a:t>‹#›</a:t>
            </a:fld>
            <a:endParaRPr lang="en-US"/>
          </a:p>
        </p:txBody>
      </p:sp>
    </p:spTree>
    <p:extLst>
      <p:ext uri="{BB962C8B-B14F-4D97-AF65-F5344CB8AC3E}">
        <p14:creationId xmlns:p14="http://schemas.microsoft.com/office/powerpoint/2010/main" val="2070134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2BB635D-52C0-F44D-8393-37F15DC3DA30}" type="slidenum">
              <a:rPr lang="en-US"/>
              <a:pPr>
                <a:defRPr/>
              </a:pPr>
              <a:t>‹#›</a:t>
            </a:fld>
            <a:endParaRPr lang="en-US"/>
          </a:p>
        </p:txBody>
      </p:sp>
    </p:spTree>
    <p:extLst>
      <p:ext uri="{BB962C8B-B14F-4D97-AF65-F5344CB8AC3E}">
        <p14:creationId xmlns:p14="http://schemas.microsoft.com/office/powerpoint/2010/main" val="1367287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199104-2F88-E249-8B09-2A82B9418982}" type="slidenum">
              <a:rPr lang="en-US"/>
              <a:pPr>
                <a:defRPr/>
              </a:pPr>
              <a:t>‹#›</a:t>
            </a:fld>
            <a:endParaRPr lang="en-US"/>
          </a:p>
        </p:txBody>
      </p:sp>
    </p:spTree>
    <p:extLst>
      <p:ext uri="{BB962C8B-B14F-4D97-AF65-F5344CB8AC3E}">
        <p14:creationId xmlns:p14="http://schemas.microsoft.com/office/powerpoint/2010/main" val="192373746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0"/>
                <a:cs typeface="Arial" charset="0"/>
              </a:defRPr>
            </a:lvl1pPr>
          </a:lstStyle>
          <a:p>
            <a:pPr>
              <a:defRPr/>
            </a:pPr>
            <a:fld id="{610759BD-92EC-3845-BC09-EBA6297DE1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72" r:id="rId1"/>
    <p:sldLayoutId id="2147485061" r:id="rId2"/>
    <p:sldLayoutId id="2147485062" r:id="rId3"/>
    <p:sldLayoutId id="2147485063" r:id="rId4"/>
    <p:sldLayoutId id="2147485064" r:id="rId5"/>
    <p:sldLayoutId id="2147485065" r:id="rId6"/>
    <p:sldLayoutId id="2147485066" r:id="rId7"/>
    <p:sldLayoutId id="2147485067" r:id="rId8"/>
    <p:sldLayoutId id="2147485068" r:id="rId9"/>
    <p:sldLayoutId id="2147485069" r:id="rId10"/>
    <p:sldLayoutId id="2147485070" r:id="rId11"/>
    <p:sldLayoutId id="2147485071" r:id="rId12"/>
    <p:sldLayoutId id="2147485073" r:id="rId13"/>
    <p:sldLayoutId id="2147485074" r:id="rId14"/>
    <p:sldLayoutId id="2147485075" r:id="rId15"/>
    <p:sldLayoutId id="2147485076" r:id="rId16"/>
    <p:sldLayoutId id="2147485078" r:id="rId17"/>
    <p:sldLayoutId id="2147485079" r:id="rId18"/>
    <p:sldLayoutId id="2147485080" r:id="rId19"/>
    <p:sldLayoutId id="2147485081" r:id="rId20"/>
    <p:sldLayoutId id="2147485082" r:id="rId21"/>
    <p:sldLayoutId id="2147485083" r:id="rId22"/>
    <p:sldLayoutId id="2147485084" r:id="rId23"/>
    <p:sldLayoutId id="2147485085" r:id="rId24"/>
    <p:sldLayoutId id="2147485086" r:id="rId25"/>
    <p:sldLayoutId id="2147485087" r:id="rId26"/>
    <p:sldLayoutId id="2147485088" r:id="rId27"/>
    <p:sldLayoutId id="2147485089" r:id="rId28"/>
    <p:sldLayoutId id="2147485090" r:id="rId29"/>
    <p:sldLayoutId id="2147485091" r:id="rId30"/>
    <p:sldLayoutId id="2147485092" r:id="rId31"/>
    <p:sldLayoutId id="2147485093" r:id="rId32"/>
    <p:sldLayoutId id="2147485094" r:id="rId33"/>
    <p:sldLayoutId id="2147485095" r:id="rId34"/>
    <p:sldLayoutId id="2147485096" r:id="rId35"/>
    <p:sldLayoutId id="2147485097" r:id="rId36"/>
    <p:sldLayoutId id="2147485098" r:id="rId37"/>
    <p:sldLayoutId id="2147485099" r:id="rId38"/>
    <p:sldLayoutId id="2147485100" r:id="rId39"/>
    <p:sldLayoutId id="2147485102" r:id="rId40"/>
    <p:sldLayoutId id="2147485103" r:id="rId41"/>
    <p:sldLayoutId id="2147485104" r:id="rId42"/>
    <p:sldLayoutId id="2147485105" r:id="rId43"/>
    <p:sldLayoutId id="2147485106" r:id="rId44"/>
    <p:sldLayoutId id="2147485107" r:id="rId45"/>
    <p:sldLayoutId id="2147485108" r:id="rId46"/>
    <p:sldLayoutId id="2147485109" r:id="rId47"/>
    <p:sldLayoutId id="2147485110" r:id="rId48"/>
    <p:sldLayoutId id="2147485112" r:id="rId49"/>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charset="0"/>
          <a:ea typeface="ＭＳ Ｐゴシック" charset="0"/>
        </a:defRPr>
      </a:lvl6pPr>
      <a:lvl7pPr marL="914400" algn="ctr" rtl="0" eaLnBrk="1" fontAlgn="base" hangingPunct="1">
        <a:spcBef>
          <a:spcPct val="0"/>
        </a:spcBef>
        <a:spcAft>
          <a:spcPct val="0"/>
        </a:spcAft>
        <a:defRPr sz="4400">
          <a:solidFill>
            <a:schemeClr val="tx1"/>
          </a:solidFill>
          <a:latin typeface="Calibri" charset="0"/>
          <a:ea typeface="ＭＳ Ｐゴシック" charset="0"/>
        </a:defRPr>
      </a:lvl7pPr>
      <a:lvl8pPr marL="1371600" algn="ctr" rtl="0" eaLnBrk="1" fontAlgn="base" hangingPunct="1">
        <a:spcBef>
          <a:spcPct val="0"/>
        </a:spcBef>
        <a:spcAft>
          <a:spcPct val="0"/>
        </a:spcAft>
        <a:defRPr sz="4400">
          <a:solidFill>
            <a:schemeClr val="tx1"/>
          </a:solidFill>
          <a:latin typeface="Calibri" charset="0"/>
          <a:ea typeface="ＭＳ Ｐゴシック" charset="0"/>
        </a:defRPr>
      </a:lvl8pPr>
      <a:lvl9pPr marL="1828800" algn="ctr" rtl="0" eaLnBrk="1" fontAlgn="base" hangingPunct="1">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9.xml"/><Relationship Id="rId5" Type="http://schemas.openxmlformats.org/officeDocument/2006/relationships/image" Target="../media/image21.jpe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9.xml"/><Relationship Id="rId5" Type="http://schemas.openxmlformats.org/officeDocument/2006/relationships/image" Target="../media/image17.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9.xml"/><Relationship Id="rId5" Type="http://schemas.openxmlformats.org/officeDocument/2006/relationships/image" Target="../media/image36.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49.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EC68ED6E-99F8-4346-B8C4-FE108D0DEA58}" type="slidenum">
              <a:rPr lang="en-US" altLang="x-none" sz="1200">
                <a:solidFill>
                  <a:srgbClr val="898989"/>
                </a:solidFill>
              </a:rPr>
              <a:pPr>
                <a:spcBef>
                  <a:spcPct val="0"/>
                </a:spcBef>
                <a:buFontTx/>
                <a:buNone/>
              </a:pPr>
              <a:t>1</a:t>
            </a:fld>
            <a:endParaRPr lang="en-US" altLang="x-none" sz="1200">
              <a:solidFill>
                <a:srgbClr val="898989"/>
              </a:solidFill>
            </a:endParaRPr>
          </a:p>
        </p:txBody>
      </p:sp>
      <p:pic>
        <p:nvPicPr>
          <p:cNvPr id="7" name="Picture 6" descr="A house in the background&#10;&#10;Description automatically generated">
            <a:extLst>
              <a:ext uri="{FF2B5EF4-FFF2-40B4-BE49-F238E27FC236}">
                <a16:creationId xmlns:a16="http://schemas.microsoft.com/office/drawing/2014/main" id="{5FFE3374-4AF5-034F-99CF-58C6A79F1F2F}"/>
              </a:ext>
            </a:extLst>
          </p:cNvPr>
          <p:cNvPicPr>
            <a:picLocks noChangeAspect="1"/>
          </p:cNvPicPr>
          <p:nvPr/>
        </p:nvPicPr>
        <p:blipFill>
          <a:blip r:embed="rId3">
            <a:alphaModFix amt="42000"/>
            <a:extLst>
              <a:ext uri="{28A0092B-C50C-407E-A947-70E740481C1C}">
                <a14:useLocalDpi xmlns:a14="http://schemas.microsoft.com/office/drawing/2010/main" val="0"/>
              </a:ext>
            </a:extLst>
          </a:blip>
          <a:stretch>
            <a:fillRect/>
          </a:stretch>
        </p:blipFill>
        <p:spPr>
          <a:xfrm>
            <a:off x="0" y="0"/>
            <a:ext cx="9144000" cy="7042728"/>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 r="47229"/>
          <a:stretch/>
        </p:blipFill>
        <p:spPr>
          <a:xfrm>
            <a:off x="359353" y="485968"/>
            <a:ext cx="4538101" cy="1367489"/>
          </a:xfrm>
          <a:prstGeom prst="rect">
            <a:avLst/>
          </a:prstGeom>
        </p:spPr>
      </p:pic>
      <p:sp>
        <p:nvSpPr>
          <p:cNvPr id="3" name="Rectangle 2"/>
          <p:cNvSpPr/>
          <p:nvPr/>
        </p:nvSpPr>
        <p:spPr>
          <a:xfrm>
            <a:off x="504704" y="3063898"/>
            <a:ext cx="8415337" cy="830997"/>
          </a:xfrm>
          <a:prstGeom prst="rect">
            <a:avLst/>
          </a:prstGeom>
          <a:noFill/>
        </p:spPr>
        <p:txBody>
          <a:bodyPr wrap="square" lIns="91440" tIns="45720" rIns="91440" bIns="45720" anchor="t">
            <a:spAutoFit/>
          </a:bodyPr>
          <a:lstStyle/>
          <a:p>
            <a:r>
              <a:rPr lang="en-US" sz="4800" b="1" dirty="0">
                <a:solidFill>
                  <a:srgbClr val="4D2967"/>
                </a:solidFill>
                <a:effectLst/>
                <a:latin typeface="Arial"/>
                <a:ea typeface="Arial" charset="0"/>
                <a:cs typeface="Arial"/>
              </a:rPr>
              <a:t>Meeting Kinship </a:t>
            </a:r>
            <a:r>
              <a:rPr lang="en-US" sz="4800" b="1" dirty="0">
                <a:solidFill>
                  <a:srgbClr val="FF0000"/>
                </a:solidFill>
                <a:effectLst/>
                <a:latin typeface="Arial"/>
                <a:ea typeface="Arial" charset="0"/>
                <a:cs typeface="Arial"/>
              </a:rPr>
              <a:t>Families</a:t>
            </a:r>
            <a:endParaRPr lang="en-US" sz="4800" b="1" dirty="0">
              <a:solidFill>
                <a:srgbClr val="FF0000"/>
              </a:solidFill>
              <a:effectLst/>
              <a:latin typeface="Arial Black"/>
              <a:ea typeface="Arial" charset="0"/>
              <a:cs typeface="Arial"/>
            </a:endParaRPr>
          </a:p>
        </p:txBody>
      </p:sp>
      <p:sp>
        <p:nvSpPr>
          <p:cNvPr id="9" name="Rectangle 8">
            <a:extLst>
              <a:ext uri="{FF2B5EF4-FFF2-40B4-BE49-F238E27FC236}">
                <a16:creationId xmlns:a16="http://schemas.microsoft.com/office/drawing/2014/main" id="{5FDB5D5D-3203-9C47-9029-F760E40E48C1}"/>
              </a:ext>
            </a:extLst>
          </p:cNvPr>
          <p:cNvSpPr/>
          <p:nvPr/>
        </p:nvSpPr>
        <p:spPr>
          <a:xfrm>
            <a:off x="504704" y="3756912"/>
            <a:ext cx="8415337" cy="707886"/>
          </a:xfrm>
          <a:prstGeom prst="rect">
            <a:avLst/>
          </a:prstGeom>
          <a:noFill/>
        </p:spPr>
        <p:txBody>
          <a:bodyPr wrap="square" lIns="91440" tIns="45720" rIns="91440" bIns="45720" anchor="t">
            <a:spAutoFit/>
          </a:bodyPr>
          <a:lstStyle/>
          <a:p>
            <a:r>
              <a:rPr lang="en-US" sz="4000" b="1" dirty="0">
                <a:solidFill>
                  <a:srgbClr val="4D2967"/>
                </a:solidFill>
                <a:effectLst/>
                <a:latin typeface="Arial"/>
                <a:ea typeface="Arial" charset="0"/>
                <a:cs typeface="Arial"/>
              </a:rPr>
              <a:t>Where They Are</a:t>
            </a:r>
            <a:endParaRPr lang="en-US" sz="4000" b="1" dirty="0">
              <a:solidFill>
                <a:srgbClr val="4D2967"/>
              </a:solidFill>
              <a:effectLst/>
              <a:latin typeface="Arial Black"/>
              <a:ea typeface="Arial" charset="0"/>
              <a:cs typeface="Arial"/>
            </a:endParaRPr>
          </a:p>
        </p:txBody>
      </p:sp>
      <p:pic>
        <p:nvPicPr>
          <p:cNvPr id="6" name="Picture 5" descr="A close up of a sign&#10;&#10;Description automatically generated">
            <a:extLst>
              <a:ext uri="{FF2B5EF4-FFF2-40B4-BE49-F238E27FC236}">
                <a16:creationId xmlns:a16="http://schemas.microsoft.com/office/drawing/2014/main" id="{FDCE2DBF-C9F4-7D4C-B809-0DB0559A4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9073" y="1881916"/>
            <a:ext cx="1123055" cy="1360966"/>
          </a:xfrm>
          <a:prstGeom prst="rect">
            <a:avLst/>
          </a:prstGeom>
        </p:spPr>
      </p:pic>
    </p:spTree>
    <p:extLst>
      <p:ext uri="{BB962C8B-B14F-4D97-AF65-F5344CB8AC3E}">
        <p14:creationId xmlns:p14="http://schemas.microsoft.com/office/powerpoint/2010/main" val="699353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4">
            <a:extLst>
              <a:ext uri="{FF2B5EF4-FFF2-40B4-BE49-F238E27FC236}">
                <a16:creationId xmlns:a16="http://schemas.microsoft.com/office/drawing/2014/main" id="{C22E77F0-0B31-3E4F-AF30-E4C8970119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266238" cy="866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2" name="Picture 2">
            <a:extLst>
              <a:ext uri="{FF2B5EF4-FFF2-40B4-BE49-F238E27FC236}">
                <a16:creationId xmlns:a16="http://schemas.microsoft.com/office/drawing/2014/main" id="{72A6423A-20DB-1945-993C-51AC6ABC09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98099" y="415925"/>
            <a:ext cx="43862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Slide Number Placeholder 1">
            <a:extLst>
              <a:ext uri="{FF2B5EF4-FFF2-40B4-BE49-F238E27FC236}">
                <a16:creationId xmlns:a16="http://schemas.microsoft.com/office/drawing/2014/main" id="{B0FF76EA-206A-CB44-91BF-774E61427E96}"/>
              </a:ext>
            </a:extLst>
          </p:cNvPr>
          <p:cNvSpPr txBox="1">
            <a:spLocks/>
          </p:cNvSpPr>
          <p:nvPr/>
        </p:nvSpPr>
        <p:spPr bwMode="auto">
          <a:xfrm>
            <a:off x="8591550" y="6442075"/>
            <a:ext cx="20574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9pPr>
          </a:lstStyle>
          <a:p>
            <a:pPr eaLnBrk="1" hangingPunct="1">
              <a:spcBef>
                <a:spcPct val="0"/>
              </a:spcBef>
              <a:buFontTx/>
              <a:buNone/>
            </a:pPr>
            <a:fld id="{0B060D95-A896-5045-822B-93057581B53A}" type="slidenum">
              <a:rPr lang="en-US" altLang="en-US" sz="1200">
                <a:solidFill>
                  <a:schemeClr val="bg1"/>
                </a:solidFill>
                <a:latin typeface="Arial" panose="020B0604020202020204" pitchFamily="34" charset="0"/>
                <a:cs typeface="Arial" panose="020B0604020202020204" pitchFamily="34" charset="0"/>
                <a:sym typeface="Arial" panose="020B0604020202020204" pitchFamily="34" charset="0"/>
              </a:rPr>
              <a:pPr eaLnBrk="1" hangingPunct="1">
                <a:spcBef>
                  <a:spcPct val="0"/>
                </a:spcBef>
                <a:buFontTx/>
                <a:buNone/>
              </a:pPr>
              <a:t>10</a:t>
            </a:fld>
            <a:endParaRPr lang="en-US" altLang="en-US" sz="120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8" name="TextBox 11">
            <a:extLst>
              <a:ext uri="{FF2B5EF4-FFF2-40B4-BE49-F238E27FC236}">
                <a16:creationId xmlns:a16="http://schemas.microsoft.com/office/drawing/2014/main" id="{23C5CFD5-D865-6F4A-BC98-9D440E292C15}"/>
              </a:ext>
            </a:extLst>
          </p:cNvPr>
          <p:cNvSpPr txBox="1">
            <a:spLocks noChangeArrowheads="1"/>
          </p:cNvSpPr>
          <p:nvPr/>
        </p:nvSpPr>
        <p:spPr bwMode="auto">
          <a:xfrm>
            <a:off x="4923030" y="5353529"/>
            <a:ext cx="3522662" cy="984250"/>
          </a:xfrm>
          <a:prstGeom prst="rect">
            <a:avLst/>
          </a:prstGeom>
          <a:solidFill>
            <a:schemeClr val="bg1">
              <a:lumMod val="65000"/>
            </a:schemeClr>
          </a:solidFill>
          <a:ln>
            <a:noFill/>
          </a:ln>
          <a:extLst>
            <a:ext uri="{91240B29-F687-4f45-9708-019B960494DF}"/>
          </a:extLst>
        </p:spPr>
        <p:txBody>
          <a:bodyPr lIns="274320" tIns="274320" rIns="274320" bIns="27432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600" dirty="0">
                <a:solidFill>
                  <a:srgbClr val="FFFFFF"/>
                </a:solidFill>
              </a:rPr>
              <a:t>Traditional foster care and kinship foster care are on the same path.  </a:t>
            </a:r>
          </a:p>
        </p:txBody>
      </p:sp>
      <p:sp>
        <p:nvSpPr>
          <p:cNvPr id="9" name="TextBox 11">
            <a:extLst>
              <a:ext uri="{FF2B5EF4-FFF2-40B4-BE49-F238E27FC236}">
                <a16:creationId xmlns:a16="http://schemas.microsoft.com/office/drawing/2014/main" id="{937AAC29-93BD-6143-BD36-1DBCD53CBBE1}"/>
              </a:ext>
            </a:extLst>
          </p:cNvPr>
          <p:cNvSpPr txBox="1">
            <a:spLocks noChangeArrowheads="1"/>
          </p:cNvSpPr>
          <p:nvPr/>
        </p:nvSpPr>
        <p:spPr bwMode="auto">
          <a:xfrm>
            <a:off x="601855" y="5372100"/>
            <a:ext cx="4321175" cy="984250"/>
          </a:xfrm>
          <a:prstGeom prst="rect">
            <a:avLst/>
          </a:prstGeom>
          <a:solidFill>
            <a:srgbClr val="00907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74320" tIns="274320" rIns="274320" bIns="27432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9pPr>
          </a:lstStyle>
          <a:p>
            <a:pPr eaLnBrk="1" hangingPunct="1">
              <a:spcBef>
                <a:spcPct val="0"/>
              </a:spcBef>
              <a:buFontTx/>
              <a:buNone/>
            </a:pPr>
            <a:r>
              <a:rPr lang="en-US" altLang="en-US" sz="1600">
                <a:solidFill>
                  <a:schemeClr val="bg1"/>
                </a:solidFill>
                <a:latin typeface="Arial" panose="020B0604020202020204" pitchFamily="34" charset="0"/>
              </a:rPr>
              <a:t>In principle, yes. However, </a:t>
            </a:r>
            <a:r>
              <a:rPr lang="en-US" altLang="en-US" sz="1600" b="1">
                <a:solidFill>
                  <a:srgbClr val="FFFF00"/>
                </a:solidFill>
                <a:latin typeface="Arial" panose="020B0604020202020204" pitchFamily="34" charset="0"/>
              </a:rPr>
              <a:t>we believe </a:t>
            </a:r>
            <a:r>
              <a:rPr lang="en-US" altLang="en-US" sz="1600">
                <a:solidFill>
                  <a:schemeClr val="bg1"/>
                </a:solidFill>
                <a:latin typeface="Arial" panose="020B0604020202020204" pitchFamily="34" charset="0"/>
              </a:rPr>
              <a:t>that we must recognize the unique needs of the kinship family in child welfare. </a:t>
            </a:r>
          </a:p>
        </p:txBody>
      </p:sp>
      <p:sp>
        <p:nvSpPr>
          <p:cNvPr id="2" name="Slide Number Placeholder 1">
            <a:extLst>
              <a:ext uri="{FF2B5EF4-FFF2-40B4-BE49-F238E27FC236}">
                <a16:creationId xmlns:a16="http://schemas.microsoft.com/office/drawing/2014/main" id="{D4D78F2B-69DA-994A-843D-7E35C9FFF289}"/>
              </a:ext>
            </a:extLst>
          </p:cNvPr>
          <p:cNvSpPr>
            <a:spLocks noGrp="1"/>
          </p:cNvSpPr>
          <p:nvPr>
            <p:ph type="sldNum" sz="quarter" idx="12"/>
          </p:nvPr>
        </p:nvSpPr>
        <p:spPr/>
        <p:txBody>
          <a:bodyPr/>
          <a:lstStyle/>
          <a:p>
            <a:pPr>
              <a:defRPr/>
            </a:pPr>
            <a:fld id="{B2BB635D-52C0-F44D-8393-37F15DC3DA30}" type="slidenum">
              <a:rPr lang="en-US" smtClean="0"/>
              <a:pPr>
                <a:defRPr/>
              </a:pPr>
              <a:t>10</a:t>
            </a:fld>
            <a:endParaRPr lang="en-US"/>
          </a:p>
        </p:txBody>
      </p:sp>
    </p:spTree>
    <p:extLst>
      <p:ext uri="{BB962C8B-B14F-4D97-AF65-F5344CB8AC3E}">
        <p14:creationId xmlns:p14="http://schemas.microsoft.com/office/powerpoint/2010/main" val="440562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EC68ED6E-99F8-4346-B8C4-FE108D0DEA58}" type="slidenum">
              <a:rPr lang="en-US" altLang="x-none" sz="1200">
                <a:solidFill>
                  <a:srgbClr val="898989"/>
                </a:solidFill>
              </a:rPr>
              <a:pPr>
                <a:spcBef>
                  <a:spcPct val="0"/>
                </a:spcBef>
                <a:buFontTx/>
                <a:buNone/>
              </a:pPr>
              <a:t>11</a:t>
            </a:fld>
            <a:endParaRPr lang="en-US" altLang="x-none" sz="1200">
              <a:solidFill>
                <a:srgbClr val="898989"/>
              </a:solidFill>
            </a:endParaRPr>
          </a:p>
        </p:txBody>
      </p:sp>
      <p:sp>
        <p:nvSpPr>
          <p:cNvPr id="2" name="TextBox 1">
            <a:extLst>
              <a:ext uri="{FF2B5EF4-FFF2-40B4-BE49-F238E27FC236}">
                <a16:creationId xmlns:a16="http://schemas.microsoft.com/office/drawing/2014/main" id="{3B5CCCB6-A674-4F93-96EB-B0AC789B660B}"/>
              </a:ext>
            </a:extLst>
          </p:cNvPr>
          <p:cNvSpPr txBox="1"/>
          <p:nvPr/>
        </p:nvSpPr>
        <p:spPr>
          <a:xfrm>
            <a:off x="3801351" y="1914966"/>
            <a:ext cx="2761264" cy="584775"/>
          </a:xfrm>
          <a:prstGeom prst="rect">
            <a:avLst/>
          </a:prstGeom>
          <a:solidFill>
            <a:schemeClr val="bg1">
              <a:lumMod val="95000"/>
            </a:schemeClr>
          </a:solidFill>
        </p:spPr>
        <p:txBody>
          <a:bodyPr wrap="square" lIns="91440" tIns="45720" rIns="91440" bIns="45720" rtlCol="0" anchor="t">
            <a:spAutoFit/>
          </a:bodyPr>
          <a:lstStyle/>
          <a:p>
            <a:r>
              <a:rPr lang="en-US" sz="3200" dirty="0">
                <a:latin typeface="Arial"/>
                <a:ea typeface="ＭＳ Ｐゴシック"/>
                <a:cs typeface="Arial"/>
              </a:rPr>
              <a:t>Kinship Care</a:t>
            </a:r>
          </a:p>
        </p:txBody>
      </p:sp>
      <p:sp>
        <p:nvSpPr>
          <p:cNvPr id="3" name="TextBox 2">
            <a:extLst>
              <a:ext uri="{FF2B5EF4-FFF2-40B4-BE49-F238E27FC236}">
                <a16:creationId xmlns:a16="http://schemas.microsoft.com/office/drawing/2014/main" id="{FC2B2DDA-2DBD-4D28-AD1B-BD7DEEEB299E}"/>
              </a:ext>
            </a:extLst>
          </p:cNvPr>
          <p:cNvSpPr txBox="1"/>
          <p:nvPr/>
        </p:nvSpPr>
        <p:spPr>
          <a:xfrm>
            <a:off x="307757" y="5074716"/>
            <a:ext cx="6767513" cy="461665"/>
          </a:xfrm>
          <a:prstGeom prst="rect">
            <a:avLst/>
          </a:prstGeom>
          <a:solidFill>
            <a:schemeClr val="bg1">
              <a:lumMod val="95000"/>
            </a:schemeClr>
          </a:solidFill>
        </p:spPr>
        <p:txBody>
          <a:bodyPr wrap="square" lIns="91440" tIns="45720" rIns="91440" bIns="45720" rtlCol="0" anchor="t">
            <a:spAutoFit/>
          </a:bodyPr>
          <a:lstStyle/>
          <a:p>
            <a:r>
              <a:rPr lang="en-US" sz="2400" dirty="0">
                <a:latin typeface="Arial"/>
                <a:ea typeface="ＭＳ Ｐゴシック"/>
                <a:cs typeface="Arial"/>
              </a:rPr>
              <a:t>There is a shift in family dynamics. </a:t>
            </a:r>
            <a:endParaRPr lang="en-US" sz="2400" dirty="0">
              <a:cs typeface="Arial"/>
            </a:endParaRPr>
          </a:p>
        </p:txBody>
      </p:sp>
      <p:sp>
        <p:nvSpPr>
          <p:cNvPr id="5" name="TextBox 4">
            <a:extLst>
              <a:ext uri="{FF2B5EF4-FFF2-40B4-BE49-F238E27FC236}">
                <a16:creationId xmlns:a16="http://schemas.microsoft.com/office/drawing/2014/main" id="{011EC19F-A3F7-AB49-B299-297396B2D816}"/>
              </a:ext>
            </a:extLst>
          </p:cNvPr>
          <p:cNvSpPr txBox="1"/>
          <p:nvPr/>
        </p:nvSpPr>
        <p:spPr>
          <a:xfrm>
            <a:off x="3619994" y="538661"/>
            <a:ext cx="4442919" cy="584775"/>
          </a:xfrm>
          <a:prstGeom prst="rect">
            <a:avLst/>
          </a:prstGeom>
          <a:noFill/>
        </p:spPr>
        <p:txBody>
          <a:bodyPr wrap="square" lIns="91440" tIns="45720" rIns="91440" bIns="45720" rtlCol="0" anchor="t">
            <a:spAutoFit/>
          </a:bodyPr>
          <a:lstStyle/>
          <a:p>
            <a:r>
              <a:rPr lang="en-US" sz="3200" dirty="0">
                <a:latin typeface="Arial"/>
                <a:ea typeface="ＭＳ Ｐゴシック"/>
                <a:cs typeface="Arial"/>
              </a:rPr>
              <a:t>Traditional Foster Care</a:t>
            </a:r>
          </a:p>
        </p:txBody>
      </p:sp>
      <p:sp>
        <p:nvSpPr>
          <p:cNvPr id="6" name="TextBox 5">
            <a:extLst>
              <a:ext uri="{FF2B5EF4-FFF2-40B4-BE49-F238E27FC236}">
                <a16:creationId xmlns:a16="http://schemas.microsoft.com/office/drawing/2014/main" id="{49CD25BD-581E-3549-830D-300ED388E2D5}"/>
              </a:ext>
            </a:extLst>
          </p:cNvPr>
          <p:cNvSpPr txBox="1"/>
          <p:nvPr/>
        </p:nvSpPr>
        <p:spPr>
          <a:xfrm>
            <a:off x="3861332" y="2598003"/>
            <a:ext cx="3654260" cy="830997"/>
          </a:xfrm>
          <a:prstGeom prst="rect">
            <a:avLst/>
          </a:prstGeom>
          <a:solidFill>
            <a:schemeClr val="bg1">
              <a:lumMod val="95000"/>
            </a:schemeClr>
          </a:solidFill>
        </p:spPr>
        <p:txBody>
          <a:bodyPr wrap="square" lIns="91440" tIns="45720" rIns="91440" bIns="45720" rtlCol="0" anchor="t">
            <a:spAutoFit/>
          </a:bodyPr>
          <a:lstStyle/>
          <a:p>
            <a:pPr marL="342900" indent="-342900">
              <a:buFont typeface="Arial" panose="020B0604020202020204" pitchFamily="34" charset="0"/>
              <a:buChar char="•"/>
            </a:pPr>
            <a:r>
              <a:rPr lang="en-US" sz="2400" dirty="0">
                <a:latin typeface="Arial"/>
                <a:ea typeface="ＭＳ Ｐゴシック"/>
                <a:cs typeface="Arial"/>
              </a:rPr>
              <a:t>Unplanned</a:t>
            </a:r>
          </a:p>
          <a:p>
            <a:pPr marL="342900" indent="-342900">
              <a:buFont typeface="Arial" panose="020B0604020202020204" pitchFamily="34" charset="0"/>
              <a:buChar char="•"/>
            </a:pPr>
            <a:r>
              <a:rPr lang="en-US" sz="2400" dirty="0">
                <a:latin typeface="Arial"/>
                <a:ea typeface="ＭＳ Ｐゴシック"/>
                <a:cs typeface="Arial"/>
              </a:rPr>
              <a:t>Unexpected</a:t>
            </a:r>
            <a:endParaRPr lang="en-US" sz="2400" dirty="0">
              <a:cs typeface="Arial"/>
            </a:endParaRPr>
          </a:p>
        </p:txBody>
      </p:sp>
      <p:sp>
        <p:nvSpPr>
          <p:cNvPr id="7" name="TextBox 6">
            <a:extLst>
              <a:ext uri="{FF2B5EF4-FFF2-40B4-BE49-F238E27FC236}">
                <a16:creationId xmlns:a16="http://schemas.microsoft.com/office/drawing/2014/main" id="{6130BBBC-E923-EF48-8D2D-D85C5515AB4C}"/>
              </a:ext>
            </a:extLst>
          </p:cNvPr>
          <p:cNvSpPr txBox="1"/>
          <p:nvPr/>
        </p:nvSpPr>
        <p:spPr>
          <a:xfrm>
            <a:off x="6951486" y="996282"/>
            <a:ext cx="2222853" cy="461665"/>
          </a:xfrm>
          <a:prstGeom prst="rect">
            <a:avLst/>
          </a:prstGeom>
          <a:noFill/>
        </p:spPr>
        <p:txBody>
          <a:bodyPr wrap="square" lIns="91440" tIns="45720" rIns="91440" bIns="45720" rtlCol="0" anchor="t">
            <a:spAutoFit/>
          </a:bodyPr>
          <a:lstStyle/>
          <a:p>
            <a:pPr algn="ctr"/>
            <a:r>
              <a:rPr lang="en-US" sz="2400" dirty="0">
                <a:latin typeface="Arial"/>
                <a:ea typeface="ＭＳ Ｐゴシック"/>
                <a:cs typeface="Arial"/>
              </a:rPr>
              <a:t>Planned</a:t>
            </a:r>
            <a:endParaRPr lang="en-US" sz="2400" dirty="0">
              <a:cs typeface="Arial"/>
            </a:endParaRPr>
          </a:p>
        </p:txBody>
      </p:sp>
      <p:sp>
        <p:nvSpPr>
          <p:cNvPr id="8" name="TextBox 7">
            <a:extLst>
              <a:ext uri="{FF2B5EF4-FFF2-40B4-BE49-F238E27FC236}">
                <a16:creationId xmlns:a16="http://schemas.microsoft.com/office/drawing/2014/main" id="{7A9C635A-19F7-8849-8C83-C1F29D03315B}"/>
              </a:ext>
            </a:extLst>
          </p:cNvPr>
          <p:cNvSpPr txBox="1"/>
          <p:nvPr/>
        </p:nvSpPr>
        <p:spPr>
          <a:xfrm>
            <a:off x="307757" y="3586738"/>
            <a:ext cx="7295372" cy="830997"/>
          </a:xfrm>
          <a:prstGeom prst="rect">
            <a:avLst/>
          </a:prstGeom>
          <a:solidFill>
            <a:schemeClr val="bg1">
              <a:lumMod val="95000"/>
            </a:schemeClr>
          </a:solidFill>
        </p:spPr>
        <p:txBody>
          <a:bodyPr wrap="square" lIns="91440" tIns="45720" rIns="91440" bIns="45720" rtlCol="0" anchor="t">
            <a:spAutoFit/>
          </a:bodyPr>
          <a:lstStyle/>
          <a:p>
            <a:r>
              <a:rPr lang="en-US" sz="2400" dirty="0">
                <a:latin typeface="Arial"/>
                <a:ea typeface="ＭＳ Ｐゴシック"/>
                <a:cs typeface="Arial"/>
              </a:rPr>
              <a:t>Kinship triad (child/youth, birth family, caregiver) is under surveillance.</a:t>
            </a:r>
            <a:endParaRPr lang="en-US" sz="2400" dirty="0">
              <a:cs typeface="Arial"/>
            </a:endParaRPr>
          </a:p>
        </p:txBody>
      </p:sp>
      <p:sp>
        <p:nvSpPr>
          <p:cNvPr id="10" name="TextBox 9">
            <a:extLst>
              <a:ext uri="{FF2B5EF4-FFF2-40B4-BE49-F238E27FC236}">
                <a16:creationId xmlns:a16="http://schemas.microsoft.com/office/drawing/2014/main" id="{5CF9D3C1-8EC1-C54A-A41B-CA5D628CB5E7}"/>
              </a:ext>
            </a:extLst>
          </p:cNvPr>
          <p:cNvSpPr txBox="1"/>
          <p:nvPr/>
        </p:nvSpPr>
        <p:spPr>
          <a:xfrm>
            <a:off x="307757" y="4521414"/>
            <a:ext cx="6767513" cy="461665"/>
          </a:xfrm>
          <a:prstGeom prst="rect">
            <a:avLst/>
          </a:prstGeom>
          <a:solidFill>
            <a:schemeClr val="bg1">
              <a:lumMod val="95000"/>
            </a:schemeClr>
          </a:solidFill>
        </p:spPr>
        <p:txBody>
          <a:bodyPr wrap="square" lIns="91440" tIns="45720" rIns="91440" bIns="45720" rtlCol="0" anchor="t">
            <a:spAutoFit/>
          </a:bodyPr>
          <a:lstStyle/>
          <a:p>
            <a:r>
              <a:rPr lang="en-US" sz="2400" dirty="0">
                <a:latin typeface="Arial"/>
                <a:ea typeface="ＭＳ Ｐゴシック"/>
                <a:cs typeface="Arial"/>
              </a:rPr>
              <a:t>Loyalty may be challenged within the family.</a:t>
            </a:r>
          </a:p>
        </p:txBody>
      </p:sp>
      <p:sp>
        <p:nvSpPr>
          <p:cNvPr id="12" name="TextBox 11">
            <a:extLst>
              <a:ext uri="{FF2B5EF4-FFF2-40B4-BE49-F238E27FC236}">
                <a16:creationId xmlns:a16="http://schemas.microsoft.com/office/drawing/2014/main" id="{67ACD94F-4370-CB4B-9230-E64D93EA5E8F}"/>
              </a:ext>
            </a:extLst>
          </p:cNvPr>
          <p:cNvSpPr txBox="1"/>
          <p:nvPr/>
        </p:nvSpPr>
        <p:spPr>
          <a:xfrm>
            <a:off x="307756" y="5589866"/>
            <a:ext cx="6767513" cy="461665"/>
          </a:xfrm>
          <a:prstGeom prst="rect">
            <a:avLst/>
          </a:prstGeom>
          <a:solidFill>
            <a:schemeClr val="bg1">
              <a:lumMod val="95000"/>
            </a:schemeClr>
          </a:solidFill>
        </p:spPr>
        <p:txBody>
          <a:bodyPr wrap="square" lIns="91440" tIns="45720" rIns="91440" bIns="45720" rtlCol="0" anchor="t">
            <a:spAutoFit/>
          </a:bodyPr>
          <a:lstStyle/>
          <a:p>
            <a:r>
              <a:rPr lang="en-US" sz="2400" dirty="0">
                <a:latin typeface="Arial"/>
                <a:ea typeface="ＭＳ Ｐゴシック"/>
                <a:cs typeface="Arial"/>
              </a:rPr>
              <a:t>Shifting hierarchy and changing roles</a:t>
            </a:r>
            <a:endParaRPr lang="en-US" sz="2400" dirty="0">
              <a:cs typeface="Arial"/>
            </a:endParaRPr>
          </a:p>
        </p:txBody>
      </p:sp>
      <p:pic>
        <p:nvPicPr>
          <p:cNvPr id="13" name="Picture 4">
            <a:extLst>
              <a:ext uri="{FF2B5EF4-FFF2-40B4-BE49-F238E27FC236}">
                <a16:creationId xmlns:a16="http://schemas.microsoft.com/office/drawing/2014/main" id="{CF4818BB-3683-F44E-AAA6-D1ACFB24B3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756" y="473015"/>
            <a:ext cx="3147784" cy="294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599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P spid="8" grpId="0" animBg="1"/>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F94963-D0AD-C841-887B-222144666303}"/>
              </a:ext>
            </a:extLst>
          </p:cNvPr>
          <p:cNvSpPr>
            <a:spLocks noGrp="1"/>
          </p:cNvSpPr>
          <p:nvPr>
            <p:ph type="sldNum" sz="quarter" idx="10"/>
          </p:nvPr>
        </p:nvSpPr>
        <p:spPr/>
        <p:txBody>
          <a:bodyPr/>
          <a:lstStyle/>
          <a:p>
            <a:pPr>
              <a:defRPr/>
            </a:pPr>
            <a:fld id="{D5B65D55-80F1-0A48-9B1D-BFB658EAC95D}" type="slidenum">
              <a:rPr lang="en-US" smtClean="0"/>
              <a:pPr>
                <a:defRPr/>
              </a:pPr>
              <a:t>12</a:t>
            </a:fld>
            <a:endParaRPr lang="en-US"/>
          </a:p>
        </p:txBody>
      </p:sp>
      <p:sp>
        <p:nvSpPr>
          <p:cNvPr id="10" name="TextBox 9">
            <a:extLst>
              <a:ext uri="{FF2B5EF4-FFF2-40B4-BE49-F238E27FC236}">
                <a16:creationId xmlns:a16="http://schemas.microsoft.com/office/drawing/2014/main" id="{FEE7109C-9F87-3F4F-89A3-B33CB3A96155}"/>
              </a:ext>
            </a:extLst>
          </p:cNvPr>
          <p:cNvSpPr txBox="1"/>
          <p:nvPr/>
        </p:nvSpPr>
        <p:spPr>
          <a:xfrm>
            <a:off x="362602" y="496621"/>
            <a:ext cx="5292778" cy="400110"/>
          </a:xfrm>
          <a:prstGeom prst="rect">
            <a:avLst/>
          </a:prstGeom>
          <a:noFill/>
        </p:spPr>
        <p:txBody>
          <a:bodyPr wrap="square" lIns="91440" tIns="45720" rIns="91440" bIns="45720" rtlCol="0" anchor="t">
            <a:spAutoFit/>
          </a:bodyPr>
          <a:lstStyle/>
          <a:p>
            <a:r>
              <a:rPr lang="en-US" sz="2000" dirty="0">
                <a:latin typeface="Arial"/>
                <a:ea typeface="ＭＳ Ｐゴシック"/>
                <a:cs typeface="Arial"/>
              </a:rPr>
              <a:t>Every family has a hierarchy – a game plan. </a:t>
            </a:r>
          </a:p>
        </p:txBody>
      </p:sp>
      <p:pic>
        <p:nvPicPr>
          <p:cNvPr id="12" name="Picture 11">
            <a:extLst>
              <a:ext uri="{FF2B5EF4-FFF2-40B4-BE49-F238E27FC236}">
                <a16:creationId xmlns:a16="http://schemas.microsoft.com/office/drawing/2014/main" id="{CFD4195A-DC00-0442-B057-0F9581E07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829" y="1162033"/>
            <a:ext cx="5430342" cy="3540813"/>
          </a:xfrm>
          <a:prstGeom prst="rect">
            <a:avLst/>
          </a:prstGeom>
        </p:spPr>
      </p:pic>
      <p:pic>
        <p:nvPicPr>
          <p:cNvPr id="14" name="Picture 13" descr="Shape, polygon&#10;&#10;Description automatically generated">
            <a:extLst>
              <a:ext uri="{FF2B5EF4-FFF2-40B4-BE49-F238E27FC236}">
                <a16:creationId xmlns:a16="http://schemas.microsoft.com/office/drawing/2014/main" id="{85E1718E-AA7A-564E-AA4C-5ECA9F705E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6030" y="1019501"/>
            <a:ext cx="3471939" cy="3825875"/>
          </a:xfrm>
          <a:prstGeom prst="rect">
            <a:avLst/>
          </a:prstGeom>
        </p:spPr>
      </p:pic>
      <p:pic>
        <p:nvPicPr>
          <p:cNvPr id="16" name="Picture 15">
            <a:extLst>
              <a:ext uri="{FF2B5EF4-FFF2-40B4-BE49-F238E27FC236}">
                <a16:creationId xmlns:a16="http://schemas.microsoft.com/office/drawing/2014/main" id="{A3D2C212-4BDF-5540-92F6-B9BF5CA82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6813" y="1096850"/>
            <a:ext cx="6928978" cy="4599117"/>
          </a:xfrm>
          <a:prstGeom prst="rect">
            <a:avLst/>
          </a:prstGeom>
        </p:spPr>
      </p:pic>
    </p:spTree>
    <p:extLst>
      <p:ext uri="{BB962C8B-B14F-4D97-AF65-F5344CB8AC3E}">
        <p14:creationId xmlns:p14="http://schemas.microsoft.com/office/powerpoint/2010/main" val="218859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xit" presetSubtype="0" fill="hold" nodeType="withEffect">
                                  <p:stCondLst>
                                    <p:cond delay="0"/>
                                  </p:stCondLst>
                                  <p:childTnLst>
                                    <p:animEffect transition="out" filter="dissolv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1C5C11-1638-5347-85D3-A5511E76CCF7}"/>
              </a:ext>
            </a:extLst>
          </p:cNvPr>
          <p:cNvSpPr>
            <a:spLocks noGrp="1"/>
          </p:cNvSpPr>
          <p:nvPr>
            <p:ph type="sldNum" sz="quarter" idx="10"/>
          </p:nvPr>
        </p:nvSpPr>
        <p:spPr/>
        <p:txBody>
          <a:bodyPr/>
          <a:lstStyle/>
          <a:p>
            <a:pPr>
              <a:defRPr/>
            </a:pPr>
            <a:fld id="{D5B65D55-80F1-0A48-9B1D-BFB658EAC95D}" type="slidenum">
              <a:rPr lang="en-US" smtClean="0"/>
              <a:pPr>
                <a:defRPr/>
              </a:pPr>
              <a:t>13</a:t>
            </a:fld>
            <a:endParaRPr lang="en-US"/>
          </a:p>
        </p:txBody>
      </p:sp>
      <p:pic>
        <p:nvPicPr>
          <p:cNvPr id="8" name="Picture 7" descr="Icon&#10;&#10;Description automatically generated">
            <a:extLst>
              <a:ext uri="{FF2B5EF4-FFF2-40B4-BE49-F238E27FC236}">
                <a16:creationId xmlns:a16="http://schemas.microsoft.com/office/drawing/2014/main" id="{4E99CE29-7AF1-EA43-914E-7748B2525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5092" y="2335356"/>
            <a:ext cx="2359898" cy="2187288"/>
          </a:xfrm>
          <a:prstGeom prst="rect">
            <a:avLst/>
          </a:prstGeom>
        </p:spPr>
      </p:pic>
      <p:pic>
        <p:nvPicPr>
          <p:cNvPr id="10" name="Picture 9" descr="Icon&#10;&#10;Description automatically generated">
            <a:extLst>
              <a:ext uri="{FF2B5EF4-FFF2-40B4-BE49-F238E27FC236}">
                <a16:creationId xmlns:a16="http://schemas.microsoft.com/office/drawing/2014/main" id="{A3709C92-BB3C-0D43-A403-DC75595BE7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907" y="2184991"/>
            <a:ext cx="1226067" cy="2488018"/>
          </a:xfrm>
          <a:prstGeom prst="rect">
            <a:avLst/>
          </a:prstGeom>
        </p:spPr>
      </p:pic>
      <p:pic>
        <p:nvPicPr>
          <p:cNvPr id="11" name="Picture 4">
            <a:extLst>
              <a:ext uri="{FF2B5EF4-FFF2-40B4-BE49-F238E27FC236}">
                <a16:creationId xmlns:a16="http://schemas.microsoft.com/office/drawing/2014/main" id="{ED300791-32B4-E444-A8BF-402BCD51AC47}"/>
              </a:ext>
            </a:extLst>
          </p:cNvPr>
          <p:cNvPicPr>
            <a:picLocks noChangeAspect="1"/>
          </p:cNvPicPr>
          <p:nvPr/>
        </p:nvPicPr>
        <p:blipFill rotWithShape="1">
          <a:blip r:embed="rId5">
            <a:extLst>
              <a:ext uri="{28A0092B-C50C-407E-A947-70E740481C1C}">
                <a14:useLocalDpi xmlns:a14="http://schemas.microsoft.com/office/drawing/2010/main" val="0"/>
              </a:ext>
            </a:extLst>
          </a:blip>
          <a:srcRect r="51679" b="36587"/>
          <a:stretch/>
        </p:blipFill>
        <p:spPr bwMode="auto">
          <a:xfrm>
            <a:off x="3333013" y="2045875"/>
            <a:ext cx="2254690" cy="276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1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BAA099-89F3-764E-B03C-AECFA47212F0}"/>
              </a:ext>
            </a:extLst>
          </p:cNvPr>
          <p:cNvSpPr>
            <a:spLocks noGrp="1"/>
          </p:cNvSpPr>
          <p:nvPr>
            <p:ph type="sldNum" sz="quarter" idx="10"/>
          </p:nvPr>
        </p:nvSpPr>
        <p:spPr/>
        <p:txBody>
          <a:bodyPr/>
          <a:lstStyle/>
          <a:p>
            <a:pPr>
              <a:defRPr/>
            </a:pPr>
            <a:fld id="{D5B65D55-80F1-0A48-9B1D-BFB658EAC95D}" type="slidenum">
              <a:rPr lang="en-US" smtClean="0"/>
              <a:pPr>
                <a:defRPr/>
              </a:pPr>
              <a:t>14</a:t>
            </a:fld>
            <a:endParaRPr lang="en-US"/>
          </a:p>
        </p:txBody>
      </p:sp>
      <p:sp>
        <p:nvSpPr>
          <p:cNvPr id="3" name="Rectangle 2">
            <a:extLst>
              <a:ext uri="{FF2B5EF4-FFF2-40B4-BE49-F238E27FC236}">
                <a16:creationId xmlns:a16="http://schemas.microsoft.com/office/drawing/2014/main" id="{F162B245-D093-034C-B5E8-26A7767B4CC5}"/>
              </a:ext>
            </a:extLst>
          </p:cNvPr>
          <p:cNvSpPr/>
          <p:nvPr/>
        </p:nvSpPr>
        <p:spPr>
          <a:xfrm>
            <a:off x="3221665" y="2034556"/>
            <a:ext cx="5449260" cy="2909977"/>
          </a:xfrm>
          <a:prstGeom prst="rect">
            <a:avLst/>
          </a:prstGeom>
        </p:spPr>
        <p:txBody>
          <a:bodyPr wrap="square">
            <a:noAutofit/>
          </a:bodyPr>
          <a:lstStyle/>
          <a:p>
            <a:r>
              <a:rPr lang="en-US" dirty="0">
                <a:solidFill>
                  <a:srgbClr val="414042"/>
                </a:solidFill>
                <a:latin typeface="Arial" panose="020B0604020202020204" pitchFamily="34" charset="0"/>
                <a:cs typeface="Arial" panose="020B0604020202020204" pitchFamily="34" charset="0"/>
              </a:rPr>
              <a:t>Using the analogy of the family being on a journey, the caseworker’s role is that of a tour guide, providing </a:t>
            </a:r>
            <a:r>
              <a:rPr lang="en-US" b="1" dirty="0">
                <a:solidFill>
                  <a:srgbClr val="414042"/>
                </a:solidFill>
                <a:latin typeface="Arial" panose="020B0604020202020204" pitchFamily="34" charset="0"/>
                <a:cs typeface="Arial" panose="020B0604020202020204" pitchFamily="34" charset="0"/>
              </a:rPr>
              <a:t>direction</a:t>
            </a:r>
            <a:r>
              <a:rPr lang="en-US" dirty="0">
                <a:solidFill>
                  <a:srgbClr val="414042"/>
                </a:solidFill>
                <a:latin typeface="Arial" panose="020B0604020202020204" pitchFamily="34" charset="0"/>
                <a:cs typeface="Arial" panose="020B0604020202020204" pitchFamily="34" charset="0"/>
              </a:rPr>
              <a:t> on the trip but leaving the </a:t>
            </a:r>
            <a:r>
              <a:rPr lang="en-US" b="1" dirty="0">
                <a:solidFill>
                  <a:srgbClr val="414042"/>
                </a:solidFill>
                <a:latin typeface="Arial" panose="020B0604020202020204" pitchFamily="34" charset="0"/>
                <a:cs typeface="Arial" panose="020B0604020202020204" pitchFamily="34" charset="0"/>
              </a:rPr>
              <a:t>itinerary</a:t>
            </a:r>
            <a:r>
              <a:rPr lang="en-US" dirty="0">
                <a:solidFill>
                  <a:srgbClr val="414042"/>
                </a:solidFill>
                <a:latin typeface="Arial" panose="020B0604020202020204" pitchFamily="34" charset="0"/>
                <a:cs typeface="Arial" panose="020B0604020202020204" pitchFamily="34" charset="0"/>
              </a:rPr>
              <a:t> up to the patient. </a:t>
            </a:r>
            <a:r>
              <a:rPr lang="en-US" b="1" dirty="0">
                <a:solidFill>
                  <a:srgbClr val="414042"/>
                </a:solidFill>
                <a:latin typeface="Arial" panose="020B0604020202020204" pitchFamily="34" charset="0"/>
                <a:cs typeface="Arial" panose="020B0604020202020204" pitchFamily="34" charset="0"/>
              </a:rPr>
              <a:t>Advice</a:t>
            </a:r>
            <a:r>
              <a:rPr lang="en-US" dirty="0">
                <a:solidFill>
                  <a:srgbClr val="414042"/>
                </a:solidFill>
                <a:latin typeface="Arial" panose="020B0604020202020204" pitchFamily="34" charset="0"/>
                <a:cs typeface="Arial" panose="020B0604020202020204" pitchFamily="34" charset="0"/>
              </a:rPr>
              <a:t> can be given, and facts can be presented to educate the family about </a:t>
            </a:r>
            <a:r>
              <a:rPr lang="en-US" b="1" dirty="0">
                <a:solidFill>
                  <a:srgbClr val="414042"/>
                </a:solidFill>
                <a:latin typeface="Arial" panose="020B0604020202020204" pitchFamily="34" charset="0"/>
                <a:cs typeface="Arial" panose="020B0604020202020204" pitchFamily="34" charset="0"/>
              </a:rPr>
              <a:t>guideposts</a:t>
            </a:r>
            <a:r>
              <a:rPr lang="en-US" dirty="0">
                <a:solidFill>
                  <a:srgbClr val="414042"/>
                </a:solidFill>
                <a:latin typeface="Arial" panose="020B0604020202020204" pitchFamily="34" charset="0"/>
                <a:cs typeface="Arial" panose="020B0604020202020204" pitchFamily="34" charset="0"/>
              </a:rPr>
              <a:t> along the way, but the caseworker follows the lead of the family. The journey may involve detours, pit stops, and backtracking, but the guide is there to lead the family to the final destination – </a:t>
            </a:r>
            <a:r>
              <a:rPr lang="en-US" b="1" dirty="0">
                <a:solidFill>
                  <a:srgbClr val="414042"/>
                </a:solidFill>
                <a:latin typeface="Arial" panose="020B0604020202020204" pitchFamily="34" charset="0"/>
                <a:cs typeface="Arial" panose="020B0604020202020204" pitchFamily="34" charset="0"/>
              </a:rPr>
              <a:t>permanency</a:t>
            </a:r>
            <a:r>
              <a:rPr lang="en-US" dirty="0">
                <a:solidFill>
                  <a:srgbClr val="414042"/>
                </a:solidFill>
                <a:latin typeface="Arial" panose="020B0604020202020204" pitchFamily="34" charset="0"/>
                <a:cs typeface="Arial" panose="020B0604020202020204" pitchFamily="34" charset="0"/>
              </a:rPr>
              <a:t>. </a:t>
            </a:r>
          </a:p>
        </p:txBody>
      </p:sp>
      <p:sp>
        <p:nvSpPr>
          <p:cNvPr id="4" name="Rectangle 3">
            <a:extLst>
              <a:ext uri="{FF2B5EF4-FFF2-40B4-BE49-F238E27FC236}">
                <a16:creationId xmlns:a16="http://schemas.microsoft.com/office/drawing/2014/main" id="{42C4E766-462F-B64C-9648-0E412CB1D934}"/>
              </a:ext>
            </a:extLst>
          </p:cNvPr>
          <p:cNvSpPr/>
          <p:nvPr/>
        </p:nvSpPr>
        <p:spPr>
          <a:xfrm>
            <a:off x="428625" y="5881369"/>
            <a:ext cx="4572000" cy="230832"/>
          </a:xfrm>
          <a:prstGeom prst="rect">
            <a:avLst/>
          </a:prstGeom>
        </p:spPr>
        <p:txBody>
          <a:bodyPr>
            <a:spAutoFit/>
          </a:bodyPr>
          <a:lstStyle/>
          <a:p>
            <a:r>
              <a:rPr lang="en-US" sz="900" dirty="0"/>
              <a:t>https://</a:t>
            </a:r>
            <a:r>
              <a:rPr lang="en-US" sz="900" dirty="0" err="1"/>
              <a:t>journalofethics.ama-assn.org</a:t>
            </a:r>
            <a:r>
              <a:rPr lang="en-US" sz="900" dirty="0"/>
              <a:t>/article/meeting-patients-where-they-are/2013-04</a:t>
            </a:r>
          </a:p>
        </p:txBody>
      </p:sp>
      <p:pic>
        <p:nvPicPr>
          <p:cNvPr id="5" name="Picture 4" descr="Icon&#10;&#10;Description automatically generated">
            <a:extLst>
              <a:ext uri="{FF2B5EF4-FFF2-40B4-BE49-F238E27FC236}">
                <a16:creationId xmlns:a16="http://schemas.microsoft.com/office/drawing/2014/main" id="{3F0EDCD4-12BA-0E48-852A-4D1C18BA1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256" y="1250129"/>
            <a:ext cx="1961781" cy="3980979"/>
          </a:xfrm>
          <a:prstGeom prst="rect">
            <a:avLst/>
          </a:prstGeom>
        </p:spPr>
      </p:pic>
    </p:spTree>
    <p:extLst>
      <p:ext uri="{BB962C8B-B14F-4D97-AF65-F5344CB8AC3E}">
        <p14:creationId xmlns:p14="http://schemas.microsoft.com/office/powerpoint/2010/main" val="364250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BAA099-89F3-764E-B03C-AECFA47212F0}"/>
              </a:ext>
            </a:extLst>
          </p:cNvPr>
          <p:cNvSpPr>
            <a:spLocks noGrp="1"/>
          </p:cNvSpPr>
          <p:nvPr>
            <p:ph type="sldNum" sz="quarter" idx="10"/>
          </p:nvPr>
        </p:nvSpPr>
        <p:spPr/>
        <p:txBody>
          <a:bodyPr/>
          <a:lstStyle/>
          <a:p>
            <a:pPr>
              <a:defRPr/>
            </a:pPr>
            <a:fld id="{D5B65D55-80F1-0A48-9B1D-BFB658EAC95D}" type="slidenum">
              <a:rPr lang="en-US" smtClean="0"/>
              <a:pPr>
                <a:defRPr/>
              </a:pPr>
              <a:t>15</a:t>
            </a:fld>
            <a:endParaRPr lang="en-US"/>
          </a:p>
        </p:txBody>
      </p:sp>
      <p:sp>
        <p:nvSpPr>
          <p:cNvPr id="3" name="Rectangle 2">
            <a:extLst>
              <a:ext uri="{FF2B5EF4-FFF2-40B4-BE49-F238E27FC236}">
                <a16:creationId xmlns:a16="http://schemas.microsoft.com/office/drawing/2014/main" id="{F162B245-D093-034C-B5E8-26A7767B4CC5}"/>
              </a:ext>
            </a:extLst>
          </p:cNvPr>
          <p:cNvSpPr/>
          <p:nvPr/>
        </p:nvSpPr>
        <p:spPr>
          <a:xfrm>
            <a:off x="3632200" y="1571413"/>
            <a:ext cx="5105400" cy="3250241"/>
          </a:xfrm>
          <a:prstGeom prst="rect">
            <a:avLst/>
          </a:prstGeom>
        </p:spPr>
        <p:txBody>
          <a:bodyPr wrap="square">
            <a:noAutofit/>
          </a:bodyPr>
          <a:lstStyle/>
          <a:p>
            <a:r>
              <a:rPr lang="en-US" dirty="0">
                <a:solidFill>
                  <a:srgbClr val="414042"/>
                </a:solidFill>
                <a:latin typeface="Arial" panose="020B0604020202020204" pitchFamily="34" charset="0"/>
                <a:cs typeface="Arial" panose="020B0604020202020204" pitchFamily="34" charset="0"/>
              </a:rPr>
              <a:t>As an alternative analogy, the caseworker is a </a:t>
            </a:r>
            <a:r>
              <a:rPr lang="en-US" b="1" dirty="0">
                <a:solidFill>
                  <a:srgbClr val="414042"/>
                </a:solidFill>
                <a:latin typeface="Arial" panose="020B0604020202020204" pitchFamily="34" charset="0"/>
                <a:cs typeface="Arial" panose="020B0604020202020204" pitchFamily="34" charset="0"/>
              </a:rPr>
              <a:t>coach</a:t>
            </a:r>
            <a:r>
              <a:rPr lang="en-US" dirty="0">
                <a:solidFill>
                  <a:srgbClr val="414042"/>
                </a:solidFill>
                <a:latin typeface="Arial" panose="020B0604020202020204" pitchFamily="34" charset="0"/>
                <a:cs typeface="Arial" panose="020B0604020202020204" pitchFamily="34" charset="0"/>
              </a:rPr>
              <a:t> who is there to </a:t>
            </a:r>
            <a:r>
              <a:rPr lang="en-US" b="1" dirty="0">
                <a:solidFill>
                  <a:srgbClr val="414042"/>
                </a:solidFill>
                <a:latin typeface="Arial" panose="020B0604020202020204" pitchFamily="34" charset="0"/>
                <a:cs typeface="Arial" panose="020B0604020202020204" pitchFamily="34" charset="0"/>
              </a:rPr>
              <a:t>inspire</a:t>
            </a:r>
            <a:r>
              <a:rPr lang="en-US" dirty="0">
                <a:solidFill>
                  <a:srgbClr val="414042"/>
                </a:solidFill>
                <a:latin typeface="Arial" panose="020B0604020202020204" pitchFamily="34" charset="0"/>
                <a:cs typeface="Arial" panose="020B0604020202020204" pitchFamily="34" charset="0"/>
              </a:rPr>
              <a:t> and </a:t>
            </a:r>
            <a:r>
              <a:rPr lang="en-US" b="1" dirty="0">
                <a:solidFill>
                  <a:srgbClr val="414042"/>
                </a:solidFill>
                <a:latin typeface="Arial" panose="020B0604020202020204" pitchFamily="34" charset="0"/>
                <a:cs typeface="Arial" panose="020B0604020202020204" pitchFamily="34" charset="0"/>
              </a:rPr>
              <a:t>motivate</a:t>
            </a:r>
            <a:r>
              <a:rPr lang="en-US" dirty="0">
                <a:solidFill>
                  <a:srgbClr val="414042"/>
                </a:solidFill>
                <a:latin typeface="Arial" panose="020B0604020202020204" pitchFamily="34" charset="0"/>
                <a:cs typeface="Arial" panose="020B0604020202020204" pitchFamily="34" charset="0"/>
              </a:rPr>
              <a:t> the family. The challenge comes in knowing when to </a:t>
            </a:r>
            <a:r>
              <a:rPr lang="en-US" b="1" dirty="0">
                <a:solidFill>
                  <a:srgbClr val="414042"/>
                </a:solidFill>
                <a:latin typeface="Arial" panose="020B0604020202020204" pitchFamily="34" charset="0"/>
                <a:cs typeface="Arial" panose="020B0604020202020204" pitchFamily="34" charset="0"/>
              </a:rPr>
              <a:t>push</a:t>
            </a:r>
            <a:r>
              <a:rPr lang="en-US" dirty="0">
                <a:solidFill>
                  <a:srgbClr val="414042"/>
                </a:solidFill>
                <a:latin typeface="Arial" panose="020B0604020202020204" pitchFamily="34" charset="0"/>
                <a:cs typeface="Arial" panose="020B0604020202020204" pitchFamily="34" charset="0"/>
              </a:rPr>
              <a:t> the family, when to </a:t>
            </a:r>
            <a:r>
              <a:rPr lang="en-US" b="1" dirty="0">
                <a:solidFill>
                  <a:srgbClr val="414042"/>
                </a:solidFill>
                <a:latin typeface="Arial" panose="020B0604020202020204" pitchFamily="34" charset="0"/>
                <a:cs typeface="Arial" panose="020B0604020202020204" pitchFamily="34" charset="0"/>
              </a:rPr>
              <a:t>comfort</a:t>
            </a:r>
            <a:r>
              <a:rPr lang="en-US" dirty="0">
                <a:solidFill>
                  <a:srgbClr val="414042"/>
                </a:solidFill>
                <a:latin typeface="Arial" panose="020B0604020202020204" pitchFamily="34" charset="0"/>
                <a:cs typeface="Arial" panose="020B0604020202020204" pitchFamily="34" charset="0"/>
              </a:rPr>
              <a:t> and </a:t>
            </a:r>
            <a:r>
              <a:rPr lang="en-US" b="1" dirty="0">
                <a:solidFill>
                  <a:srgbClr val="414042"/>
                </a:solidFill>
                <a:latin typeface="Arial" panose="020B0604020202020204" pitchFamily="34" charset="0"/>
                <a:cs typeface="Arial" panose="020B0604020202020204" pitchFamily="34" charset="0"/>
              </a:rPr>
              <a:t>console</a:t>
            </a:r>
            <a:r>
              <a:rPr lang="en-US" dirty="0">
                <a:solidFill>
                  <a:srgbClr val="414042"/>
                </a:solidFill>
                <a:latin typeface="Arial" panose="020B0604020202020204" pitchFamily="34" charset="0"/>
                <a:cs typeface="Arial" panose="020B0604020202020204" pitchFamily="34" charset="0"/>
              </a:rPr>
              <a:t>, and when to </a:t>
            </a:r>
            <a:r>
              <a:rPr lang="en-US" b="1" dirty="0">
                <a:solidFill>
                  <a:srgbClr val="414042"/>
                </a:solidFill>
                <a:latin typeface="Arial" panose="020B0604020202020204" pitchFamily="34" charset="0"/>
                <a:cs typeface="Arial" panose="020B0604020202020204" pitchFamily="34" charset="0"/>
              </a:rPr>
              <a:t>cheer</a:t>
            </a:r>
            <a:r>
              <a:rPr lang="en-US" dirty="0">
                <a:solidFill>
                  <a:srgbClr val="414042"/>
                </a:solidFill>
                <a:latin typeface="Arial" panose="020B0604020202020204" pitchFamily="34" charset="0"/>
                <a:cs typeface="Arial" panose="020B0604020202020204" pitchFamily="34" charset="0"/>
              </a:rPr>
              <a:t>. A good coach or team manager may have his or her own style of managing, but also needs to </a:t>
            </a:r>
            <a:r>
              <a:rPr lang="en-US" b="1" dirty="0">
                <a:solidFill>
                  <a:srgbClr val="414042"/>
                </a:solidFill>
                <a:latin typeface="Arial" panose="020B0604020202020204" pitchFamily="34" charset="0"/>
                <a:cs typeface="Arial" panose="020B0604020202020204" pitchFamily="34" charset="0"/>
              </a:rPr>
              <a:t>adapt</a:t>
            </a:r>
            <a:r>
              <a:rPr lang="en-US" dirty="0">
                <a:solidFill>
                  <a:srgbClr val="414042"/>
                </a:solidFill>
                <a:latin typeface="Arial" panose="020B0604020202020204" pitchFamily="34" charset="0"/>
                <a:cs typeface="Arial" panose="020B0604020202020204" pitchFamily="34" charset="0"/>
              </a:rPr>
              <a:t> to the needs of the players over the course of a game or season. For the caseworker, this entails knowing the family well enough to know what </a:t>
            </a:r>
            <a:r>
              <a:rPr lang="en-US" b="1" dirty="0">
                <a:solidFill>
                  <a:srgbClr val="414042"/>
                </a:solidFill>
                <a:latin typeface="Arial" panose="020B0604020202020204" pitchFamily="34" charset="0"/>
                <a:cs typeface="Arial" panose="020B0604020202020204" pitchFamily="34" charset="0"/>
              </a:rPr>
              <a:t>strategy</a:t>
            </a:r>
            <a:r>
              <a:rPr lang="en-US" dirty="0">
                <a:solidFill>
                  <a:srgbClr val="414042"/>
                </a:solidFill>
                <a:latin typeface="Arial" panose="020B0604020202020204" pitchFamily="34" charset="0"/>
                <a:cs typeface="Arial" panose="020B0604020202020204" pitchFamily="34" charset="0"/>
              </a:rPr>
              <a:t> will work in which instance.</a:t>
            </a:r>
            <a:endParaRPr lang="en-US" b="0" i="0" dirty="0">
              <a:solidFill>
                <a:srgbClr val="414042"/>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2C4E766-462F-B64C-9648-0E412CB1D934}"/>
              </a:ext>
            </a:extLst>
          </p:cNvPr>
          <p:cNvSpPr/>
          <p:nvPr/>
        </p:nvSpPr>
        <p:spPr>
          <a:xfrm>
            <a:off x="428625" y="5881369"/>
            <a:ext cx="4572000" cy="230832"/>
          </a:xfrm>
          <a:prstGeom prst="rect">
            <a:avLst/>
          </a:prstGeom>
        </p:spPr>
        <p:txBody>
          <a:bodyPr>
            <a:spAutoFit/>
          </a:bodyPr>
          <a:lstStyle/>
          <a:p>
            <a:r>
              <a:rPr lang="en-US" sz="900" dirty="0"/>
              <a:t>https://</a:t>
            </a:r>
            <a:r>
              <a:rPr lang="en-US" sz="900" dirty="0" err="1"/>
              <a:t>journalofethics.ama-assn.org</a:t>
            </a:r>
            <a:r>
              <a:rPr lang="en-US" sz="900" dirty="0"/>
              <a:t>/article/meeting-patients-where-they-are/2013-04</a:t>
            </a:r>
          </a:p>
        </p:txBody>
      </p:sp>
      <p:pic>
        <p:nvPicPr>
          <p:cNvPr id="5" name="Picture 4" descr="Icon&#10;&#10;Description automatically generated">
            <a:extLst>
              <a:ext uri="{FF2B5EF4-FFF2-40B4-BE49-F238E27FC236}">
                <a16:creationId xmlns:a16="http://schemas.microsoft.com/office/drawing/2014/main" id="{D35FD2F5-49A4-4447-8143-1D4AD1528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5" y="1725379"/>
            <a:ext cx="3174504" cy="2942311"/>
          </a:xfrm>
          <a:prstGeom prst="rect">
            <a:avLst/>
          </a:prstGeom>
        </p:spPr>
      </p:pic>
    </p:spTree>
    <p:extLst>
      <p:ext uri="{BB962C8B-B14F-4D97-AF65-F5344CB8AC3E}">
        <p14:creationId xmlns:p14="http://schemas.microsoft.com/office/powerpoint/2010/main" val="4246355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EC68ED6E-99F8-4346-B8C4-FE108D0DEA58}" type="slidenum">
              <a:rPr lang="en-US" altLang="x-none" sz="1200">
                <a:solidFill>
                  <a:srgbClr val="898989"/>
                </a:solidFill>
              </a:rPr>
              <a:pPr>
                <a:spcBef>
                  <a:spcPct val="0"/>
                </a:spcBef>
                <a:buFontTx/>
                <a:buNone/>
              </a:pPr>
              <a:t>16</a:t>
            </a:fld>
            <a:endParaRPr lang="en-US" altLang="x-none" sz="1200">
              <a:solidFill>
                <a:srgbClr val="898989"/>
              </a:solidFill>
            </a:endParaRPr>
          </a:p>
        </p:txBody>
      </p:sp>
      <p:pic>
        <p:nvPicPr>
          <p:cNvPr id="5" name="Picture 4" descr="A group of people posing for the camera&#10;&#10;Description automatically generated">
            <a:extLst>
              <a:ext uri="{FF2B5EF4-FFF2-40B4-BE49-F238E27FC236}">
                <a16:creationId xmlns:a16="http://schemas.microsoft.com/office/drawing/2014/main" id="{45A7501E-23D9-B840-84DB-390CFF088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0865" y="4230162"/>
            <a:ext cx="5930060" cy="2053601"/>
          </a:xfrm>
          <a:prstGeom prst="rect">
            <a:avLst/>
          </a:prstGeom>
        </p:spPr>
      </p:pic>
      <p:sp>
        <p:nvSpPr>
          <p:cNvPr id="3" name="Rectangle 2">
            <a:extLst>
              <a:ext uri="{FF2B5EF4-FFF2-40B4-BE49-F238E27FC236}">
                <a16:creationId xmlns:a16="http://schemas.microsoft.com/office/drawing/2014/main" id="{82AFC52B-A89F-7549-9588-58FE7C2B2312}"/>
              </a:ext>
            </a:extLst>
          </p:cNvPr>
          <p:cNvSpPr/>
          <p:nvPr/>
        </p:nvSpPr>
        <p:spPr>
          <a:xfrm>
            <a:off x="273378" y="686986"/>
            <a:ext cx="8497614" cy="3470590"/>
          </a:xfrm>
          <a:prstGeom prst="rect">
            <a:avLst/>
          </a:prstGeom>
        </p:spPr>
        <p:txBody>
          <a:bodyPr>
            <a:noAutofit/>
          </a:bodyPr>
          <a:lstStyle/>
          <a:p>
            <a:pPr marL="285750" indent="-285750">
              <a:buFont typeface="Arial" panose="020B0604020202020204" pitchFamily="34" charset="0"/>
              <a:buChar char="•"/>
            </a:pPr>
            <a:r>
              <a:rPr lang="en-US" dirty="0"/>
              <a:t>What family members are you close to?</a:t>
            </a:r>
          </a:p>
          <a:p>
            <a:pPr marL="285750" indent="-285750">
              <a:buFont typeface="Arial" panose="020B0604020202020204" pitchFamily="34" charset="0"/>
              <a:buChar char="•"/>
            </a:pPr>
            <a:r>
              <a:rPr lang="en-US" dirty="0"/>
              <a:t>Who can you rely on?</a:t>
            </a:r>
          </a:p>
          <a:p>
            <a:pPr marL="285750" indent="-285750">
              <a:buFont typeface="Arial" panose="020B0604020202020204" pitchFamily="34" charset="0"/>
              <a:buChar char="•"/>
            </a:pPr>
            <a:r>
              <a:rPr lang="en-US" dirty="0"/>
              <a:t>Who helps you when you are stressed out?</a:t>
            </a:r>
          </a:p>
          <a:p>
            <a:pPr marL="285750" indent="-285750">
              <a:buFont typeface="Arial" panose="020B0604020202020204" pitchFamily="34" charset="0"/>
              <a:buChar char="•"/>
            </a:pPr>
            <a:r>
              <a:rPr lang="en-US" dirty="0"/>
              <a:t>Who do you trust?</a:t>
            </a:r>
          </a:p>
          <a:p>
            <a:pPr marL="285750" indent="-285750">
              <a:buFont typeface="Arial" panose="020B0604020202020204" pitchFamily="34" charset="0"/>
              <a:buChar char="•"/>
            </a:pPr>
            <a:r>
              <a:rPr lang="en-US" dirty="0"/>
              <a:t>Do you visit your relatives? </a:t>
            </a:r>
          </a:p>
          <a:p>
            <a:pPr marL="285750" indent="-285750">
              <a:buFont typeface="Arial" panose="020B0604020202020204" pitchFamily="34" charset="0"/>
              <a:buChar char="•"/>
            </a:pPr>
            <a:r>
              <a:rPr lang="en-US" dirty="0"/>
              <a:t>What do you consider home?</a:t>
            </a:r>
          </a:p>
          <a:p>
            <a:pPr marL="285750" indent="-285750">
              <a:buFont typeface="Arial" panose="020B0604020202020204" pitchFamily="34" charset="0"/>
              <a:buChar char="•"/>
            </a:pPr>
            <a:r>
              <a:rPr lang="en-US" dirty="0"/>
              <a:t>Who do you consider family?</a:t>
            </a:r>
          </a:p>
          <a:p>
            <a:pPr marL="285750" indent="-285750">
              <a:buFont typeface="Arial" panose="020B0604020202020204" pitchFamily="34" charset="0"/>
              <a:buChar char="•"/>
            </a:pPr>
            <a:r>
              <a:rPr lang="en-US" dirty="0"/>
              <a:t> Are you involved with any church or community group?</a:t>
            </a:r>
          </a:p>
          <a:p>
            <a:pPr marL="285750" indent="-285750">
              <a:buFont typeface="Arial" panose="020B0604020202020204" pitchFamily="34" charset="0"/>
              <a:buChar char="•"/>
            </a:pPr>
            <a:r>
              <a:rPr lang="en-US" dirty="0"/>
              <a:t>In times when you have needed help in the past, who was there for you?</a:t>
            </a:r>
          </a:p>
          <a:p>
            <a:pPr marL="285750" indent="-285750">
              <a:buFont typeface="Arial" panose="020B0604020202020204" pitchFamily="34" charset="0"/>
              <a:buChar char="•"/>
            </a:pPr>
            <a:r>
              <a:rPr lang="en-US" dirty="0"/>
              <a:t>Are there people who are special to your children?</a:t>
            </a:r>
          </a:p>
          <a:p>
            <a:pPr marL="285750" indent="-285750">
              <a:buFont typeface="Arial" panose="020B0604020202020204" pitchFamily="34" charset="0"/>
              <a:buChar char="•"/>
            </a:pPr>
            <a:r>
              <a:rPr lang="en-US" dirty="0"/>
              <a:t>Do your children have friends or supports through school or activities? Is this someone you can turn to?  </a:t>
            </a:r>
          </a:p>
        </p:txBody>
      </p:sp>
      <p:sp>
        <p:nvSpPr>
          <p:cNvPr id="6" name="TextBox 5">
            <a:extLst>
              <a:ext uri="{FF2B5EF4-FFF2-40B4-BE49-F238E27FC236}">
                <a16:creationId xmlns:a16="http://schemas.microsoft.com/office/drawing/2014/main" id="{932F09BC-F86C-9942-9DB0-1DE43D6CA657}"/>
              </a:ext>
            </a:extLst>
          </p:cNvPr>
          <p:cNvSpPr txBox="1"/>
          <p:nvPr/>
        </p:nvSpPr>
        <p:spPr>
          <a:xfrm>
            <a:off x="5409651" y="574237"/>
            <a:ext cx="3621226" cy="1200329"/>
          </a:xfrm>
          <a:prstGeom prst="rect">
            <a:avLst/>
          </a:prstGeom>
          <a:noFill/>
        </p:spPr>
        <p:txBody>
          <a:bodyPr wrap="square" lIns="91440" tIns="45720" rIns="91440" bIns="45720" rtlCol="0" anchor="t">
            <a:spAutoFit/>
          </a:bodyPr>
          <a:lstStyle/>
          <a:p>
            <a:r>
              <a:rPr lang="en-US" sz="2800" b="1" dirty="0">
                <a:solidFill>
                  <a:srgbClr val="0070C0"/>
                </a:solidFill>
                <a:latin typeface="Arial"/>
                <a:ea typeface="ＭＳ Ｐゴシック"/>
                <a:cs typeface="Arial"/>
              </a:rPr>
              <a:t>Building Empathy </a:t>
            </a:r>
            <a:r>
              <a:rPr lang="en-US" sz="2200" b="1" dirty="0">
                <a:solidFill>
                  <a:srgbClr val="0070C0"/>
                </a:solidFill>
                <a:latin typeface="Arial"/>
                <a:ea typeface="ＭＳ Ｐゴシック"/>
                <a:cs typeface="Arial"/>
              </a:rPr>
              <a:t>What happened before?</a:t>
            </a:r>
          </a:p>
          <a:p>
            <a:r>
              <a:rPr lang="en-US" sz="2200" b="1" dirty="0">
                <a:solidFill>
                  <a:srgbClr val="0070C0"/>
                </a:solidFill>
                <a:latin typeface="Arial"/>
                <a:ea typeface="ＭＳ Ｐゴシック"/>
                <a:cs typeface="Arial"/>
              </a:rPr>
              <a:t>How would you answer?</a:t>
            </a:r>
            <a:endParaRPr lang="en-US" sz="2200" dirty="0">
              <a:latin typeface="Arial"/>
              <a:ea typeface="ＭＳ Ｐゴシック"/>
              <a:cs typeface="Arial"/>
            </a:endParaRPr>
          </a:p>
        </p:txBody>
      </p:sp>
    </p:spTree>
    <p:extLst>
      <p:ext uri="{BB962C8B-B14F-4D97-AF65-F5344CB8AC3E}">
        <p14:creationId xmlns:p14="http://schemas.microsoft.com/office/powerpoint/2010/main" val="417206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dissolv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dissolv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EC68ED6E-99F8-4346-B8C4-FE108D0DEA58}" type="slidenum">
              <a:rPr lang="en-US" altLang="x-none" sz="1200">
                <a:solidFill>
                  <a:srgbClr val="898989"/>
                </a:solidFill>
              </a:rPr>
              <a:pPr>
                <a:spcBef>
                  <a:spcPct val="0"/>
                </a:spcBef>
                <a:buFontTx/>
                <a:buNone/>
              </a:pPr>
              <a:t>17</a:t>
            </a:fld>
            <a:endParaRPr lang="en-US" altLang="x-none" sz="1200">
              <a:solidFill>
                <a:srgbClr val="898989"/>
              </a:solidFill>
            </a:endParaRPr>
          </a:p>
        </p:txBody>
      </p:sp>
      <p:sp>
        <p:nvSpPr>
          <p:cNvPr id="2" name="TextBox 1">
            <a:extLst>
              <a:ext uri="{FF2B5EF4-FFF2-40B4-BE49-F238E27FC236}">
                <a16:creationId xmlns:a16="http://schemas.microsoft.com/office/drawing/2014/main" id="{C786021C-86EF-499E-BE19-1D622F10B6DB}"/>
              </a:ext>
            </a:extLst>
          </p:cNvPr>
          <p:cNvSpPr txBox="1"/>
          <p:nvPr/>
        </p:nvSpPr>
        <p:spPr>
          <a:xfrm>
            <a:off x="950774" y="885280"/>
            <a:ext cx="7720151" cy="523220"/>
          </a:xfrm>
          <a:prstGeom prst="rect">
            <a:avLst/>
          </a:prstGeom>
          <a:noFill/>
        </p:spPr>
        <p:txBody>
          <a:bodyPr wrap="square" lIns="91440" tIns="45720" rIns="91440" bIns="45720" rtlCol="0" anchor="t">
            <a:spAutoFit/>
          </a:bodyPr>
          <a:lstStyle/>
          <a:p>
            <a:pPr algn="ctr"/>
            <a:r>
              <a:rPr lang="en-US" sz="2800" b="1" dirty="0">
                <a:solidFill>
                  <a:srgbClr val="0070C0"/>
                </a:solidFill>
                <a:latin typeface="Arial"/>
                <a:ea typeface="ＭＳ Ｐゴシック"/>
                <a:cs typeface="Arial"/>
              </a:rPr>
              <a:t>How do you meet families where they are?</a:t>
            </a:r>
            <a:endParaRPr lang="en-US" sz="2800" dirty="0">
              <a:latin typeface="Arial"/>
              <a:ea typeface="ＭＳ Ｐゴシック"/>
              <a:cs typeface="Arial"/>
            </a:endParaRPr>
          </a:p>
        </p:txBody>
      </p:sp>
      <p:pic>
        <p:nvPicPr>
          <p:cNvPr id="11" name="Picture 10" descr="A group of people posing for the camera&#10;&#10;Description automatically generated">
            <a:extLst>
              <a:ext uri="{FF2B5EF4-FFF2-40B4-BE49-F238E27FC236}">
                <a16:creationId xmlns:a16="http://schemas.microsoft.com/office/drawing/2014/main" id="{64431690-46A4-6942-9BDB-79D716209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70" y="1681865"/>
            <a:ext cx="8300753" cy="2874580"/>
          </a:xfrm>
          <a:prstGeom prst="rect">
            <a:avLst/>
          </a:prstGeom>
        </p:spPr>
      </p:pic>
      <p:sp>
        <p:nvSpPr>
          <p:cNvPr id="12" name="TextBox 11">
            <a:extLst>
              <a:ext uri="{FF2B5EF4-FFF2-40B4-BE49-F238E27FC236}">
                <a16:creationId xmlns:a16="http://schemas.microsoft.com/office/drawing/2014/main" id="{0AD60653-D505-B34A-8B66-8B690794A80D}"/>
              </a:ext>
            </a:extLst>
          </p:cNvPr>
          <p:cNvSpPr txBox="1"/>
          <p:nvPr/>
        </p:nvSpPr>
        <p:spPr>
          <a:xfrm>
            <a:off x="968375" y="4800577"/>
            <a:ext cx="7398544" cy="769441"/>
          </a:xfrm>
          <a:prstGeom prst="rect">
            <a:avLst/>
          </a:prstGeom>
          <a:noFill/>
        </p:spPr>
        <p:txBody>
          <a:bodyPr wrap="square" lIns="91440" tIns="45720" rIns="91440" bIns="45720" anchor="t">
            <a:spAutoFit/>
          </a:bodyPr>
          <a:lstStyle/>
          <a:p>
            <a:pPr algn="ctr"/>
            <a:r>
              <a:rPr lang="en-US" sz="4400" b="1" dirty="0">
                <a:latin typeface="Arial"/>
                <a:ea typeface="ＭＳ Ｐゴシック"/>
                <a:cs typeface="Arial"/>
              </a:rPr>
              <a:t>Triad </a:t>
            </a:r>
            <a:r>
              <a:rPr lang="en-US" sz="4400" b="1" dirty="0">
                <a:solidFill>
                  <a:schemeClr val="accent1">
                    <a:lumMod val="75000"/>
                  </a:schemeClr>
                </a:solidFill>
                <a:latin typeface="Arial"/>
                <a:ea typeface="ＭＳ Ｐゴシック"/>
                <a:cs typeface="Arial"/>
              </a:rPr>
              <a:t>Centric</a:t>
            </a:r>
            <a:r>
              <a:rPr lang="en-US" sz="4400" b="1" dirty="0">
                <a:latin typeface="Arial"/>
                <a:ea typeface="ＭＳ Ｐゴシック"/>
                <a:cs typeface="Arial"/>
              </a:rPr>
              <a:t> Engagement </a:t>
            </a:r>
            <a:endParaRPr lang="en-US" sz="4400" b="1" dirty="0"/>
          </a:p>
        </p:txBody>
      </p:sp>
    </p:spTree>
    <p:extLst>
      <p:ext uri="{BB962C8B-B14F-4D97-AF65-F5344CB8AC3E}">
        <p14:creationId xmlns:p14="http://schemas.microsoft.com/office/powerpoint/2010/main" val="2485810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EC68ED6E-99F8-4346-B8C4-FE108D0DEA58}" type="slidenum">
              <a:rPr lang="en-US" altLang="x-none" sz="1200">
                <a:solidFill>
                  <a:srgbClr val="898989"/>
                </a:solidFill>
              </a:rPr>
              <a:pPr>
                <a:spcBef>
                  <a:spcPct val="0"/>
                </a:spcBef>
                <a:buFontTx/>
                <a:buNone/>
              </a:pPr>
              <a:t>18</a:t>
            </a:fld>
            <a:endParaRPr lang="en-US" altLang="x-none" sz="1200">
              <a:solidFill>
                <a:srgbClr val="898989"/>
              </a:solidFill>
            </a:endParaRPr>
          </a:p>
        </p:txBody>
      </p:sp>
      <p:pic>
        <p:nvPicPr>
          <p:cNvPr id="5" name="Picture 4" descr="A group of people posing for the camera&#10;&#10;Description automatically generated">
            <a:extLst>
              <a:ext uri="{FF2B5EF4-FFF2-40B4-BE49-F238E27FC236}">
                <a16:creationId xmlns:a16="http://schemas.microsoft.com/office/drawing/2014/main" id="{45A7501E-23D9-B840-84DB-390CFF088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5243" y="3429000"/>
            <a:ext cx="6545682" cy="2266793"/>
          </a:xfrm>
          <a:prstGeom prst="rect">
            <a:avLst/>
          </a:prstGeom>
        </p:spPr>
      </p:pic>
      <p:sp>
        <p:nvSpPr>
          <p:cNvPr id="2" name="Rectangle 1">
            <a:extLst>
              <a:ext uri="{FF2B5EF4-FFF2-40B4-BE49-F238E27FC236}">
                <a16:creationId xmlns:a16="http://schemas.microsoft.com/office/drawing/2014/main" id="{5CC1C2BD-4202-B34E-A923-E620DA06CF9E}"/>
              </a:ext>
            </a:extLst>
          </p:cNvPr>
          <p:cNvSpPr/>
          <p:nvPr/>
        </p:nvSpPr>
        <p:spPr>
          <a:xfrm>
            <a:off x="524478" y="1660907"/>
            <a:ext cx="7662592" cy="1479675"/>
          </a:xfrm>
          <a:prstGeom prst="rect">
            <a:avLst/>
          </a:prstGeom>
        </p:spPr>
        <p:txBody>
          <a:bodyPr wrap="square">
            <a:noAutofit/>
          </a:bodyPr>
          <a:lstStyle/>
          <a:p>
            <a:r>
              <a:rPr lang="en-US" sz="2000" dirty="0"/>
              <a:t>When you think about your family going through tough times, what are some of the experiences you have had? What helped you get through those times? Is any of that still in place or available to you now (personal strengths, family supports, </a:t>
            </a:r>
            <a:r>
              <a:rPr lang="en-US" sz="2000" dirty="0" err="1"/>
              <a:t>etc</a:t>
            </a:r>
            <a:r>
              <a:rPr lang="en-US" sz="2000" dirty="0"/>
              <a:t>). </a:t>
            </a:r>
          </a:p>
        </p:txBody>
      </p:sp>
      <p:sp>
        <p:nvSpPr>
          <p:cNvPr id="8" name="TextBox 7">
            <a:extLst>
              <a:ext uri="{FF2B5EF4-FFF2-40B4-BE49-F238E27FC236}">
                <a16:creationId xmlns:a16="http://schemas.microsoft.com/office/drawing/2014/main" id="{583DF430-95B2-564A-BACD-67CA714B3CA2}"/>
              </a:ext>
            </a:extLst>
          </p:cNvPr>
          <p:cNvSpPr txBox="1"/>
          <p:nvPr/>
        </p:nvSpPr>
        <p:spPr>
          <a:xfrm>
            <a:off x="524478" y="731320"/>
            <a:ext cx="3621226" cy="861774"/>
          </a:xfrm>
          <a:prstGeom prst="rect">
            <a:avLst/>
          </a:prstGeom>
          <a:noFill/>
        </p:spPr>
        <p:txBody>
          <a:bodyPr wrap="square" lIns="91440" tIns="45720" rIns="91440" bIns="45720" rtlCol="0" anchor="t">
            <a:spAutoFit/>
          </a:bodyPr>
          <a:lstStyle/>
          <a:p>
            <a:r>
              <a:rPr lang="en-US" sz="2800" b="1" dirty="0">
                <a:solidFill>
                  <a:srgbClr val="0070C0"/>
                </a:solidFill>
                <a:latin typeface="Arial"/>
                <a:ea typeface="ＭＳ Ｐゴシック"/>
                <a:cs typeface="Arial"/>
              </a:rPr>
              <a:t>Building Empathy </a:t>
            </a:r>
            <a:r>
              <a:rPr lang="en-US" sz="2200" b="1" dirty="0">
                <a:solidFill>
                  <a:srgbClr val="0070C0"/>
                </a:solidFill>
                <a:latin typeface="Arial"/>
                <a:ea typeface="ＭＳ Ｐゴシック"/>
                <a:cs typeface="Arial"/>
              </a:rPr>
              <a:t>What happened before?</a:t>
            </a:r>
            <a:endParaRPr lang="en-US" sz="2200" dirty="0">
              <a:latin typeface="Arial"/>
              <a:ea typeface="ＭＳ Ｐゴシック"/>
              <a:cs typeface="Arial"/>
            </a:endParaRPr>
          </a:p>
        </p:txBody>
      </p:sp>
    </p:spTree>
    <p:extLst>
      <p:ext uri="{BB962C8B-B14F-4D97-AF65-F5344CB8AC3E}">
        <p14:creationId xmlns:p14="http://schemas.microsoft.com/office/powerpoint/2010/main" val="2256010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iangle 2">
            <a:extLst>
              <a:ext uri="{FF2B5EF4-FFF2-40B4-BE49-F238E27FC236}">
                <a16:creationId xmlns:a16="http://schemas.microsoft.com/office/drawing/2014/main" id="{F3D8FEB1-82F3-7846-9994-1D7560E6F1DE}"/>
              </a:ext>
            </a:extLst>
          </p:cNvPr>
          <p:cNvSpPr/>
          <p:nvPr/>
        </p:nvSpPr>
        <p:spPr>
          <a:xfrm>
            <a:off x="3345194" y="2265611"/>
            <a:ext cx="1991525" cy="1716832"/>
          </a:xfrm>
          <a:prstGeom prst="triangle">
            <a:avLst/>
          </a:prstGeom>
          <a:solidFill>
            <a:srgbClr val="4CB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C7292E-EEF8-3443-A3DE-2BBF5806D242}"/>
              </a:ext>
            </a:extLst>
          </p:cNvPr>
          <p:cNvSpPr/>
          <p:nvPr/>
        </p:nvSpPr>
        <p:spPr>
          <a:xfrm>
            <a:off x="3910910" y="1772926"/>
            <a:ext cx="860091" cy="492685"/>
          </a:xfrm>
          <a:prstGeom prst="rect">
            <a:avLst/>
          </a:prstGeom>
        </p:spPr>
        <p:txBody>
          <a:bodyPr wrap="square" anchor="ctr" anchorCtr="0">
            <a:noAutofit/>
          </a:bodyPr>
          <a:lstStyle/>
          <a:p>
            <a:pPr algn="ctr"/>
            <a:r>
              <a:rPr lang="en-US" b="1" spc="10" dirty="0">
                <a:solidFill>
                  <a:srgbClr val="484849"/>
                </a:solidFill>
                <a:latin typeface="Arial" charset="0"/>
                <a:ea typeface="Times New Roman" charset="0"/>
              </a:rPr>
              <a:t>Child</a:t>
            </a:r>
          </a:p>
        </p:txBody>
      </p:sp>
      <p:sp>
        <p:nvSpPr>
          <p:cNvPr id="5" name="Rectangle 4">
            <a:extLst>
              <a:ext uri="{FF2B5EF4-FFF2-40B4-BE49-F238E27FC236}">
                <a16:creationId xmlns:a16="http://schemas.microsoft.com/office/drawing/2014/main" id="{E297B03E-9D7E-F04C-9F1E-6AA6D884F55E}"/>
              </a:ext>
            </a:extLst>
          </p:cNvPr>
          <p:cNvSpPr/>
          <p:nvPr/>
        </p:nvSpPr>
        <p:spPr>
          <a:xfrm>
            <a:off x="1289611" y="3611140"/>
            <a:ext cx="1922941" cy="492685"/>
          </a:xfrm>
          <a:prstGeom prst="rect">
            <a:avLst/>
          </a:prstGeom>
        </p:spPr>
        <p:txBody>
          <a:bodyPr wrap="square" anchor="ctr" anchorCtr="0">
            <a:noAutofit/>
          </a:bodyPr>
          <a:lstStyle/>
          <a:p>
            <a:pPr algn="ctr"/>
            <a:r>
              <a:rPr lang="en-US" b="1" spc="10" dirty="0">
                <a:solidFill>
                  <a:srgbClr val="484849"/>
                </a:solidFill>
                <a:latin typeface="Arial" charset="0"/>
                <a:ea typeface="Times New Roman" charset="0"/>
              </a:rPr>
              <a:t>Birth Family</a:t>
            </a:r>
          </a:p>
        </p:txBody>
      </p:sp>
      <p:sp>
        <p:nvSpPr>
          <p:cNvPr id="6" name="Rectangle 5">
            <a:extLst>
              <a:ext uri="{FF2B5EF4-FFF2-40B4-BE49-F238E27FC236}">
                <a16:creationId xmlns:a16="http://schemas.microsoft.com/office/drawing/2014/main" id="{6A2E133E-EC22-F842-B8CE-6B19904FF1E4}"/>
              </a:ext>
            </a:extLst>
          </p:cNvPr>
          <p:cNvSpPr/>
          <p:nvPr/>
        </p:nvSpPr>
        <p:spPr>
          <a:xfrm>
            <a:off x="5623538" y="3604211"/>
            <a:ext cx="1922941" cy="492685"/>
          </a:xfrm>
          <a:prstGeom prst="rect">
            <a:avLst/>
          </a:prstGeom>
        </p:spPr>
        <p:txBody>
          <a:bodyPr wrap="square" anchor="ctr" anchorCtr="0">
            <a:noAutofit/>
          </a:bodyPr>
          <a:lstStyle/>
          <a:p>
            <a:pPr algn="ctr"/>
            <a:r>
              <a:rPr lang="en-US" b="1" spc="10" dirty="0">
                <a:solidFill>
                  <a:srgbClr val="484849"/>
                </a:solidFill>
                <a:latin typeface="Arial" charset="0"/>
                <a:ea typeface="Times New Roman" charset="0"/>
              </a:rPr>
              <a:t>Kin Caregiver</a:t>
            </a:r>
          </a:p>
        </p:txBody>
      </p:sp>
      <p:sp>
        <p:nvSpPr>
          <p:cNvPr id="11" name="Slide Number Placeholder 10">
            <a:extLst>
              <a:ext uri="{FF2B5EF4-FFF2-40B4-BE49-F238E27FC236}">
                <a16:creationId xmlns:a16="http://schemas.microsoft.com/office/drawing/2014/main" id="{A9254F58-8EDA-EB48-97EA-BDB39B8027D0}"/>
              </a:ext>
            </a:extLst>
          </p:cNvPr>
          <p:cNvSpPr>
            <a:spLocks noGrp="1"/>
          </p:cNvSpPr>
          <p:nvPr>
            <p:ph type="sldNum" sz="quarter" idx="12"/>
          </p:nvPr>
        </p:nvSpPr>
        <p:spPr/>
        <p:txBody>
          <a:bodyPr/>
          <a:lstStyle/>
          <a:p>
            <a:fld id="{845CB9EC-2BC2-7A44-8B3D-D01167FAFDF1}" type="slidenum">
              <a:rPr lang="en-US" smtClean="0"/>
              <a:pPr/>
              <a:t>19</a:t>
            </a:fld>
            <a:endParaRPr lang="en-US"/>
          </a:p>
        </p:txBody>
      </p:sp>
      <p:grpSp>
        <p:nvGrpSpPr>
          <p:cNvPr id="2" name="Group 1">
            <a:extLst>
              <a:ext uri="{FF2B5EF4-FFF2-40B4-BE49-F238E27FC236}">
                <a16:creationId xmlns:a16="http://schemas.microsoft.com/office/drawing/2014/main" id="{D60C12B7-83FD-E545-A347-BD28A89C8070}"/>
              </a:ext>
            </a:extLst>
          </p:cNvPr>
          <p:cNvGrpSpPr/>
          <p:nvPr/>
        </p:nvGrpSpPr>
        <p:grpSpPr>
          <a:xfrm>
            <a:off x="2549673" y="375033"/>
            <a:ext cx="3747125" cy="1086035"/>
            <a:chOff x="517706" y="3642026"/>
            <a:chExt cx="7589815" cy="2199768"/>
          </a:xfrm>
        </p:grpSpPr>
        <p:sp>
          <p:nvSpPr>
            <p:cNvPr id="12" name="Triangle 11">
              <a:extLst>
                <a:ext uri="{FF2B5EF4-FFF2-40B4-BE49-F238E27FC236}">
                  <a16:creationId xmlns:a16="http://schemas.microsoft.com/office/drawing/2014/main" id="{A5357045-2BBA-7843-B200-7043402012CD}"/>
                </a:ext>
              </a:extLst>
            </p:cNvPr>
            <p:cNvSpPr/>
            <p:nvPr/>
          </p:nvSpPr>
          <p:spPr>
            <a:xfrm rot="1533616">
              <a:off x="3409548" y="4064793"/>
              <a:ext cx="1991525" cy="1716832"/>
            </a:xfrm>
            <a:prstGeom prst="triangle">
              <a:avLst/>
            </a:prstGeom>
            <a:solidFill>
              <a:schemeClr val="bg2">
                <a:lumMod val="75000"/>
              </a:schemeClr>
            </a:solidFill>
            <a:ln w="2127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26E088CB-AE68-FB41-A212-82D6D6C1E84D}"/>
                </a:ext>
              </a:extLst>
            </p:cNvPr>
            <p:cNvSpPr/>
            <p:nvPr/>
          </p:nvSpPr>
          <p:spPr>
            <a:xfrm rot="18816738">
              <a:off x="380359" y="3779373"/>
              <a:ext cx="1991525" cy="1716832"/>
            </a:xfrm>
            <a:prstGeom prst="triangle">
              <a:avLst/>
            </a:prstGeom>
            <a:solidFill>
              <a:schemeClr val="tx1">
                <a:lumMod val="75000"/>
                <a:lumOff val="25000"/>
              </a:schemeClr>
            </a:solidFill>
            <a:ln w="920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BC966C3E-E32F-0947-9021-0DDD57922308}"/>
                </a:ext>
              </a:extLst>
            </p:cNvPr>
            <p:cNvSpPr/>
            <p:nvPr/>
          </p:nvSpPr>
          <p:spPr>
            <a:xfrm rot="4814452">
              <a:off x="6253342" y="3987616"/>
              <a:ext cx="1991525" cy="1716832"/>
            </a:xfrm>
            <a:prstGeom prs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A picture containing envelope&#10;&#10;Description automatically generated">
            <a:extLst>
              <a:ext uri="{FF2B5EF4-FFF2-40B4-BE49-F238E27FC236}">
                <a16:creationId xmlns:a16="http://schemas.microsoft.com/office/drawing/2014/main" id="{F69630D2-A972-6F4F-977F-6EFCE8D13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1294" y="2107948"/>
            <a:ext cx="3136900" cy="3263900"/>
          </a:xfrm>
          <a:prstGeom prst="rect">
            <a:avLst/>
          </a:prstGeom>
        </p:spPr>
      </p:pic>
      <p:sp>
        <p:nvSpPr>
          <p:cNvPr id="7" name="Rectangle 6">
            <a:extLst>
              <a:ext uri="{FF2B5EF4-FFF2-40B4-BE49-F238E27FC236}">
                <a16:creationId xmlns:a16="http://schemas.microsoft.com/office/drawing/2014/main" id="{BDA79DCD-5CF0-0E46-BF2A-5B6458CA1F56}"/>
              </a:ext>
            </a:extLst>
          </p:cNvPr>
          <p:cNvSpPr/>
          <p:nvPr/>
        </p:nvSpPr>
        <p:spPr>
          <a:xfrm>
            <a:off x="2330249" y="4316393"/>
            <a:ext cx="4254759" cy="492685"/>
          </a:xfrm>
          <a:prstGeom prst="rect">
            <a:avLst/>
          </a:prstGeom>
        </p:spPr>
        <p:txBody>
          <a:bodyPr wrap="square" anchor="ctr" anchorCtr="0">
            <a:noAutofit/>
          </a:bodyPr>
          <a:lstStyle/>
          <a:p>
            <a:pPr algn="ctr"/>
            <a:r>
              <a:rPr lang="en-US" b="1" spc="10" dirty="0">
                <a:solidFill>
                  <a:srgbClr val="484849"/>
                </a:solidFill>
                <a:latin typeface="Arial" charset="0"/>
                <a:ea typeface="Times New Roman" charset="0"/>
              </a:rPr>
              <a:t>Maternal, Paternal, Community</a:t>
            </a:r>
          </a:p>
        </p:txBody>
      </p:sp>
      <p:sp>
        <p:nvSpPr>
          <p:cNvPr id="10" name="Rectangle 9">
            <a:extLst>
              <a:ext uri="{FF2B5EF4-FFF2-40B4-BE49-F238E27FC236}">
                <a16:creationId xmlns:a16="http://schemas.microsoft.com/office/drawing/2014/main" id="{C62C41A8-3538-9140-B78D-2CC30F206C08}"/>
              </a:ext>
            </a:extLst>
          </p:cNvPr>
          <p:cNvSpPr/>
          <p:nvPr/>
        </p:nvSpPr>
        <p:spPr>
          <a:xfrm>
            <a:off x="0" y="477397"/>
            <a:ext cx="9144000" cy="5803391"/>
          </a:xfrm>
          <a:prstGeom prst="rect">
            <a:avLst/>
          </a:prstGeom>
          <a:solidFill>
            <a:schemeClr val="bg1">
              <a:lumMod val="95000"/>
            </a:schemeClr>
          </a:solidFill>
        </p:spPr>
        <p:txBody>
          <a:bodyPr wrap="square" lIns="457200" rIns="457200" anchor="ctr" anchorCtr="0">
            <a:noAutofit/>
          </a:bodyPr>
          <a:lstStyle/>
          <a:p>
            <a:pPr algn="ctr">
              <a:spcBef>
                <a:spcPct val="0"/>
              </a:spcBef>
            </a:pPr>
            <a:r>
              <a:rPr lang="en-US" altLang="x-none" sz="3200" b="1" dirty="0">
                <a:solidFill>
                  <a:srgbClr val="002060"/>
                </a:solidFill>
                <a:latin typeface="Arial" charset="0"/>
              </a:rPr>
              <a:t>What shape best represents kinship care? </a:t>
            </a:r>
            <a:endParaRPr lang="en-US" altLang="x-none" sz="3200" b="1" dirty="0">
              <a:solidFill>
                <a:schemeClr val="accent4">
                  <a:lumMod val="75000"/>
                </a:schemeClr>
              </a:solidFill>
              <a:latin typeface="Arial" charset="0"/>
            </a:endParaRPr>
          </a:p>
        </p:txBody>
      </p:sp>
    </p:spTree>
    <p:extLst>
      <p:ext uri="{BB962C8B-B14F-4D97-AF65-F5344CB8AC3E}">
        <p14:creationId xmlns:p14="http://schemas.microsoft.com/office/powerpoint/2010/main" val="290905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DCA6E722-B48C-9B4C-A6D9-14D536C82F37}" type="slidenum">
              <a:rPr lang="en-US" altLang="x-none" sz="1400">
                <a:solidFill>
                  <a:srgbClr val="898989"/>
                </a:solidFill>
                <a:ea typeface="MS PGothic" charset="-128"/>
                <a:cs typeface="MS PGothic" charset="-128"/>
              </a:rPr>
              <a:pPr>
                <a:spcBef>
                  <a:spcPct val="0"/>
                </a:spcBef>
                <a:buFontTx/>
                <a:buNone/>
              </a:pPr>
              <a:t>2</a:t>
            </a:fld>
            <a:endParaRPr lang="en-US" altLang="x-none" sz="1400">
              <a:solidFill>
                <a:srgbClr val="898989"/>
              </a:solidFill>
              <a:ea typeface="MS PGothic" charset="-128"/>
              <a:cs typeface="MS PGothic" charset="-128"/>
            </a:endParaRPr>
          </a:p>
        </p:txBody>
      </p:sp>
      <p:sp>
        <p:nvSpPr>
          <p:cNvPr id="14" name="TextBox 13">
            <a:extLst>
              <a:ext uri="{FF2B5EF4-FFF2-40B4-BE49-F238E27FC236}">
                <a16:creationId xmlns:a16="http://schemas.microsoft.com/office/drawing/2014/main" id="{9D017558-23DE-4CAC-9251-029192694701}"/>
              </a:ext>
            </a:extLst>
          </p:cNvPr>
          <p:cNvSpPr txBox="1"/>
          <p:nvPr/>
        </p:nvSpPr>
        <p:spPr>
          <a:xfrm>
            <a:off x="304800" y="2582834"/>
            <a:ext cx="8534400" cy="769441"/>
          </a:xfrm>
          <a:prstGeom prst="rect">
            <a:avLst/>
          </a:prstGeom>
          <a:noFill/>
        </p:spPr>
        <p:txBody>
          <a:bodyPr wrap="square" lIns="91440" tIns="45720" rIns="91440" bIns="45720" anchor="t">
            <a:spAutoFit/>
          </a:bodyPr>
          <a:lstStyle/>
          <a:p>
            <a:r>
              <a:rPr lang="en-US" sz="2200" b="1" i="1" dirty="0">
                <a:latin typeface="Arial"/>
                <a:ea typeface="ＭＳ Ｐゴシック"/>
                <a:cs typeface="Arial"/>
              </a:rPr>
              <a:t>Jay </a:t>
            </a:r>
            <a:r>
              <a:rPr lang="en-US" sz="2200" b="1" i="1" dirty="0" err="1">
                <a:latin typeface="Arial"/>
                <a:ea typeface="ＭＳ Ｐゴシック"/>
                <a:cs typeface="Arial"/>
              </a:rPr>
              <a:t>Kadash</a:t>
            </a:r>
            <a:endParaRPr lang="en-US" sz="2200" b="1" i="1" dirty="0">
              <a:latin typeface="Arial"/>
              <a:ea typeface="ＭＳ Ｐゴシック"/>
              <a:cs typeface="Arial"/>
            </a:endParaRPr>
          </a:p>
          <a:p>
            <a:r>
              <a:rPr lang="en-US" sz="2200" i="1" dirty="0">
                <a:latin typeface="Arial"/>
                <a:ea typeface="ＭＳ Ｐゴシック"/>
                <a:cs typeface="Arial"/>
              </a:rPr>
              <a:t>VP Communications, Content and Systems Engagement</a:t>
            </a:r>
          </a:p>
        </p:txBody>
      </p:sp>
      <p:sp>
        <p:nvSpPr>
          <p:cNvPr id="15" name="Title 1">
            <a:extLst>
              <a:ext uri="{FF2B5EF4-FFF2-40B4-BE49-F238E27FC236}">
                <a16:creationId xmlns:a16="http://schemas.microsoft.com/office/drawing/2014/main" id="{EC59334F-0B05-4280-B0A9-64DF0AEEC631}"/>
              </a:ext>
            </a:extLst>
          </p:cNvPr>
          <p:cNvSpPr txBox="1">
            <a:spLocks/>
          </p:cNvSpPr>
          <p:nvPr/>
        </p:nvSpPr>
        <p:spPr>
          <a:xfrm>
            <a:off x="530772" y="120161"/>
            <a:ext cx="8229600" cy="1143000"/>
          </a:xfrm>
          <a:prstGeom prst="rect">
            <a:avLst/>
          </a:prstGeom>
        </p:spPr>
        <p:txBody>
          <a:bodyPr anchor="ctr" anchorCtr="0"/>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charset="0"/>
                <a:ea typeface="ＭＳ Ｐゴシック" charset="0"/>
              </a:defRPr>
            </a:lvl6pPr>
            <a:lvl7pPr marL="914400" algn="ctr" rtl="0" eaLnBrk="1" fontAlgn="base" hangingPunct="1">
              <a:spcBef>
                <a:spcPct val="0"/>
              </a:spcBef>
              <a:spcAft>
                <a:spcPct val="0"/>
              </a:spcAft>
              <a:defRPr sz="4400">
                <a:solidFill>
                  <a:schemeClr val="tx1"/>
                </a:solidFill>
                <a:latin typeface="Calibri" charset="0"/>
                <a:ea typeface="ＭＳ Ｐゴシック" charset="0"/>
              </a:defRPr>
            </a:lvl7pPr>
            <a:lvl8pPr marL="1371600" algn="ctr" rtl="0" eaLnBrk="1" fontAlgn="base" hangingPunct="1">
              <a:spcBef>
                <a:spcPct val="0"/>
              </a:spcBef>
              <a:spcAft>
                <a:spcPct val="0"/>
              </a:spcAft>
              <a:defRPr sz="4400">
                <a:solidFill>
                  <a:schemeClr val="tx1"/>
                </a:solidFill>
                <a:latin typeface="Calibri" charset="0"/>
                <a:ea typeface="ＭＳ Ｐゴシック" charset="0"/>
              </a:defRPr>
            </a:lvl8pPr>
            <a:lvl9pPr marL="1828800" algn="ctr" rtl="0" eaLnBrk="1" fontAlgn="base" hangingPunct="1">
              <a:spcBef>
                <a:spcPct val="0"/>
              </a:spcBef>
              <a:spcAft>
                <a:spcPct val="0"/>
              </a:spcAft>
              <a:defRPr sz="4400">
                <a:solidFill>
                  <a:schemeClr val="tx1"/>
                </a:solidFill>
                <a:latin typeface="Calibri" charset="0"/>
                <a:ea typeface="ＭＳ Ｐゴシック" charset="0"/>
              </a:defRPr>
            </a:lvl9pPr>
          </a:lstStyle>
          <a:p>
            <a:r>
              <a:rPr lang="en-US" dirty="0"/>
              <a:t>Glad to meet you…</a:t>
            </a:r>
          </a:p>
        </p:txBody>
      </p:sp>
      <p:sp>
        <p:nvSpPr>
          <p:cNvPr id="13" name="TextBox 12">
            <a:extLst>
              <a:ext uri="{FF2B5EF4-FFF2-40B4-BE49-F238E27FC236}">
                <a16:creationId xmlns:a16="http://schemas.microsoft.com/office/drawing/2014/main" id="{206A9C0A-3A90-4C2F-9B3D-6161A5EA8042}"/>
              </a:ext>
            </a:extLst>
          </p:cNvPr>
          <p:cNvSpPr txBox="1"/>
          <p:nvPr/>
        </p:nvSpPr>
        <p:spPr>
          <a:xfrm>
            <a:off x="835572" y="5095054"/>
            <a:ext cx="7620000" cy="861774"/>
          </a:xfrm>
          <a:prstGeom prst="rect">
            <a:avLst/>
          </a:prstGeom>
          <a:noFill/>
        </p:spPr>
        <p:txBody>
          <a:bodyPr wrap="square" lIns="91440" tIns="45720" rIns="91440" bIns="45720" anchor="t">
            <a:spAutoFit/>
          </a:bodyPr>
          <a:lstStyle/>
          <a:p>
            <a:pPr algn="ctr"/>
            <a:r>
              <a:rPr lang="en-US" sz="2500" i="1" dirty="0">
                <a:latin typeface="Arial"/>
                <a:ea typeface="ＭＳ Ｐゴシック"/>
                <a:cs typeface="Arial"/>
              </a:rPr>
              <a:t>Where are you from?</a:t>
            </a:r>
            <a:endParaRPr lang="en-US" dirty="0">
              <a:latin typeface="Arial"/>
              <a:ea typeface="ＭＳ Ｐゴシック"/>
              <a:cs typeface="Arial"/>
            </a:endParaRPr>
          </a:p>
          <a:p>
            <a:pPr algn="ctr"/>
            <a:r>
              <a:rPr lang="en-US" sz="2500" i="1" dirty="0">
                <a:latin typeface="Arial"/>
                <a:ea typeface="ＭＳ Ｐゴシック"/>
                <a:cs typeface="Arial"/>
              </a:rPr>
              <a:t>Use the chat feature to let us know!</a:t>
            </a:r>
            <a:endParaRPr lang="en-US" dirty="0">
              <a:latin typeface="Arial"/>
              <a:ea typeface="ＭＳ Ｐゴシック"/>
              <a:cs typeface="Arial"/>
            </a:endParaRPr>
          </a:p>
        </p:txBody>
      </p:sp>
      <p:sp>
        <p:nvSpPr>
          <p:cNvPr id="6" name="TextBox 5">
            <a:extLst>
              <a:ext uri="{FF2B5EF4-FFF2-40B4-BE49-F238E27FC236}">
                <a16:creationId xmlns:a16="http://schemas.microsoft.com/office/drawing/2014/main" id="{B24C5634-92B8-1F4C-A5D5-1B634CFD9F60}"/>
              </a:ext>
            </a:extLst>
          </p:cNvPr>
          <p:cNvSpPr txBox="1"/>
          <p:nvPr/>
        </p:nvSpPr>
        <p:spPr>
          <a:xfrm>
            <a:off x="378372" y="1595077"/>
            <a:ext cx="8534400" cy="769441"/>
          </a:xfrm>
          <a:prstGeom prst="rect">
            <a:avLst/>
          </a:prstGeom>
          <a:noFill/>
        </p:spPr>
        <p:txBody>
          <a:bodyPr wrap="square" lIns="91440" tIns="45720" rIns="91440" bIns="45720" anchor="t">
            <a:spAutoFit/>
          </a:bodyPr>
          <a:lstStyle/>
          <a:p>
            <a:r>
              <a:rPr lang="en-US" sz="2200" b="1" i="1" dirty="0">
                <a:latin typeface="Arial"/>
                <a:ea typeface="ＭＳ Ｐゴシック"/>
                <a:cs typeface="Arial"/>
              </a:rPr>
              <a:t>Lydia D. Cooper</a:t>
            </a:r>
          </a:p>
          <a:p>
            <a:r>
              <a:rPr lang="en-US" sz="2200" i="1" dirty="0">
                <a:latin typeface="Arial"/>
                <a:ea typeface="ＭＳ Ｐゴシック"/>
                <a:cs typeface="Arial"/>
              </a:rPr>
              <a:t>Lead Trainer</a:t>
            </a:r>
          </a:p>
        </p:txBody>
      </p:sp>
    </p:spTree>
    <p:extLst>
      <p:ext uri="{BB962C8B-B14F-4D97-AF65-F5344CB8AC3E}">
        <p14:creationId xmlns:p14="http://schemas.microsoft.com/office/powerpoint/2010/main" val="1094984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EC68ED6E-99F8-4346-B8C4-FE108D0DEA58}" type="slidenum">
              <a:rPr lang="en-US" altLang="x-none" sz="1200">
                <a:solidFill>
                  <a:srgbClr val="898989"/>
                </a:solidFill>
              </a:rPr>
              <a:pPr>
                <a:spcBef>
                  <a:spcPct val="0"/>
                </a:spcBef>
                <a:buFontTx/>
                <a:buNone/>
              </a:pPr>
              <a:t>20</a:t>
            </a:fld>
            <a:endParaRPr lang="en-US" altLang="x-none" sz="1200">
              <a:solidFill>
                <a:srgbClr val="898989"/>
              </a:solidFill>
            </a:endParaRPr>
          </a:p>
        </p:txBody>
      </p:sp>
      <p:sp>
        <p:nvSpPr>
          <p:cNvPr id="2" name="TextBox 1">
            <a:extLst>
              <a:ext uri="{FF2B5EF4-FFF2-40B4-BE49-F238E27FC236}">
                <a16:creationId xmlns:a16="http://schemas.microsoft.com/office/drawing/2014/main" id="{C786021C-86EF-499E-BE19-1D622F10B6DB}"/>
              </a:ext>
            </a:extLst>
          </p:cNvPr>
          <p:cNvSpPr txBox="1"/>
          <p:nvPr/>
        </p:nvSpPr>
        <p:spPr>
          <a:xfrm>
            <a:off x="2773702" y="423224"/>
            <a:ext cx="6202132" cy="954107"/>
          </a:xfrm>
          <a:prstGeom prst="rect">
            <a:avLst/>
          </a:prstGeom>
          <a:noFill/>
        </p:spPr>
        <p:txBody>
          <a:bodyPr wrap="square" lIns="91440" tIns="45720" rIns="91440" bIns="45720" rtlCol="0" anchor="t">
            <a:spAutoFit/>
          </a:bodyPr>
          <a:lstStyle/>
          <a:p>
            <a:r>
              <a:rPr lang="en-US" sz="2800" b="1" dirty="0">
                <a:solidFill>
                  <a:srgbClr val="0070C0"/>
                </a:solidFill>
                <a:latin typeface="Arial"/>
                <a:ea typeface="ＭＳ Ｐゴシック"/>
                <a:cs typeface="Arial"/>
              </a:rPr>
              <a:t>5 STRATEGIES </a:t>
            </a:r>
            <a:r>
              <a:rPr lang="en-US" sz="2800" dirty="0">
                <a:latin typeface="Arial"/>
                <a:ea typeface="ＭＳ Ｐゴシック"/>
                <a:cs typeface="Arial"/>
              </a:rPr>
              <a:t>when Engaging Kinship Families</a:t>
            </a:r>
          </a:p>
        </p:txBody>
      </p:sp>
      <p:sp>
        <p:nvSpPr>
          <p:cNvPr id="4" name="TextBox 3">
            <a:extLst>
              <a:ext uri="{FF2B5EF4-FFF2-40B4-BE49-F238E27FC236}">
                <a16:creationId xmlns:a16="http://schemas.microsoft.com/office/drawing/2014/main" id="{5DD7AAE2-8723-437E-8EB0-2D3BA8E53486}"/>
              </a:ext>
            </a:extLst>
          </p:cNvPr>
          <p:cNvSpPr txBox="1"/>
          <p:nvPr/>
        </p:nvSpPr>
        <p:spPr>
          <a:xfrm>
            <a:off x="2789329" y="2718455"/>
            <a:ext cx="6767513"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b="1" dirty="0">
                <a:latin typeface="Arial"/>
                <a:ea typeface="ＭＳ Ｐゴシック"/>
                <a:cs typeface="Arial"/>
              </a:rPr>
              <a:t>Purposefully</a:t>
            </a:r>
            <a:r>
              <a:rPr lang="en-US" sz="2400" dirty="0">
                <a:latin typeface="Arial"/>
                <a:ea typeface="ＭＳ Ｐゴシック"/>
                <a:cs typeface="Arial"/>
              </a:rPr>
              <a:t> engage with the entire triad.</a:t>
            </a:r>
            <a:br>
              <a:rPr lang="en-US" sz="2400" dirty="0">
                <a:latin typeface="Arial"/>
                <a:ea typeface="ＭＳ Ｐゴシック"/>
                <a:cs typeface="Arial"/>
              </a:rPr>
            </a:br>
            <a:r>
              <a:rPr lang="en-US" sz="2400" dirty="0">
                <a:latin typeface="Arial"/>
                <a:ea typeface="ＭＳ Ｐゴシック"/>
                <a:cs typeface="Arial"/>
              </a:rPr>
              <a:t> </a:t>
            </a:r>
            <a:endParaRPr lang="en-US" sz="2400" dirty="0">
              <a:cs typeface="Arial"/>
            </a:endParaRPr>
          </a:p>
          <a:p>
            <a:pPr marL="285750" indent="-285750">
              <a:buFont typeface="Arial" panose="020B0604020202020204" pitchFamily="34" charset="0"/>
              <a:buChar char="•"/>
            </a:pPr>
            <a:r>
              <a:rPr lang="en-US" sz="2400" b="1" dirty="0">
                <a:latin typeface="Arial"/>
                <a:ea typeface="ＭＳ Ｐゴシック"/>
                <a:cs typeface="Arial"/>
              </a:rPr>
              <a:t>Empower</a:t>
            </a:r>
            <a:r>
              <a:rPr lang="en-US" sz="2400" dirty="0">
                <a:latin typeface="Arial"/>
                <a:ea typeface="ＭＳ Ｐゴシック"/>
                <a:cs typeface="Arial"/>
              </a:rPr>
              <a:t> the triad.</a:t>
            </a:r>
            <a:br>
              <a:rPr lang="en-US" sz="2400" dirty="0">
                <a:latin typeface="Arial"/>
                <a:ea typeface="ＭＳ Ｐゴシック"/>
                <a:cs typeface="Arial"/>
              </a:rPr>
            </a:br>
            <a:endParaRPr lang="en-US" sz="2400" dirty="0">
              <a:latin typeface="Arial"/>
              <a:ea typeface="ＭＳ Ｐゴシック"/>
              <a:cs typeface="Arial"/>
            </a:endParaRPr>
          </a:p>
          <a:p>
            <a:pPr marL="285750" indent="-285750">
              <a:buFont typeface="Arial" panose="020B0604020202020204" pitchFamily="34" charset="0"/>
              <a:buChar char="•"/>
            </a:pPr>
            <a:r>
              <a:rPr lang="en-US" sz="2400" dirty="0">
                <a:latin typeface="Arial"/>
                <a:ea typeface="ＭＳ Ｐゴシック"/>
                <a:cs typeface="Arial"/>
              </a:rPr>
              <a:t>Adhere to </a:t>
            </a:r>
            <a:r>
              <a:rPr lang="en-US" sz="2400" b="1" dirty="0">
                <a:latin typeface="Arial"/>
                <a:ea typeface="ＭＳ Ｐゴシック"/>
                <a:cs typeface="Arial"/>
              </a:rPr>
              <a:t>agenda-driven</a:t>
            </a:r>
            <a:r>
              <a:rPr lang="en-US" sz="2400" dirty="0">
                <a:latin typeface="Arial"/>
                <a:ea typeface="ＭＳ Ｐゴシック"/>
                <a:cs typeface="Arial"/>
              </a:rPr>
              <a:t> engagement.</a:t>
            </a:r>
            <a:br>
              <a:rPr lang="en-US" sz="2400" dirty="0">
                <a:latin typeface="Arial"/>
                <a:ea typeface="ＭＳ Ｐゴシック"/>
                <a:cs typeface="Arial"/>
              </a:rPr>
            </a:br>
            <a:endParaRPr lang="en-US" sz="2400" dirty="0">
              <a:latin typeface="Arial"/>
              <a:ea typeface="ＭＳ Ｐゴシック"/>
              <a:cs typeface="Arial"/>
            </a:endParaRPr>
          </a:p>
          <a:p>
            <a:pPr marL="285750" indent="-285750">
              <a:buFont typeface="Arial" panose="020B0604020202020204" pitchFamily="34" charset="0"/>
              <a:buChar char="•"/>
            </a:pPr>
            <a:r>
              <a:rPr lang="en-US" sz="2400" dirty="0">
                <a:latin typeface="Arial"/>
                <a:ea typeface="ＭＳ Ｐゴシック"/>
                <a:cs typeface="Arial"/>
              </a:rPr>
              <a:t>Build a </a:t>
            </a:r>
            <a:r>
              <a:rPr lang="en-US" sz="2400" b="1" dirty="0">
                <a:latin typeface="Arial"/>
                <a:ea typeface="ＭＳ Ｐゴシック"/>
                <a:cs typeface="Arial"/>
              </a:rPr>
              <a:t>rapport</a:t>
            </a:r>
            <a:r>
              <a:rPr lang="en-US" sz="2400" dirty="0">
                <a:latin typeface="Arial"/>
                <a:ea typeface="ＭＳ Ｐゴシック"/>
                <a:cs typeface="Arial"/>
              </a:rPr>
              <a:t>.</a:t>
            </a:r>
            <a:br>
              <a:rPr lang="en-US" sz="2400" dirty="0">
                <a:latin typeface="Arial"/>
                <a:ea typeface="ＭＳ Ｐゴシック"/>
                <a:cs typeface="Arial"/>
              </a:rPr>
            </a:br>
            <a:endParaRPr lang="en-US" sz="2400" dirty="0">
              <a:latin typeface="Arial"/>
              <a:ea typeface="ＭＳ Ｐゴシック"/>
              <a:cs typeface="Arial"/>
            </a:endParaRPr>
          </a:p>
          <a:p>
            <a:pPr marL="285750" indent="-285750">
              <a:buFont typeface="Arial" panose="020B0604020202020204" pitchFamily="34" charset="0"/>
              <a:buChar char="•"/>
            </a:pPr>
            <a:r>
              <a:rPr lang="en-US" sz="2400" dirty="0">
                <a:latin typeface="Arial"/>
                <a:ea typeface="ＭＳ Ｐゴシック"/>
                <a:cs typeface="Arial"/>
              </a:rPr>
              <a:t>Be open to </a:t>
            </a:r>
            <a:r>
              <a:rPr lang="en-US" sz="2400" b="1" dirty="0">
                <a:latin typeface="Arial"/>
                <a:ea typeface="ＭＳ Ｐゴシック"/>
                <a:cs typeface="Arial"/>
              </a:rPr>
              <a:t>receive</a:t>
            </a:r>
            <a:r>
              <a:rPr lang="en-US" sz="2400" dirty="0">
                <a:latin typeface="Arial"/>
                <a:ea typeface="ＭＳ Ｐゴシック"/>
                <a:cs typeface="Arial"/>
              </a:rPr>
              <a:t>.</a:t>
            </a:r>
            <a:endParaRPr lang="en-US" sz="2400" dirty="0">
              <a:cs typeface="Arial"/>
            </a:endParaRPr>
          </a:p>
        </p:txBody>
      </p:sp>
      <p:grpSp>
        <p:nvGrpSpPr>
          <p:cNvPr id="8" name="Group 7">
            <a:extLst>
              <a:ext uri="{FF2B5EF4-FFF2-40B4-BE49-F238E27FC236}">
                <a16:creationId xmlns:a16="http://schemas.microsoft.com/office/drawing/2014/main" id="{6661F6C5-AF97-0F4C-B163-3EBFA04EBF43}"/>
              </a:ext>
            </a:extLst>
          </p:cNvPr>
          <p:cNvGrpSpPr/>
          <p:nvPr/>
        </p:nvGrpSpPr>
        <p:grpSpPr>
          <a:xfrm>
            <a:off x="2958165" y="1527678"/>
            <a:ext cx="2460056" cy="830997"/>
            <a:chOff x="1638469" y="1677079"/>
            <a:chExt cx="2460056" cy="830997"/>
          </a:xfrm>
        </p:grpSpPr>
        <p:sp>
          <p:nvSpPr>
            <p:cNvPr id="7" name="TextBox 6">
              <a:extLst>
                <a:ext uri="{FF2B5EF4-FFF2-40B4-BE49-F238E27FC236}">
                  <a16:creationId xmlns:a16="http://schemas.microsoft.com/office/drawing/2014/main" id="{3E9C5195-951D-CD4A-8F8C-F26719A1CAEF}"/>
                </a:ext>
              </a:extLst>
            </p:cNvPr>
            <p:cNvSpPr txBox="1"/>
            <p:nvPr/>
          </p:nvSpPr>
          <p:spPr>
            <a:xfrm>
              <a:off x="1638469" y="1677079"/>
              <a:ext cx="2460056" cy="830997"/>
            </a:xfrm>
            <a:prstGeom prst="rect">
              <a:avLst/>
            </a:prstGeom>
            <a:noFill/>
          </p:spPr>
          <p:txBody>
            <a:bodyPr wrap="square" lIns="91440" tIns="45720" rIns="91440" bIns="45720" rtlCol="0" anchor="t">
              <a:spAutoFit/>
            </a:bodyPr>
            <a:lstStyle/>
            <a:p>
              <a:r>
                <a:rPr lang="en-US" sz="4800" b="1" dirty="0">
                  <a:solidFill>
                    <a:srgbClr val="0070C0"/>
                  </a:solidFill>
                  <a:latin typeface="Arial"/>
                  <a:ea typeface="ＭＳ Ｐゴシック"/>
                  <a:cs typeface="Arial"/>
                </a:rPr>
                <a:t>PEARR</a:t>
              </a:r>
            </a:p>
          </p:txBody>
        </p:sp>
        <p:sp>
          <p:nvSpPr>
            <p:cNvPr id="6" name="Rectangle 5">
              <a:extLst>
                <a:ext uri="{FF2B5EF4-FFF2-40B4-BE49-F238E27FC236}">
                  <a16:creationId xmlns:a16="http://schemas.microsoft.com/office/drawing/2014/main" id="{2CB2398A-51BF-AC47-BD82-F71A096BE4A4}"/>
                </a:ext>
              </a:extLst>
            </p:cNvPr>
            <p:cNvSpPr/>
            <p:nvPr/>
          </p:nvSpPr>
          <p:spPr>
            <a:xfrm>
              <a:off x="2199630" y="1773803"/>
              <a:ext cx="65193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71F060E0-19C9-DA47-9A76-5D19728563BE}"/>
              </a:ext>
            </a:extLst>
          </p:cNvPr>
          <p:cNvSpPr txBox="1"/>
          <p:nvPr/>
        </p:nvSpPr>
        <p:spPr>
          <a:xfrm>
            <a:off x="5744829" y="1701094"/>
            <a:ext cx="2926096" cy="523220"/>
          </a:xfrm>
          <a:prstGeom prst="rect">
            <a:avLst/>
          </a:prstGeom>
          <a:noFill/>
        </p:spPr>
        <p:txBody>
          <a:bodyPr wrap="square" lIns="91440" tIns="45720" rIns="91440" bIns="45720" rtlCol="0" anchor="t">
            <a:spAutoFit/>
          </a:bodyPr>
          <a:lstStyle/>
          <a:p>
            <a:r>
              <a:rPr lang="en-US" sz="2800" b="1" dirty="0">
                <a:solidFill>
                  <a:srgbClr val="0070C0"/>
                </a:solidFill>
                <a:latin typeface="Arial"/>
                <a:ea typeface="ＭＳ Ｐゴシック"/>
                <a:cs typeface="Arial"/>
              </a:rPr>
              <a:t>To look keenly</a:t>
            </a:r>
            <a:endParaRPr lang="en-US" sz="2800" dirty="0">
              <a:latin typeface="Arial"/>
              <a:ea typeface="ＭＳ Ｐゴシック"/>
              <a:cs typeface="Arial"/>
            </a:endParaRPr>
          </a:p>
        </p:txBody>
      </p:sp>
      <p:pic>
        <p:nvPicPr>
          <p:cNvPr id="14" name="Picture 13" descr="A group of people posing for the camera&#10;&#10;Description automatically generated">
            <a:extLst>
              <a:ext uri="{FF2B5EF4-FFF2-40B4-BE49-F238E27FC236}">
                <a16:creationId xmlns:a16="http://schemas.microsoft.com/office/drawing/2014/main" id="{C7A7865A-B461-E24B-981D-9EF3F2CFA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80" y="884773"/>
            <a:ext cx="1860010" cy="5088454"/>
          </a:xfrm>
          <a:prstGeom prst="rect">
            <a:avLst/>
          </a:prstGeom>
        </p:spPr>
      </p:pic>
    </p:spTree>
    <p:extLst>
      <p:ext uri="{BB962C8B-B14F-4D97-AF65-F5344CB8AC3E}">
        <p14:creationId xmlns:p14="http://schemas.microsoft.com/office/powerpoint/2010/main" val="39439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dissolv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EC68ED6E-99F8-4346-B8C4-FE108D0DEA58}" type="slidenum">
              <a:rPr lang="en-US" altLang="x-none" sz="1200">
                <a:solidFill>
                  <a:srgbClr val="898989"/>
                </a:solidFill>
              </a:rPr>
              <a:pPr>
                <a:spcBef>
                  <a:spcPct val="0"/>
                </a:spcBef>
                <a:buFontTx/>
                <a:buNone/>
              </a:pPr>
              <a:t>21</a:t>
            </a:fld>
            <a:endParaRPr lang="en-US" altLang="x-none" sz="1200">
              <a:solidFill>
                <a:srgbClr val="898989"/>
              </a:solidFill>
            </a:endParaRPr>
          </a:p>
        </p:txBody>
      </p:sp>
      <p:sp>
        <p:nvSpPr>
          <p:cNvPr id="4" name="TextBox 3">
            <a:extLst>
              <a:ext uri="{FF2B5EF4-FFF2-40B4-BE49-F238E27FC236}">
                <a16:creationId xmlns:a16="http://schemas.microsoft.com/office/drawing/2014/main" id="{5DD7AAE2-8723-437E-8EB0-2D3BA8E53486}"/>
              </a:ext>
            </a:extLst>
          </p:cNvPr>
          <p:cNvSpPr txBox="1"/>
          <p:nvPr/>
        </p:nvSpPr>
        <p:spPr>
          <a:xfrm>
            <a:off x="551075" y="1723609"/>
            <a:ext cx="6868128" cy="1938992"/>
          </a:xfrm>
          <a:prstGeom prst="rect">
            <a:avLst/>
          </a:prstGeom>
          <a:noFill/>
        </p:spPr>
        <p:txBody>
          <a:bodyPr wrap="square" lIns="91440" tIns="45720" rIns="91440" bIns="45720" rtlCol="0" anchor="ctr" anchorCtr="0">
            <a:spAutoFit/>
          </a:bodyPr>
          <a:lstStyle/>
          <a:p>
            <a:r>
              <a:rPr lang="en-US" sz="2400" b="1" dirty="0">
                <a:solidFill>
                  <a:schemeClr val="accent1">
                    <a:lumMod val="75000"/>
                  </a:schemeClr>
                </a:solidFill>
                <a:latin typeface="Arial"/>
                <a:ea typeface="ＭＳ Ｐゴシック"/>
                <a:cs typeface="Arial"/>
              </a:rPr>
              <a:t>Purposefully</a:t>
            </a:r>
            <a:r>
              <a:rPr lang="en-US" sz="2400" dirty="0">
                <a:latin typeface="Arial"/>
                <a:ea typeface="ＭＳ Ｐゴシック"/>
                <a:cs typeface="Arial"/>
              </a:rPr>
              <a:t> engage with the entire triad.</a:t>
            </a:r>
          </a:p>
          <a:p>
            <a:pPr marL="800100" lvl="1" indent="-342900">
              <a:buFont typeface="Arial" panose="020B0604020202020204" pitchFamily="34" charset="0"/>
              <a:buChar char="•"/>
            </a:pPr>
            <a:r>
              <a:rPr lang="en-US" sz="2400" dirty="0">
                <a:cs typeface="Arial"/>
              </a:rPr>
              <a:t>Include the voice from all parties (youth, birth parent, kinship parent)</a:t>
            </a:r>
          </a:p>
          <a:p>
            <a:pPr marL="800100" lvl="1" indent="-342900">
              <a:buFont typeface="Arial" panose="020B0604020202020204" pitchFamily="34" charset="0"/>
              <a:buChar char="•"/>
            </a:pPr>
            <a:r>
              <a:rPr lang="en-US" sz="2400" dirty="0">
                <a:cs typeface="Arial"/>
              </a:rPr>
              <a:t>Be intentional with communication and inclusion </a:t>
            </a:r>
          </a:p>
        </p:txBody>
      </p:sp>
      <p:grpSp>
        <p:nvGrpSpPr>
          <p:cNvPr id="6" name="Group 5">
            <a:extLst>
              <a:ext uri="{FF2B5EF4-FFF2-40B4-BE49-F238E27FC236}">
                <a16:creationId xmlns:a16="http://schemas.microsoft.com/office/drawing/2014/main" id="{ACFE7864-70E0-4F48-BA68-0E30E0DB13CE}"/>
              </a:ext>
            </a:extLst>
          </p:cNvPr>
          <p:cNvGrpSpPr/>
          <p:nvPr/>
        </p:nvGrpSpPr>
        <p:grpSpPr>
          <a:xfrm>
            <a:off x="421672" y="579652"/>
            <a:ext cx="5631027" cy="830997"/>
            <a:chOff x="1638469" y="1673603"/>
            <a:chExt cx="5631027" cy="830997"/>
          </a:xfrm>
        </p:grpSpPr>
        <p:grpSp>
          <p:nvGrpSpPr>
            <p:cNvPr id="7" name="Group 6">
              <a:extLst>
                <a:ext uri="{FF2B5EF4-FFF2-40B4-BE49-F238E27FC236}">
                  <a16:creationId xmlns:a16="http://schemas.microsoft.com/office/drawing/2014/main" id="{BACB67DE-1034-954A-BA3B-EFA23D7D9B5D}"/>
                </a:ext>
              </a:extLst>
            </p:cNvPr>
            <p:cNvGrpSpPr/>
            <p:nvPr/>
          </p:nvGrpSpPr>
          <p:grpSpPr>
            <a:xfrm>
              <a:off x="1638469" y="1673603"/>
              <a:ext cx="2460056" cy="830997"/>
              <a:chOff x="1638469" y="1677079"/>
              <a:chExt cx="2460056" cy="830997"/>
            </a:xfrm>
          </p:grpSpPr>
          <p:sp>
            <p:nvSpPr>
              <p:cNvPr id="9" name="TextBox 8">
                <a:extLst>
                  <a:ext uri="{FF2B5EF4-FFF2-40B4-BE49-F238E27FC236}">
                    <a16:creationId xmlns:a16="http://schemas.microsoft.com/office/drawing/2014/main" id="{B9C3D8F9-43C1-404F-8C0C-070E5EE071A5}"/>
                  </a:ext>
                </a:extLst>
              </p:cNvPr>
              <p:cNvSpPr txBox="1"/>
              <p:nvPr/>
            </p:nvSpPr>
            <p:spPr>
              <a:xfrm>
                <a:off x="1638469" y="1677079"/>
                <a:ext cx="2460056" cy="830997"/>
              </a:xfrm>
              <a:prstGeom prst="rect">
                <a:avLst/>
              </a:prstGeom>
              <a:noFill/>
            </p:spPr>
            <p:txBody>
              <a:bodyPr wrap="square" lIns="91440" tIns="45720" rIns="91440" bIns="45720" rtlCol="0" anchor="t">
                <a:spAutoFit/>
              </a:bodyPr>
              <a:lstStyle/>
              <a:p>
                <a:r>
                  <a:rPr lang="en-US" sz="4800" b="1" dirty="0">
                    <a:solidFill>
                      <a:srgbClr val="0070C0"/>
                    </a:solidFill>
                    <a:latin typeface="Arial"/>
                    <a:ea typeface="ＭＳ Ｐゴシック"/>
                    <a:cs typeface="Arial"/>
                  </a:rPr>
                  <a:t>PEARR</a:t>
                </a:r>
              </a:p>
            </p:txBody>
          </p:sp>
          <p:sp>
            <p:nvSpPr>
              <p:cNvPr id="10" name="Rectangle 9">
                <a:extLst>
                  <a:ext uri="{FF2B5EF4-FFF2-40B4-BE49-F238E27FC236}">
                    <a16:creationId xmlns:a16="http://schemas.microsoft.com/office/drawing/2014/main" id="{D95121FA-555E-564B-B11E-343773676495}"/>
                  </a:ext>
                </a:extLst>
              </p:cNvPr>
              <p:cNvSpPr/>
              <p:nvPr/>
            </p:nvSpPr>
            <p:spPr>
              <a:xfrm>
                <a:off x="2199630" y="1773803"/>
                <a:ext cx="65193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264B251C-84AF-9243-9D70-D86819E9DE50}"/>
                </a:ext>
              </a:extLst>
            </p:cNvPr>
            <p:cNvSpPr txBox="1"/>
            <p:nvPr/>
          </p:nvSpPr>
          <p:spPr>
            <a:xfrm>
              <a:off x="4343400" y="1846723"/>
              <a:ext cx="2926096" cy="523220"/>
            </a:xfrm>
            <a:prstGeom prst="rect">
              <a:avLst/>
            </a:prstGeom>
            <a:noFill/>
          </p:spPr>
          <p:txBody>
            <a:bodyPr wrap="square" lIns="91440" tIns="45720" rIns="91440" bIns="45720" rtlCol="0" anchor="t">
              <a:spAutoFit/>
            </a:bodyPr>
            <a:lstStyle/>
            <a:p>
              <a:r>
                <a:rPr lang="en-US" sz="2800" b="1" dirty="0">
                  <a:solidFill>
                    <a:srgbClr val="0070C0"/>
                  </a:solidFill>
                  <a:latin typeface="Arial"/>
                  <a:ea typeface="ＭＳ Ｐゴシック"/>
                  <a:cs typeface="Arial"/>
                </a:rPr>
                <a:t>To look keenly</a:t>
              </a:r>
              <a:endParaRPr lang="en-US" sz="2800" dirty="0">
                <a:latin typeface="Arial"/>
                <a:ea typeface="ＭＳ Ｐゴシック"/>
                <a:cs typeface="Arial"/>
              </a:endParaRPr>
            </a:p>
          </p:txBody>
        </p:sp>
      </p:grpSp>
      <p:pic>
        <p:nvPicPr>
          <p:cNvPr id="11" name="Picture 10" descr="A group of people posing for the camera&#10;&#10;Description automatically generated">
            <a:extLst>
              <a:ext uri="{FF2B5EF4-FFF2-40B4-BE49-F238E27FC236}">
                <a16:creationId xmlns:a16="http://schemas.microsoft.com/office/drawing/2014/main" id="{70FCE214-5F0E-DA46-8D76-6040F45261BF}"/>
              </a:ext>
            </a:extLst>
          </p:cNvPr>
          <p:cNvPicPr>
            <a:picLocks noChangeAspect="1"/>
          </p:cNvPicPr>
          <p:nvPr/>
        </p:nvPicPr>
        <p:blipFill rotWithShape="1">
          <a:blip r:embed="rId3">
            <a:extLst>
              <a:ext uri="{28A0092B-C50C-407E-A947-70E740481C1C}">
                <a14:useLocalDpi xmlns:a14="http://schemas.microsoft.com/office/drawing/2010/main" val="0"/>
              </a:ext>
            </a:extLst>
          </a:blip>
          <a:srcRect t="-1" b="67069"/>
          <a:stretch/>
        </p:blipFill>
        <p:spPr>
          <a:xfrm>
            <a:off x="5174351" y="3662601"/>
            <a:ext cx="3192568" cy="2876311"/>
          </a:xfrm>
          <a:prstGeom prst="rect">
            <a:avLst/>
          </a:prstGeom>
        </p:spPr>
      </p:pic>
    </p:spTree>
    <p:extLst>
      <p:ext uri="{BB962C8B-B14F-4D97-AF65-F5344CB8AC3E}">
        <p14:creationId xmlns:p14="http://schemas.microsoft.com/office/powerpoint/2010/main" val="223238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EC68ED6E-99F8-4346-B8C4-FE108D0DEA58}" type="slidenum">
              <a:rPr lang="en-US" altLang="x-none" sz="1200">
                <a:solidFill>
                  <a:srgbClr val="898989"/>
                </a:solidFill>
              </a:rPr>
              <a:pPr>
                <a:spcBef>
                  <a:spcPct val="0"/>
                </a:spcBef>
                <a:buFontTx/>
                <a:buNone/>
              </a:pPr>
              <a:t>22</a:t>
            </a:fld>
            <a:endParaRPr lang="en-US" altLang="x-none" sz="1200">
              <a:solidFill>
                <a:srgbClr val="898989"/>
              </a:solidFill>
            </a:endParaRPr>
          </a:p>
        </p:txBody>
      </p:sp>
      <p:sp>
        <p:nvSpPr>
          <p:cNvPr id="4" name="TextBox 3">
            <a:extLst>
              <a:ext uri="{FF2B5EF4-FFF2-40B4-BE49-F238E27FC236}">
                <a16:creationId xmlns:a16="http://schemas.microsoft.com/office/drawing/2014/main" id="{5DD7AAE2-8723-437E-8EB0-2D3BA8E53486}"/>
              </a:ext>
            </a:extLst>
          </p:cNvPr>
          <p:cNvSpPr txBox="1"/>
          <p:nvPr/>
        </p:nvSpPr>
        <p:spPr>
          <a:xfrm>
            <a:off x="3640928" y="2476602"/>
            <a:ext cx="4928645" cy="2308324"/>
          </a:xfrm>
          <a:prstGeom prst="rect">
            <a:avLst/>
          </a:prstGeom>
          <a:noFill/>
        </p:spPr>
        <p:txBody>
          <a:bodyPr wrap="square" lIns="91440" tIns="45720" rIns="91440" bIns="45720" rtlCol="0" anchor="ctr" anchorCtr="0">
            <a:noAutofit/>
          </a:bodyPr>
          <a:lstStyle/>
          <a:p>
            <a:r>
              <a:rPr lang="en-US" sz="2400" b="1" dirty="0">
                <a:solidFill>
                  <a:schemeClr val="accent1">
                    <a:lumMod val="75000"/>
                  </a:schemeClr>
                </a:solidFill>
                <a:latin typeface="Arial"/>
                <a:ea typeface="ＭＳ Ｐゴシック"/>
                <a:cs typeface="Arial"/>
              </a:rPr>
              <a:t>Empower</a:t>
            </a:r>
            <a:r>
              <a:rPr lang="en-US" sz="2400" dirty="0">
                <a:latin typeface="Arial"/>
                <a:ea typeface="ＭＳ Ｐゴシック"/>
                <a:cs typeface="Arial"/>
              </a:rPr>
              <a:t> the triad.</a:t>
            </a:r>
          </a:p>
          <a:p>
            <a:pPr marL="285750" indent="-285750">
              <a:buFont typeface="Arial" panose="020B0604020202020204" pitchFamily="34" charset="0"/>
              <a:buChar char="•"/>
            </a:pPr>
            <a:r>
              <a:rPr lang="en-US" sz="2400" dirty="0">
                <a:latin typeface="Arial"/>
                <a:ea typeface="ＭＳ Ｐゴシック"/>
                <a:cs typeface="Arial"/>
              </a:rPr>
              <a:t>Ask the family what they need and want</a:t>
            </a:r>
          </a:p>
          <a:p>
            <a:pPr marL="285750" indent="-285750">
              <a:buFont typeface="Arial" panose="020B0604020202020204" pitchFamily="34" charset="0"/>
              <a:buChar char="•"/>
            </a:pPr>
            <a:r>
              <a:rPr lang="en-US" sz="2400" dirty="0">
                <a:latin typeface="Arial"/>
                <a:ea typeface="ＭＳ Ｐゴシック"/>
                <a:cs typeface="Arial"/>
              </a:rPr>
              <a:t>Be transparent with the triad </a:t>
            </a:r>
          </a:p>
          <a:p>
            <a:pPr marL="285750" indent="-285750">
              <a:buFont typeface="Arial" panose="020B0604020202020204" pitchFamily="34" charset="0"/>
              <a:buChar char="•"/>
            </a:pPr>
            <a:r>
              <a:rPr lang="en-US" sz="2400" dirty="0">
                <a:latin typeface="Arial"/>
                <a:ea typeface="ＭＳ Ｐゴシック"/>
                <a:cs typeface="Arial"/>
              </a:rPr>
              <a:t>Build trust with family through consistency and reliability </a:t>
            </a:r>
            <a:br>
              <a:rPr lang="en-US" sz="2400" dirty="0">
                <a:latin typeface="Arial"/>
                <a:ea typeface="ＭＳ Ｐゴシック"/>
                <a:cs typeface="Arial"/>
              </a:rPr>
            </a:br>
            <a:endParaRPr lang="en-US" sz="2400" dirty="0">
              <a:latin typeface="Arial"/>
              <a:ea typeface="ＭＳ Ｐゴシック"/>
              <a:cs typeface="Arial"/>
            </a:endParaRPr>
          </a:p>
        </p:txBody>
      </p:sp>
      <p:grpSp>
        <p:nvGrpSpPr>
          <p:cNvPr id="6" name="Group 5">
            <a:extLst>
              <a:ext uri="{FF2B5EF4-FFF2-40B4-BE49-F238E27FC236}">
                <a16:creationId xmlns:a16="http://schemas.microsoft.com/office/drawing/2014/main" id="{18B6F055-6F8E-AC43-82A6-895FDE4B41CF}"/>
              </a:ext>
            </a:extLst>
          </p:cNvPr>
          <p:cNvGrpSpPr/>
          <p:nvPr/>
        </p:nvGrpSpPr>
        <p:grpSpPr>
          <a:xfrm>
            <a:off x="474224" y="506079"/>
            <a:ext cx="5631027" cy="830997"/>
            <a:chOff x="1638469" y="1673603"/>
            <a:chExt cx="5631027" cy="830997"/>
          </a:xfrm>
        </p:grpSpPr>
        <p:grpSp>
          <p:nvGrpSpPr>
            <p:cNvPr id="7" name="Group 6">
              <a:extLst>
                <a:ext uri="{FF2B5EF4-FFF2-40B4-BE49-F238E27FC236}">
                  <a16:creationId xmlns:a16="http://schemas.microsoft.com/office/drawing/2014/main" id="{8A76E2BC-476D-174F-B834-17C005955EC6}"/>
                </a:ext>
              </a:extLst>
            </p:cNvPr>
            <p:cNvGrpSpPr/>
            <p:nvPr/>
          </p:nvGrpSpPr>
          <p:grpSpPr>
            <a:xfrm>
              <a:off x="1638469" y="1673603"/>
              <a:ext cx="2460056" cy="830997"/>
              <a:chOff x="1638469" y="1677079"/>
              <a:chExt cx="2460056" cy="830997"/>
            </a:xfrm>
          </p:grpSpPr>
          <p:sp>
            <p:nvSpPr>
              <p:cNvPr id="9" name="TextBox 8">
                <a:extLst>
                  <a:ext uri="{FF2B5EF4-FFF2-40B4-BE49-F238E27FC236}">
                    <a16:creationId xmlns:a16="http://schemas.microsoft.com/office/drawing/2014/main" id="{D7AE74C1-F964-BB4E-A52C-0C60043C319F}"/>
                  </a:ext>
                </a:extLst>
              </p:cNvPr>
              <p:cNvSpPr txBox="1"/>
              <p:nvPr/>
            </p:nvSpPr>
            <p:spPr>
              <a:xfrm>
                <a:off x="1638469" y="1677079"/>
                <a:ext cx="2460056" cy="830997"/>
              </a:xfrm>
              <a:prstGeom prst="rect">
                <a:avLst/>
              </a:prstGeom>
              <a:noFill/>
            </p:spPr>
            <p:txBody>
              <a:bodyPr wrap="square" lIns="91440" tIns="45720" rIns="91440" bIns="45720" rtlCol="0" anchor="t">
                <a:spAutoFit/>
              </a:bodyPr>
              <a:lstStyle/>
              <a:p>
                <a:r>
                  <a:rPr lang="en-US" sz="4800" b="1" dirty="0">
                    <a:solidFill>
                      <a:srgbClr val="0070C0"/>
                    </a:solidFill>
                    <a:latin typeface="Arial"/>
                    <a:ea typeface="ＭＳ Ｐゴシック"/>
                    <a:cs typeface="Arial"/>
                  </a:rPr>
                  <a:t>PEARR</a:t>
                </a:r>
              </a:p>
            </p:txBody>
          </p:sp>
          <p:sp>
            <p:nvSpPr>
              <p:cNvPr id="10" name="Rectangle 9">
                <a:extLst>
                  <a:ext uri="{FF2B5EF4-FFF2-40B4-BE49-F238E27FC236}">
                    <a16:creationId xmlns:a16="http://schemas.microsoft.com/office/drawing/2014/main" id="{87581FD2-B1E3-1E4D-9A5C-83EFE50D8AF7}"/>
                  </a:ext>
                </a:extLst>
              </p:cNvPr>
              <p:cNvSpPr/>
              <p:nvPr/>
            </p:nvSpPr>
            <p:spPr>
              <a:xfrm>
                <a:off x="2199630" y="1773803"/>
                <a:ext cx="65193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60FA70AE-67F9-E249-AD6B-C291955A0F66}"/>
                </a:ext>
              </a:extLst>
            </p:cNvPr>
            <p:cNvSpPr txBox="1"/>
            <p:nvPr/>
          </p:nvSpPr>
          <p:spPr>
            <a:xfrm>
              <a:off x="4343400" y="1846723"/>
              <a:ext cx="2926096" cy="523220"/>
            </a:xfrm>
            <a:prstGeom prst="rect">
              <a:avLst/>
            </a:prstGeom>
            <a:noFill/>
          </p:spPr>
          <p:txBody>
            <a:bodyPr wrap="square" lIns="91440" tIns="45720" rIns="91440" bIns="45720" rtlCol="0" anchor="t">
              <a:spAutoFit/>
            </a:bodyPr>
            <a:lstStyle/>
            <a:p>
              <a:r>
                <a:rPr lang="en-US" sz="2800" b="1" dirty="0">
                  <a:solidFill>
                    <a:srgbClr val="0070C0"/>
                  </a:solidFill>
                  <a:latin typeface="Arial"/>
                  <a:ea typeface="ＭＳ Ｐゴシック"/>
                  <a:cs typeface="Arial"/>
                </a:rPr>
                <a:t>To look keenly</a:t>
              </a:r>
              <a:endParaRPr lang="en-US" sz="2800" dirty="0">
                <a:latin typeface="Arial"/>
                <a:ea typeface="ＭＳ Ｐゴシック"/>
                <a:cs typeface="Arial"/>
              </a:endParaRPr>
            </a:p>
          </p:txBody>
        </p:sp>
      </p:grpSp>
      <p:pic>
        <p:nvPicPr>
          <p:cNvPr id="11" name="Picture 10" descr="A group of people posing for the camera&#10;&#10;Description automatically generated">
            <a:extLst>
              <a:ext uri="{FF2B5EF4-FFF2-40B4-BE49-F238E27FC236}">
                <a16:creationId xmlns:a16="http://schemas.microsoft.com/office/drawing/2014/main" id="{D18900C6-F55D-5A49-99C0-4B272A21ED90}"/>
              </a:ext>
            </a:extLst>
          </p:cNvPr>
          <p:cNvPicPr>
            <a:picLocks noChangeAspect="1"/>
          </p:cNvPicPr>
          <p:nvPr/>
        </p:nvPicPr>
        <p:blipFill rotWithShape="1">
          <a:blip r:embed="rId3">
            <a:extLst>
              <a:ext uri="{28A0092B-C50C-407E-A947-70E740481C1C}">
                <a14:useLocalDpi xmlns:a14="http://schemas.microsoft.com/office/drawing/2010/main" val="0"/>
              </a:ext>
            </a:extLst>
          </a:blip>
          <a:srcRect t="66459" b="-442"/>
          <a:stretch/>
        </p:blipFill>
        <p:spPr>
          <a:xfrm>
            <a:off x="474224" y="2001661"/>
            <a:ext cx="2993929" cy="2783266"/>
          </a:xfrm>
          <a:prstGeom prst="rect">
            <a:avLst/>
          </a:prstGeom>
        </p:spPr>
      </p:pic>
    </p:spTree>
    <p:extLst>
      <p:ext uri="{BB962C8B-B14F-4D97-AF65-F5344CB8AC3E}">
        <p14:creationId xmlns:p14="http://schemas.microsoft.com/office/powerpoint/2010/main" val="54988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EC68ED6E-99F8-4346-B8C4-FE108D0DEA58}" type="slidenum">
              <a:rPr lang="en-US" altLang="x-none" sz="1200">
                <a:solidFill>
                  <a:srgbClr val="898989"/>
                </a:solidFill>
              </a:rPr>
              <a:pPr>
                <a:spcBef>
                  <a:spcPct val="0"/>
                </a:spcBef>
                <a:buFontTx/>
                <a:buNone/>
              </a:pPr>
              <a:t>23</a:t>
            </a:fld>
            <a:endParaRPr lang="en-US" altLang="x-none" sz="1200">
              <a:solidFill>
                <a:srgbClr val="898989"/>
              </a:solidFill>
            </a:endParaRPr>
          </a:p>
        </p:txBody>
      </p:sp>
      <p:sp>
        <p:nvSpPr>
          <p:cNvPr id="4" name="TextBox 3">
            <a:extLst>
              <a:ext uri="{FF2B5EF4-FFF2-40B4-BE49-F238E27FC236}">
                <a16:creationId xmlns:a16="http://schemas.microsoft.com/office/drawing/2014/main" id="{5DD7AAE2-8723-437E-8EB0-2D3BA8E53486}"/>
              </a:ext>
            </a:extLst>
          </p:cNvPr>
          <p:cNvSpPr txBox="1"/>
          <p:nvPr/>
        </p:nvSpPr>
        <p:spPr>
          <a:xfrm>
            <a:off x="431801" y="3062909"/>
            <a:ext cx="8315172" cy="2903483"/>
          </a:xfrm>
          <a:prstGeom prst="rect">
            <a:avLst/>
          </a:prstGeom>
          <a:noFill/>
        </p:spPr>
        <p:txBody>
          <a:bodyPr wrap="square" lIns="91440" tIns="45720" rIns="91440" bIns="45720" rtlCol="0" anchor="ctr" anchorCtr="0">
            <a:noAutofit/>
          </a:bodyPr>
          <a:lstStyle/>
          <a:p>
            <a:r>
              <a:rPr lang="en-US" sz="2400" b="1" dirty="0">
                <a:solidFill>
                  <a:schemeClr val="accent1">
                    <a:lumMod val="75000"/>
                  </a:schemeClr>
                </a:solidFill>
                <a:latin typeface="Arial"/>
                <a:ea typeface="ＭＳ Ｐゴシック"/>
                <a:cs typeface="Arial"/>
              </a:rPr>
              <a:t>Adhere to agenda</a:t>
            </a:r>
            <a:r>
              <a:rPr lang="en-US" sz="2400" dirty="0">
                <a:latin typeface="Arial"/>
                <a:ea typeface="ＭＳ Ｐゴシック"/>
                <a:cs typeface="Arial"/>
              </a:rPr>
              <a:t>-driven engagement.</a:t>
            </a:r>
          </a:p>
          <a:p>
            <a:pPr marL="342900" indent="-342900">
              <a:buFont typeface="Arial" panose="020B0604020202020204" pitchFamily="34" charset="0"/>
              <a:buChar char="•"/>
            </a:pPr>
            <a:r>
              <a:rPr lang="en-US" sz="2400" dirty="0">
                <a:latin typeface="Arial"/>
                <a:ea typeface="ＭＳ Ｐゴシック"/>
                <a:cs typeface="Arial"/>
              </a:rPr>
              <a:t>Being prepared for the visit with a purpose and follow up/ talking points</a:t>
            </a:r>
          </a:p>
          <a:p>
            <a:pPr marL="342900" indent="-342900">
              <a:buFont typeface="Arial" panose="020B0604020202020204" pitchFamily="34" charset="0"/>
              <a:buChar char="•"/>
            </a:pPr>
            <a:r>
              <a:rPr lang="en-US" sz="2400" dirty="0">
                <a:latin typeface="Arial"/>
                <a:ea typeface="ＭＳ Ｐゴシック"/>
                <a:cs typeface="Arial"/>
              </a:rPr>
              <a:t>Being creative with engagement</a:t>
            </a:r>
          </a:p>
          <a:p>
            <a:pPr marL="800100" lvl="1" indent="-342900">
              <a:buFont typeface="Arial" panose="020B0604020202020204" pitchFamily="34" charset="0"/>
              <a:buChar char="•"/>
            </a:pPr>
            <a:r>
              <a:rPr lang="en-US" sz="2400" dirty="0">
                <a:latin typeface="Arial"/>
                <a:ea typeface="ＭＳ Ｐゴシック"/>
                <a:cs typeface="Arial"/>
              </a:rPr>
              <a:t>Talk about things the family is interested in</a:t>
            </a:r>
          </a:p>
          <a:p>
            <a:pPr marL="800100" lvl="1" indent="-342900">
              <a:buFont typeface="Arial" panose="020B0604020202020204" pitchFamily="34" charset="0"/>
              <a:buChar char="•"/>
            </a:pPr>
            <a:r>
              <a:rPr lang="en-US" sz="2400" dirty="0">
                <a:latin typeface="Arial"/>
                <a:ea typeface="ＭＳ Ｐゴシック"/>
                <a:cs typeface="Arial"/>
              </a:rPr>
              <a:t>Consider doing an activity with the family </a:t>
            </a:r>
            <a:endParaRPr lang="en-US" sz="2400" dirty="0">
              <a:cs typeface="Arial"/>
            </a:endParaRPr>
          </a:p>
        </p:txBody>
      </p:sp>
      <p:grpSp>
        <p:nvGrpSpPr>
          <p:cNvPr id="6" name="Group 5">
            <a:extLst>
              <a:ext uri="{FF2B5EF4-FFF2-40B4-BE49-F238E27FC236}">
                <a16:creationId xmlns:a16="http://schemas.microsoft.com/office/drawing/2014/main" id="{D82E4CB2-1389-6B45-9BC4-D40D6536683E}"/>
              </a:ext>
            </a:extLst>
          </p:cNvPr>
          <p:cNvGrpSpPr/>
          <p:nvPr/>
        </p:nvGrpSpPr>
        <p:grpSpPr>
          <a:xfrm>
            <a:off x="3039898" y="1512353"/>
            <a:ext cx="5631027" cy="830997"/>
            <a:chOff x="1638469" y="1673603"/>
            <a:chExt cx="5631027" cy="830997"/>
          </a:xfrm>
        </p:grpSpPr>
        <p:grpSp>
          <p:nvGrpSpPr>
            <p:cNvPr id="7" name="Group 6">
              <a:extLst>
                <a:ext uri="{FF2B5EF4-FFF2-40B4-BE49-F238E27FC236}">
                  <a16:creationId xmlns:a16="http://schemas.microsoft.com/office/drawing/2014/main" id="{1833FDBB-9F13-CD4B-94BA-BFC9CE98C75F}"/>
                </a:ext>
              </a:extLst>
            </p:cNvPr>
            <p:cNvGrpSpPr/>
            <p:nvPr/>
          </p:nvGrpSpPr>
          <p:grpSpPr>
            <a:xfrm>
              <a:off x="1638469" y="1673603"/>
              <a:ext cx="2460056" cy="830997"/>
              <a:chOff x="1638469" y="1677079"/>
              <a:chExt cx="2460056" cy="830997"/>
            </a:xfrm>
          </p:grpSpPr>
          <p:sp>
            <p:nvSpPr>
              <p:cNvPr id="9" name="TextBox 8">
                <a:extLst>
                  <a:ext uri="{FF2B5EF4-FFF2-40B4-BE49-F238E27FC236}">
                    <a16:creationId xmlns:a16="http://schemas.microsoft.com/office/drawing/2014/main" id="{3A9395B4-C69F-FB42-AAD5-239F1D4B4FE5}"/>
                  </a:ext>
                </a:extLst>
              </p:cNvPr>
              <p:cNvSpPr txBox="1"/>
              <p:nvPr/>
            </p:nvSpPr>
            <p:spPr>
              <a:xfrm>
                <a:off x="1638469" y="1677079"/>
                <a:ext cx="2460056" cy="830997"/>
              </a:xfrm>
              <a:prstGeom prst="rect">
                <a:avLst/>
              </a:prstGeom>
              <a:noFill/>
            </p:spPr>
            <p:txBody>
              <a:bodyPr wrap="square" lIns="91440" tIns="45720" rIns="91440" bIns="45720" rtlCol="0" anchor="t">
                <a:spAutoFit/>
              </a:bodyPr>
              <a:lstStyle/>
              <a:p>
                <a:r>
                  <a:rPr lang="en-US" sz="4800" b="1" dirty="0">
                    <a:solidFill>
                      <a:srgbClr val="0070C0"/>
                    </a:solidFill>
                    <a:latin typeface="Arial"/>
                    <a:ea typeface="ＭＳ Ｐゴシック"/>
                    <a:cs typeface="Arial"/>
                  </a:rPr>
                  <a:t>PEARR</a:t>
                </a:r>
              </a:p>
            </p:txBody>
          </p:sp>
          <p:sp>
            <p:nvSpPr>
              <p:cNvPr id="10" name="Rectangle 9">
                <a:extLst>
                  <a:ext uri="{FF2B5EF4-FFF2-40B4-BE49-F238E27FC236}">
                    <a16:creationId xmlns:a16="http://schemas.microsoft.com/office/drawing/2014/main" id="{62D975D0-E8B5-044E-AAD2-E099F9D3C966}"/>
                  </a:ext>
                </a:extLst>
              </p:cNvPr>
              <p:cNvSpPr/>
              <p:nvPr/>
            </p:nvSpPr>
            <p:spPr>
              <a:xfrm>
                <a:off x="2199630" y="1773803"/>
                <a:ext cx="65193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67D10E6D-741A-B54D-978E-7D5123A848D8}"/>
                </a:ext>
              </a:extLst>
            </p:cNvPr>
            <p:cNvSpPr txBox="1"/>
            <p:nvPr/>
          </p:nvSpPr>
          <p:spPr>
            <a:xfrm>
              <a:off x="4343400" y="1846723"/>
              <a:ext cx="2926096" cy="523220"/>
            </a:xfrm>
            <a:prstGeom prst="rect">
              <a:avLst/>
            </a:prstGeom>
            <a:noFill/>
          </p:spPr>
          <p:txBody>
            <a:bodyPr wrap="square" lIns="91440" tIns="45720" rIns="91440" bIns="45720" rtlCol="0" anchor="t">
              <a:spAutoFit/>
            </a:bodyPr>
            <a:lstStyle/>
            <a:p>
              <a:r>
                <a:rPr lang="en-US" sz="2800" b="1" dirty="0">
                  <a:solidFill>
                    <a:srgbClr val="0070C0"/>
                  </a:solidFill>
                  <a:latin typeface="Arial"/>
                  <a:ea typeface="ＭＳ Ｐゴシック"/>
                  <a:cs typeface="Arial"/>
                </a:rPr>
                <a:t>To look keenly</a:t>
              </a:r>
              <a:endParaRPr lang="en-US" sz="2800" dirty="0">
                <a:latin typeface="Arial"/>
                <a:ea typeface="ＭＳ Ｐゴシック"/>
                <a:cs typeface="Arial"/>
              </a:endParaRPr>
            </a:p>
          </p:txBody>
        </p:sp>
      </p:grpSp>
      <p:pic>
        <p:nvPicPr>
          <p:cNvPr id="11" name="Picture 10" descr="A group of people posing for the camera&#10;&#10;Description automatically generated">
            <a:extLst>
              <a:ext uri="{FF2B5EF4-FFF2-40B4-BE49-F238E27FC236}">
                <a16:creationId xmlns:a16="http://schemas.microsoft.com/office/drawing/2014/main" id="{000075C1-FCAB-604C-9C02-068A3D9AC6F1}"/>
              </a:ext>
            </a:extLst>
          </p:cNvPr>
          <p:cNvPicPr>
            <a:picLocks noChangeAspect="1"/>
          </p:cNvPicPr>
          <p:nvPr/>
        </p:nvPicPr>
        <p:blipFill rotWithShape="1">
          <a:blip r:embed="rId3">
            <a:extLst>
              <a:ext uri="{28A0092B-C50C-407E-A947-70E740481C1C}">
                <a14:useLocalDpi xmlns:a14="http://schemas.microsoft.com/office/drawing/2010/main" val="0"/>
              </a:ext>
            </a:extLst>
          </a:blip>
          <a:srcRect t="31865" r="4383" b="30927"/>
          <a:stretch/>
        </p:blipFill>
        <p:spPr>
          <a:xfrm>
            <a:off x="252248" y="419092"/>
            <a:ext cx="2834640" cy="3017520"/>
          </a:xfrm>
          <a:prstGeom prst="rect">
            <a:avLst/>
          </a:prstGeom>
        </p:spPr>
      </p:pic>
    </p:spTree>
    <p:extLst>
      <p:ext uri="{BB962C8B-B14F-4D97-AF65-F5344CB8AC3E}">
        <p14:creationId xmlns:p14="http://schemas.microsoft.com/office/powerpoint/2010/main" val="269116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dissolv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EC68ED6E-99F8-4346-B8C4-FE108D0DEA58}" type="slidenum">
              <a:rPr lang="en-US" altLang="x-none" sz="1200">
                <a:solidFill>
                  <a:srgbClr val="898989"/>
                </a:solidFill>
              </a:rPr>
              <a:pPr>
                <a:spcBef>
                  <a:spcPct val="0"/>
                </a:spcBef>
                <a:buFontTx/>
                <a:buNone/>
              </a:pPr>
              <a:t>24</a:t>
            </a:fld>
            <a:endParaRPr lang="en-US" altLang="x-none" sz="1200">
              <a:solidFill>
                <a:srgbClr val="898989"/>
              </a:solidFill>
            </a:endParaRPr>
          </a:p>
        </p:txBody>
      </p:sp>
      <p:sp>
        <p:nvSpPr>
          <p:cNvPr id="4" name="TextBox 3">
            <a:extLst>
              <a:ext uri="{FF2B5EF4-FFF2-40B4-BE49-F238E27FC236}">
                <a16:creationId xmlns:a16="http://schemas.microsoft.com/office/drawing/2014/main" id="{5DD7AAE2-8723-437E-8EB0-2D3BA8E53486}"/>
              </a:ext>
            </a:extLst>
          </p:cNvPr>
          <p:cNvSpPr txBox="1"/>
          <p:nvPr/>
        </p:nvSpPr>
        <p:spPr>
          <a:xfrm>
            <a:off x="519383" y="973921"/>
            <a:ext cx="7543530" cy="2730062"/>
          </a:xfrm>
          <a:prstGeom prst="rect">
            <a:avLst/>
          </a:prstGeom>
          <a:noFill/>
        </p:spPr>
        <p:txBody>
          <a:bodyPr wrap="square" lIns="91440" tIns="45720" rIns="91440" bIns="45720" rtlCol="0" anchor="ctr" anchorCtr="0">
            <a:noAutofit/>
          </a:bodyPr>
          <a:lstStyle/>
          <a:p>
            <a:r>
              <a:rPr lang="en-US" sz="2400" dirty="0">
                <a:latin typeface="Arial"/>
                <a:ea typeface="ＭＳ Ｐゴシック"/>
                <a:cs typeface="Arial"/>
              </a:rPr>
              <a:t>Build </a:t>
            </a:r>
            <a:r>
              <a:rPr lang="en-US" sz="2400" b="1" dirty="0">
                <a:solidFill>
                  <a:schemeClr val="accent1">
                    <a:lumMod val="75000"/>
                  </a:schemeClr>
                </a:solidFill>
                <a:latin typeface="Arial"/>
                <a:ea typeface="ＭＳ Ｐゴシック"/>
                <a:cs typeface="Arial"/>
              </a:rPr>
              <a:t>rapport</a:t>
            </a:r>
            <a:r>
              <a:rPr lang="en-US" sz="2400" dirty="0">
                <a:latin typeface="Arial"/>
                <a:ea typeface="ＭＳ Ｐゴシック"/>
                <a:cs typeface="Arial"/>
              </a:rPr>
              <a:t> with the family.</a:t>
            </a:r>
          </a:p>
          <a:p>
            <a:pPr marL="342900" indent="-342900">
              <a:buFont typeface="Arial" panose="020B0604020202020204" pitchFamily="34" charset="0"/>
              <a:buChar char="•"/>
            </a:pPr>
            <a:r>
              <a:rPr lang="en-US" sz="2400" dirty="0">
                <a:latin typeface="Arial"/>
                <a:ea typeface="ＭＳ Ｐゴシック"/>
                <a:cs typeface="Arial"/>
              </a:rPr>
              <a:t>Meeting family with understanding the case history but check your biases regarding their story</a:t>
            </a:r>
          </a:p>
          <a:p>
            <a:pPr marL="342900" indent="-342900">
              <a:buFont typeface="Arial" panose="020B0604020202020204" pitchFamily="34" charset="0"/>
              <a:buChar char="•"/>
            </a:pPr>
            <a:r>
              <a:rPr lang="en-US" sz="2400" dirty="0">
                <a:latin typeface="Arial"/>
                <a:ea typeface="ＭＳ Ｐゴシック"/>
                <a:cs typeface="Arial"/>
              </a:rPr>
              <a:t>Be consistent </a:t>
            </a:r>
          </a:p>
          <a:p>
            <a:pPr marL="342900" indent="-342900">
              <a:buFont typeface="Arial" panose="020B0604020202020204" pitchFamily="34" charset="0"/>
              <a:buChar char="•"/>
            </a:pPr>
            <a:r>
              <a:rPr lang="en-US" sz="2400" dirty="0">
                <a:latin typeface="Arial"/>
                <a:ea typeface="ＭＳ Ｐゴシック"/>
                <a:cs typeface="Arial"/>
              </a:rPr>
              <a:t>On going process (strengthen vs fracture)</a:t>
            </a:r>
          </a:p>
        </p:txBody>
      </p:sp>
      <p:grpSp>
        <p:nvGrpSpPr>
          <p:cNvPr id="6" name="Group 5">
            <a:extLst>
              <a:ext uri="{FF2B5EF4-FFF2-40B4-BE49-F238E27FC236}">
                <a16:creationId xmlns:a16="http://schemas.microsoft.com/office/drawing/2014/main" id="{D03673EA-750F-544E-8928-674A049B38D9}"/>
              </a:ext>
            </a:extLst>
          </p:cNvPr>
          <p:cNvGrpSpPr/>
          <p:nvPr/>
        </p:nvGrpSpPr>
        <p:grpSpPr>
          <a:xfrm>
            <a:off x="519383" y="400377"/>
            <a:ext cx="5631027" cy="830997"/>
            <a:chOff x="1638469" y="1673603"/>
            <a:chExt cx="5631027" cy="830997"/>
          </a:xfrm>
        </p:grpSpPr>
        <p:grpSp>
          <p:nvGrpSpPr>
            <p:cNvPr id="7" name="Group 6">
              <a:extLst>
                <a:ext uri="{FF2B5EF4-FFF2-40B4-BE49-F238E27FC236}">
                  <a16:creationId xmlns:a16="http://schemas.microsoft.com/office/drawing/2014/main" id="{0936C5E3-F386-8047-A5E9-6080BFD8E2E2}"/>
                </a:ext>
              </a:extLst>
            </p:cNvPr>
            <p:cNvGrpSpPr/>
            <p:nvPr/>
          </p:nvGrpSpPr>
          <p:grpSpPr>
            <a:xfrm>
              <a:off x="1638469" y="1673603"/>
              <a:ext cx="2460056" cy="830997"/>
              <a:chOff x="1638469" y="1677079"/>
              <a:chExt cx="2460056" cy="830997"/>
            </a:xfrm>
          </p:grpSpPr>
          <p:sp>
            <p:nvSpPr>
              <p:cNvPr id="9" name="TextBox 8">
                <a:extLst>
                  <a:ext uri="{FF2B5EF4-FFF2-40B4-BE49-F238E27FC236}">
                    <a16:creationId xmlns:a16="http://schemas.microsoft.com/office/drawing/2014/main" id="{07A9367B-5F84-6B40-87A4-46FF88DB8671}"/>
                  </a:ext>
                </a:extLst>
              </p:cNvPr>
              <p:cNvSpPr txBox="1"/>
              <p:nvPr/>
            </p:nvSpPr>
            <p:spPr>
              <a:xfrm>
                <a:off x="1638469" y="1677079"/>
                <a:ext cx="2460056" cy="830997"/>
              </a:xfrm>
              <a:prstGeom prst="rect">
                <a:avLst/>
              </a:prstGeom>
              <a:noFill/>
            </p:spPr>
            <p:txBody>
              <a:bodyPr wrap="square" lIns="91440" tIns="45720" rIns="91440" bIns="45720" rtlCol="0" anchor="t">
                <a:spAutoFit/>
              </a:bodyPr>
              <a:lstStyle/>
              <a:p>
                <a:r>
                  <a:rPr lang="en-US" sz="4800" b="1" dirty="0">
                    <a:solidFill>
                      <a:srgbClr val="0070C0"/>
                    </a:solidFill>
                    <a:latin typeface="Arial"/>
                    <a:ea typeface="ＭＳ Ｐゴシック"/>
                    <a:cs typeface="Arial"/>
                  </a:rPr>
                  <a:t>PEARR</a:t>
                </a:r>
              </a:p>
            </p:txBody>
          </p:sp>
          <p:sp>
            <p:nvSpPr>
              <p:cNvPr id="10" name="Rectangle 9">
                <a:extLst>
                  <a:ext uri="{FF2B5EF4-FFF2-40B4-BE49-F238E27FC236}">
                    <a16:creationId xmlns:a16="http://schemas.microsoft.com/office/drawing/2014/main" id="{AD5CF7D8-8BDA-3B4C-9BCE-7DB86FEFCC79}"/>
                  </a:ext>
                </a:extLst>
              </p:cNvPr>
              <p:cNvSpPr/>
              <p:nvPr/>
            </p:nvSpPr>
            <p:spPr>
              <a:xfrm>
                <a:off x="2199630" y="1773803"/>
                <a:ext cx="65193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32BE24C-53A0-154C-A59E-8B5C3BF17C22}"/>
                </a:ext>
              </a:extLst>
            </p:cNvPr>
            <p:cNvSpPr txBox="1"/>
            <p:nvPr/>
          </p:nvSpPr>
          <p:spPr>
            <a:xfrm>
              <a:off x="4343400" y="1846723"/>
              <a:ext cx="2926096" cy="523220"/>
            </a:xfrm>
            <a:prstGeom prst="rect">
              <a:avLst/>
            </a:prstGeom>
            <a:noFill/>
          </p:spPr>
          <p:txBody>
            <a:bodyPr wrap="square" lIns="91440" tIns="45720" rIns="91440" bIns="45720" rtlCol="0" anchor="t">
              <a:spAutoFit/>
            </a:bodyPr>
            <a:lstStyle/>
            <a:p>
              <a:r>
                <a:rPr lang="en-US" sz="2800" b="1" dirty="0">
                  <a:solidFill>
                    <a:srgbClr val="0070C0"/>
                  </a:solidFill>
                  <a:latin typeface="Arial"/>
                  <a:ea typeface="ＭＳ Ｐゴシック"/>
                  <a:cs typeface="Arial"/>
                </a:rPr>
                <a:t>To look keenly</a:t>
              </a:r>
              <a:endParaRPr lang="en-US" sz="2800" dirty="0">
                <a:latin typeface="Arial"/>
                <a:ea typeface="ＭＳ Ｐゴシック"/>
                <a:cs typeface="Arial"/>
              </a:endParaRPr>
            </a:p>
          </p:txBody>
        </p:sp>
      </p:grpSp>
      <p:pic>
        <p:nvPicPr>
          <p:cNvPr id="11" name="Picture 10" descr="A group of people posing for the camera&#10;&#10;Description automatically generated">
            <a:extLst>
              <a:ext uri="{FF2B5EF4-FFF2-40B4-BE49-F238E27FC236}">
                <a16:creationId xmlns:a16="http://schemas.microsoft.com/office/drawing/2014/main" id="{E79D5CFB-EC50-F347-8BE9-8E314A7F8A19}"/>
              </a:ext>
            </a:extLst>
          </p:cNvPr>
          <p:cNvPicPr>
            <a:picLocks noChangeAspect="1"/>
          </p:cNvPicPr>
          <p:nvPr/>
        </p:nvPicPr>
        <p:blipFill rotWithShape="1">
          <a:blip r:embed="rId3">
            <a:extLst>
              <a:ext uri="{28A0092B-C50C-407E-A947-70E740481C1C}">
                <a14:useLocalDpi xmlns:a14="http://schemas.microsoft.com/office/drawing/2010/main" val="0"/>
              </a:ext>
            </a:extLst>
          </a:blip>
          <a:srcRect t="-1" b="67069"/>
          <a:stretch/>
        </p:blipFill>
        <p:spPr>
          <a:xfrm>
            <a:off x="5432049" y="3480039"/>
            <a:ext cx="3192568" cy="2876311"/>
          </a:xfrm>
          <a:prstGeom prst="rect">
            <a:avLst/>
          </a:prstGeom>
        </p:spPr>
      </p:pic>
    </p:spTree>
    <p:extLst>
      <p:ext uri="{BB962C8B-B14F-4D97-AF65-F5344CB8AC3E}">
        <p14:creationId xmlns:p14="http://schemas.microsoft.com/office/powerpoint/2010/main" val="390012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EC68ED6E-99F8-4346-B8C4-FE108D0DEA58}" type="slidenum">
              <a:rPr lang="en-US" altLang="x-none" sz="1200">
                <a:solidFill>
                  <a:srgbClr val="898989"/>
                </a:solidFill>
              </a:rPr>
              <a:pPr>
                <a:spcBef>
                  <a:spcPct val="0"/>
                </a:spcBef>
                <a:buFontTx/>
                <a:buNone/>
              </a:pPr>
              <a:t>25</a:t>
            </a:fld>
            <a:endParaRPr lang="en-US" altLang="x-none" sz="1200">
              <a:solidFill>
                <a:srgbClr val="898989"/>
              </a:solidFill>
            </a:endParaRPr>
          </a:p>
        </p:txBody>
      </p:sp>
      <p:sp>
        <p:nvSpPr>
          <p:cNvPr id="4" name="TextBox 3">
            <a:extLst>
              <a:ext uri="{FF2B5EF4-FFF2-40B4-BE49-F238E27FC236}">
                <a16:creationId xmlns:a16="http://schemas.microsoft.com/office/drawing/2014/main" id="{5DD7AAE2-8723-437E-8EB0-2D3BA8E53486}"/>
              </a:ext>
            </a:extLst>
          </p:cNvPr>
          <p:cNvSpPr txBox="1"/>
          <p:nvPr/>
        </p:nvSpPr>
        <p:spPr>
          <a:xfrm>
            <a:off x="404425" y="3304933"/>
            <a:ext cx="8618482" cy="3046988"/>
          </a:xfrm>
          <a:prstGeom prst="rect">
            <a:avLst/>
          </a:prstGeom>
          <a:noFill/>
        </p:spPr>
        <p:txBody>
          <a:bodyPr wrap="square" lIns="91440" tIns="45720" rIns="91440" bIns="45720" rtlCol="0" anchor="ctr" anchorCtr="0">
            <a:noAutofit/>
          </a:bodyPr>
          <a:lstStyle/>
          <a:p>
            <a:r>
              <a:rPr lang="en-US" sz="2400" dirty="0">
                <a:latin typeface="Arial"/>
                <a:ea typeface="ＭＳ Ｐゴシック"/>
                <a:cs typeface="Arial"/>
              </a:rPr>
              <a:t>Be open to </a:t>
            </a:r>
            <a:r>
              <a:rPr lang="en-US" sz="2400" b="1" dirty="0">
                <a:solidFill>
                  <a:schemeClr val="accent1">
                    <a:lumMod val="75000"/>
                  </a:schemeClr>
                </a:solidFill>
                <a:latin typeface="Arial"/>
                <a:ea typeface="ＭＳ Ｐゴシック"/>
                <a:cs typeface="Arial"/>
              </a:rPr>
              <a:t>receive</a:t>
            </a:r>
            <a:r>
              <a:rPr lang="en-US" sz="2400" dirty="0">
                <a:latin typeface="Arial"/>
                <a:ea typeface="ＭＳ Ｐゴシック"/>
                <a:cs typeface="Arial"/>
              </a:rPr>
              <a:t>.</a:t>
            </a:r>
          </a:p>
          <a:p>
            <a:pPr marL="342900" indent="-342900">
              <a:buFont typeface="Arial" panose="020B0604020202020204" pitchFamily="34" charset="0"/>
              <a:buChar char="•"/>
            </a:pPr>
            <a:r>
              <a:rPr lang="en-US" sz="2400" dirty="0">
                <a:latin typeface="Arial"/>
                <a:ea typeface="ＭＳ Ｐゴシック"/>
                <a:cs typeface="Arial"/>
              </a:rPr>
              <a:t>Check your body language, your tone, and your response </a:t>
            </a:r>
          </a:p>
          <a:p>
            <a:pPr marL="342900" indent="-342900">
              <a:buFont typeface="Arial" panose="020B0604020202020204" pitchFamily="34" charset="0"/>
              <a:buChar char="•"/>
            </a:pPr>
            <a:r>
              <a:rPr lang="en-US" sz="2400" dirty="0">
                <a:latin typeface="Arial"/>
                <a:ea typeface="ＭＳ Ｐゴシック"/>
                <a:cs typeface="Arial"/>
              </a:rPr>
              <a:t>Assess your own interactions and see if there is anything you can do differently</a:t>
            </a:r>
          </a:p>
          <a:p>
            <a:pPr marL="342900" indent="-342900">
              <a:buFont typeface="Arial" panose="020B0604020202020204" pitchFamily="34" charset="0"/>
              <a:buChar char="•"/>
            </a:pPr>
            <a:r>
              <a:rPr lang="en-US" sz="2400" dirty="0">
                <a:latin typeface="Arial"/>
                <a:ea typeface="ＭＳ Ｐゴシック"/>
                <a:cs typeface="Arial"/>
              </a:rPr>
              <a:t>Do you treat all clients the same? Are you able to pivot (change your approach, actions, behaviors to get a different result?</a:t>
            </a:r>
          </a:p>
        </p:txBody>
      </p:sp>
      <p:grpSp>
        <p:nvGrpSpPr>
          <p:cNvPr id="6" name="Group 5">
            <a:extLst>
              <a:ext uri="{FF2B5EF4-FFF2-40B4-BE49-F238E27FC236}">
                <a16:creationId xmlns:a16="http://schemas.microsoft.com/office/drawing/2014/main" id="{C93776F1-C93D-FF4F-860F-92B506A1761C}"/>
              </a:ext>
            </a:extLst>
          </p:cNvPr>
          <p:cNvGrpSpPr/>
          <p:nvPr/>
        </p:nvGrpSpPr>
        <p:grpSpPr>
          <a:xfrm>
            <a:off x="2008735" y="382012"/>
            <a:ext cx="5631027" cy="830997"/>
            <a:chOff x="1638469" y="1673603"/>
            <a:chExt cx="5631027" cy="830997"/>
          </a:xfrm>
        </p:grpSpPr>
        <p:grpSp>
          <p:nvGrpSpPr>
            <p:cNvPr id="7" name="Group 6">
              <a:extLst>
                <a:ext uri="{FF2B5EF4-FFF2-40B4-BE49-F238E27FC236}">
                  <a16:creationId xmlns:a16="http://schemas.microsoft.com/office/drawing/2014/main" id="{D4ABE394-53DE-EE41-8949-9FA0A54DE3C5}"/>
                </a:ext>
              </a:extLst>
            </p:cNvPr>
            <p:cNvGrpSpPr/>
            <p:nvPr/>
          </p:nvGrpSpPr>
          <p:grpSpPr>
            <a:xfrm>
              <a:off x="1638469" y="1673603"/>
              <a:ext cx="2460056" cy="830997"/>
              <a:chOff x="1638469" y="1677079"/>
              <a:chExt cx="2460056" cy="830997"/>
            </a:xfrm>
          </p:grpSpPr>
          <p:sp>
            <p:nvSpPr>
              <p:cNvPr id="9" name="TextBox 8">
                <a:extLst>
                  <a:ext uri="{FF2B5EF4-FFF2-40B4-BE49-F238E27FC236}">
                    <a16:creationId xmlns:a16="http://schemas.microsoft.com/office/drawing/2014/main" id="{8141BFD0-A874-FB43-9B00-6C640A805CC4}"/>
                  </a:ext>
                </a:extLst>
              </p:cNvPr>
              <p:cNvSpPr txBox="1"/>
              <p:nvPr/>
            </p:nvSpPr>
            <p:spPr>
              <a:xfrm>
                <a:off x="1638469" y="1677079"/>
                <a:ext cx="2460056" cy="830997"/>
              </a:xfrm>
              <a:prstGeom prst="rect">
                <a:avLst/>
              </a:prstGeom>
              <a:noFill/>
            </p:spPr>
            <p:txBody>
              <a:bodyPr wrap="square" lIns="91440" tIns="45720" rIns="91440" bIns="45720" rtlCol="0" anchor="t">
                <a:spAutoFit/>
              </a:bodyPr>
              <a:lstStyle/>
              <a:p>
                <a:r>
                  <a:rPr lang="en-US" sz="4800" b="1" dirty="0">
                    <a:solidFill>
                      <a:srgbClr val="0070C0"/>
                    </a:solidFill>
                    <a:latin typeface="Arial"/>
                    <a:ea typeface="ＭＳ Ｐゴシック"/>
                    <a:cs typeface="Arial"/>
                  </a:rPr>
                  <a:t>PEARR</a:t>
                </a:r>
              </a:p>
            </p:txBody>
          </p:sp>
          <p:sp>
            <p:nvSpPr>
              <p:cNvPr id="10" name="Rectangle 9">
                <a:extLst>
                  <a:ext uri="{FF2B5EF4-FFF2-40B4-BE49-F238E27FC236}">
                    <a16:creationId xmlns:a16="http://schemas.microsoft.com/office/drawing/2014/main" id="{194FCF2B-9F68-CD4C-A577-3B9BCFF05E97}"/>
                  </a:ext>
                </a:extLst>
              </p:cNvPr>
              <p:cNvSpPr/>
              <p:nvPr/>
            </p:nvSpPr>
            <p:spPr>
              <a:xfrm>
                <a:off x="2199630" y="1773803"/>
                <a:ext cx="65193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066F04FB-C578-B044-99C1-82D0D2602FA1}"/>
                </a:ext>
              </a:extLst>
            </p:cNvPr>
            <p:cNvSpPr txBox="1"/>
            <p:nvPr/>
          </p:nvSpPr>
          <p:spPr>
            <a:xfrm>
              <a:off x="4343400" y="1846723"/>
              <a:ext cx="2926096" cy="523220"/>
            </a:xfrm>
            <a:prstGeom prst="rect">
              <a:avLst/>
            </a:prstGeom>
            <a:noFill/>
          </p:spPr>
          <p:txBody>
            <a:bodyPr wrap="square" lIns="91440" tIns="45720" rIns="91440" bIns="45720" rtlCol="0" anchor="t">
              <a:spAutoFit/>
            </a:bodyPr>
            <a:lstStyle/>
            <a:p>
              <a:r>
                <a:rPr lang="en-US" sz="2800" b="1" dirty="0">
                  <a:solidFill>
                    <a:srgbClr val="0070C0"/>
                  </a:solidFill>
                  <a:latin typeface="Arial"/>
                  <a:ea typeface="ＭＳ Ｐゴシック"/>
                  <a:cs typeface="Arial"/>
                </a:rPr>
                <a:t>To look keenly</a:t>
              </a:r>
              <a:endParaRPr lang="en-US" sz="2800" dirty="0">
                <a:latin typeface="Arial"/>
                <a:ea typeface="ＭＳ Ｐゴシック"/>
                <a:cs typeface="Arial"/>
              </a:endParaRPr>
            </a:p>
          </p:txBody>
        </p:sp>
      </p:grpSp>
      <p:pic>
        <p:nvPicPr>
          <p:cNvPr id="11" name="Picture 10" descr="A group of people posing for the camera&#10;&#10;Description automatically generated">
            <a:extLst>
              <a:ext uri="{FF2B5EF4-FFF2-40B4-BE49-F238E27FC236}">
                <a16:creationId xmlns:a16="http://schemas.microsoft.com/office/drawing/2014/main" id="{428A7C15-D1A2-E843-9714-AE70667CD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063" y="1309733"/>
            <a:ext cx="6068593" cy="2101575"/>
          </a:xfrm>
          <a:prstGeom prst="rect">
            <a:avLst/>
          </a:prstGeom>
        </p:spPr>
      </p:pic>
    </p:spTree>
    <p:extLst>
      <p:ext uri="{BB962C8B-B14F-4D97-AF65-F5344CB8AC3E}">
        <p14:creationId xmlns:p14="http://schemas.microsoft.com/office/powerpoint/2010/main" val="348327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7006" y="2466078"/>
            <a:ext cx="6614160" cy="1323439"/>
          </a:xfrm>
          <a:prstGeom prst="rect">
            <a:avLst/>
          </a:prstGeom>
        </p:spPr>
        <p:txBody>
          <a:bodyPr wrap="square">
            <a:spAutoFit/>
          </a:bodyPr>
          <a:lstStyle/>
          <a:p>
            <a:r>
              <a:rPr lang="en-US" sz="4000" b="1" dirty="0">
                <a:latin typeface="Arial" charset="0"/>
                <a:ea typeface="Arial" charset="0"/>
                <a:cs typeface="Arial" charset="0"/>
              </a:rPr>
              <a:t>What’s the philosophy behind strategy?</a:t>
            </a:r>
          </a:p>
        </p:txBody>
      </p:sp>
      <p:sp>
        <p:nvSpPr>
          <p:cNvPr id="2" name="Slide Number Placeholder 1"/>
          <p:cNvSpPr>
            <a:spLocks noGrp="1"/>
          </p:cNvSpPr>
          <p:nvPr>
            <p:ph type="sldNum" sz="quarter" idx="10"/>
          </p:nvPr>
        </p:nvSpPr>
        <p:spPr/>
        <p:txBody>
          <a:bodyPr/>
          <a:lstStyle/>
          <a:p>
            <a:fld id="{547D807E-C0AE-4F41-8703-66B04359A27F}" type="slidenum">
              <a:rPr lang="en-US" smtClean="0"/>
              <a:pPr/>
              <a:t>26</a:t>
            </a:fld>
            <a:endParaRPr lang="en-US" dirty="0"/>
          </a:p>
        </p:txBody>
      </p:sp>
    </p:spTree>
    <p:extLst>
      <p:ext uri="{BB962C8B-B14F-4D97-AF65-F5344CB8AC3E}">
        <p14:creationId xmlns:p14="http://schemas.microsoft.com/office/powerpoint/2010/main" val="2812770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suit and tie&#10;&#10;Description automatically generated">
            <a:extLst>
              <a:ext uri="{FF2B5EF4-FFF2-40B4-BE49-F238E27FC236}">
                <a16:creationId xmlns:a16="http://schemas.microsoft.com/office/drawing/2014/main" id="{A7692FC2-9636-AE4A-97FE-E7E7EFC245DB}"/>
              </a:ext>
            </a:extLst>
          </p:cNvPr>
          <p:cNvPicPr>
            <a:picLocks noChangeAspect="1"/>
          </p:cNvPicPr>
          <p:nvPr/>
        </p:nvPicPr>
        <p:blipFill rotWithShape="1">
          <a:blip r:embed="rId3">
            <a:extLst>
              <a:ext uri="{28A0092B-C50C-407E-A947-70E740481C1C}">
                <a14:useLocalDpi xmlns:a14="http://schemas.microsoft.com/office/drawing/2010/main" val="0"/>
              </a:ext>
            </a:extLst>
          </a:blip>
          <a:srcRect r="1" b="15841"/>
          <a:stretch/>
        </p:blipFill>
        <p:spPr>
          <a:xfrm>
            <a:off x="3575050" y="273050"/>
            <a:ext cx="5111750" cy="5853113"/>
          </a:xfrm>
          <a:prstGeom prst="rect">
            <a:avLst/>
          </a:prstGeom>
          <a:noFill/>
        </p:spPr>
      </p:pic>
      <p:sp>
        <p:nvSpPr>
          <p:cNvPr id="4" name="Rectangle 3">
            <a:extLst>
              <a:ext uri="{FF2B5EF4-FFF2-40B4-BE49-F238E27FC236}">
                <a16:creationId xmlns:a16="http://schemas.microsoft.com/office/drawing/2014/main" id="{FC58DFD0-88B8-E641-B357-C2257597AB8B}"/>
              </a:ext>
            </a:extLst>
          </p:cNvPr>
          <p:cNvSpPr/>
          <p:nvPr/>
        </p:nvSpPr>
        <p:spPr bwMode="auto">
          <a:xfrm>
            <a:off x="298704" y="3322528"/>
            <a:ext cx="3008313" cy="28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p>
            <a:pPr>
              <a:lnSpc>
                <a:spcPct val="90000"/>
              </a:lnSpc>
              <a:spcBef>
                <a:spcPct val="20000"/>
              </a:spcBef>
            </a:pPr>
            <a:r>
              <a:rPr lang="en-US" sz="2400" kern="1200" dirty="0">
                <a:latin typeface="Arial" panose="020B0604020202020204" pitchFamily="34" charset="0"/>
                <a:ea typeface="ＭＳ Ｐゴシック" charset="0"/>
                <a:cs typeface="Arial" panose="020B0604020202020204" pitchFamily="34" charset="0"/>
              </a:rPr>
              <a:t>Sigmund Freud noted that people tend to remember and value the differences between ourselves and others more than we do the similarities.</a:t>
            </a:r>
            <a:endParaRPr lang="en-US" sz="2400" b="0" i="0" kern="1200" dirty="0">
              <a:effectLst/>
              <a:latin typeface="Arial" panose="020B0604020202020204" pitchFamily="34" charset="0"/>
              <a:ea typeface="ＭＳ Ｐゴシック" charset="0"/>
              <a:cs typeface="Arial" panose="020B0604020202020204" pitchFamily="34" charset="0"/>
            </a:endParaRPr>
          </a:p>
        </p:txBody>
      </p:sp>
      <p:sp>
        <p:nvSpPr>
          <p:cNvPr id="2" name="Slide Number Placeholder 1">
            <a:extLst>
              <a:ext uri="{FF2B5EF4-FFF2-40B4-BE49-F238E27FC236}">
                <a16:creationId xmlns:a16="http://schemas.microsoft.com/office/drawing/2014/main" id="{DA681C48-2FBA-8945-82BF-22D27F42F26D}"/>
              </a:ext>
            </a:extLst>
          </p:cNvPr>
          <p:cNvSpPr>
            <a:spLocks noGrp="1"/>
          </p:cNvSpPr>
          <p:nvPr>
            <p:ph type="sldNum" sz="quarter" idx="12"/>
          </p:nvPr>
        </p:nvSpPr>
        <p:spPr>
          <a:xfrm>
            <a:off x="6553200" y="6356350"/>
            <a:ext cx="2133600" cy="365125"/>
          </a:xfrm>
        </p:spPr>
        <p:txBody>
          <a:bodyPr vert="horz" wrap="square" lIns="91440" tIns="45720" rIns="91440" bIns="45720" numCol="1" anchor="ctr" anchorCtr="0" compatLnSpc="1">
            <a:prstTxWarp prst="textNoShape">
              <a:avLst/>
            </a:prstTxWarp>
            <a:normAutofit/>
          </a:bodyPr>
          <a:lstStyle/>
          <a:p>
            <a:pPr>
              <a:spcAft>
                <a:spcPts val="600"/>
              </a:spcAft>
              <a:defRPr/>
            </a:pPr>
            <a:fld id="{D5B65D55-80F1-0A48-9B1D-BFB658EAC95D}" type="slidenum">
              <a:rPr lang="en-US" kern="1200">
                <a:latin typeface="Calibri" charset="0"/>
                <a:ea typeface="ＭＳ Ｐゴシック" charset="0"/>
                <a:cs typeface="Arial" charset="0"/>
              </a:rPr>
              <a:pPr>
                <a:spcAft>
                  <a:spcPts val="600"/>
                </a:spcAft>
                <a:defRPr/>
              </a:pPr>
              <a:t>27</a:t>
            </a:fld>
            <a:endParaRPr lang="en-US" kern="1200">
              <a:latin typeface="Calibri" charset="0"/>
              <a:ea typeface="ＭＳ Ｐゴシック" charset="0"/>
              <a:cs typeface="Arial" charset="0"/>
            </a:endParaRPr>
          </a:p>
        </p:txBody>
      </p:sp>
      <p:sp>
        <p:nvSpPr>
          <p:cNvPr id="5" name="Rectangle 4">
            <a:extLst>
              <a:ext uri="{FF2B5EF4-FFF2-40B4-BE49-F238E27FC236}">
                <a16:creationId xmlns:a16="http://schemas.microsoft.com/office/drawing/2014/main" id="{5865657C-87C6-DE46-A28D-376AD78C9985}"/>
              </a:ext>
            </a:extLst>
          </p:cNvPr>
          <p:cNvSpPr/>
          <p:nvPr/>
        </p:nvSpPr>
        <p:spPr>
          <a:xfrm>
            <a:off x="298704" y="1220548"/>
            <a:ext cx="6614160" cy="1754326"/>
          </a:xfrm>
          <a:prstGeom prst="rect">
            <a:avLst/>
          </a:prstGeom>
        </p:spPr>
        <p:txBody>
          <a:bodyPr wrap="square">
            <a:spAutoFit/>
          </a:bodyPr>
          <a:lstStyle/>
          <a:p>
            <a:r>
              <a:rPr lang="en-US" sz="3600" b="1" dirty="0">
                <a:latin typeface="Arial" charset="0"/>
                <a:ea typeface="Arial" charset="0"/>
                <a:cs typeface="Arial" charset="0"/>
              </a:rPr>
              <a:t>How do we </a:t>
            </a:r>
          </a:p>
          <a:p>
            <a:r>
              <a:rPr lang="en-US" sz="3600" b="1" dirty="0">
                <a:latin typeface="Arial" charset="0"/>
                <a:ea typeface="Arial" charset="0"/>
                <a:cs typeface="Arial" charset="0"/>
              </a:rPr>
              <a:t>see kinship </a:t>
            </a:r>
          </a:p>
          <a:p>
            <a:r>
              <a:rPr lang="en-US" sz="3600" b="1" dirty="0">
                <a:latin typeface="Arial" charset="0"/>
                <a:ea typeface="Arial" charset="0"/>
                <a:cs typeface="Arial" charset="0"/>
              </a:rPr>
              <a:t>families?</a:t>
            </a:r>
          </a:p>
        </p:txBody>
      </p:sp>
    </p:spTree>
    <p:extLst>
      <p:ext uri="{BB962C8B-B14F-4D97-AF65-F5344CB8AC3E}">
        <p14:creationId xmlns:p14="http://schemas.microsoft.com/office/powerpoint/2010/main" val="333260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47D807E-C0AE-4F41-8703-66B04359A27F}" type="slidenum">
              <a:rPr lang="en-US" smtClean="0"/>
              <a:pPr/>
              <a:t>28</a:t>
            </a:fld>
            <a:endParaRPr lang="en-US" dirty="0"/>
          </a:p>
        </p:txBody>
      </p:sp>
      <p:sp>
        <p:nvSpPr>
          <p:cNvPr id="4" name="Rectangle 3">
            <a:extLst>
              <a:ext uri="{FF2B5EF4-FFF2-40B4-BE49-F238E27FC236}">
                <a16:creationId xmlns:a16="http://schemas.microsoft.com/office/drawing/2014/main" id="{AFA6DE72-1AD6-6648-BA2E-35FAC5E32CE4}"/>
              </a:ext>
            </a:extLst>
          </p:cNvPr>
          <p:cNvSpPr/>
          <p:nvPr/>
        </p:nvSpPr>
        <p:spPr>
          <a:xfrm>
            <a:off x="573048" y="2609183"/>
            <a:ext cx="7709104" cy="1200329"/>
          </a:xfrm>
          <a:prstGeom prst="rect">
            <a:avLst/>
          </a:prstGeom>
        </p:spPr>
        <p:txBody>
          <a:bodyPr wrap="square">
            <a:spAutoFit/>
          </a:bodyPr>
          <a:lstStyle/>
          <a:p>
            <a:r>
              <a:rPr lang="en-US" sz="2400" dirty="0"/>
              <a:t>Family scientists define power in terms of who is able to influence others in the family, and who is able to block others. </a:t>
            </a:r>
            <a:endParaRPr lang="en-US" sz="2400" b="1" dirty="0">
              <a:latin typeface="Arial" charset="0"/>
              <a:ea typeface="Arial" charset="0"/>
              <a:cs typeface="Arial" charset="0"/>
            </a:endParaRPr>
          </a:p>
        </p:txBody>
      </p:sp>
      <p:sp>
        <p:nvSpPr>
          <p:cNvPr id="5" name="Rectangle 4">
            <a:extLst>
              <a:ext uri="{FF2B5EF4-FFF2-40B4-BE49-F238E27FC236}">
                <a16:creationId xmlns:a16="http://schemas.microsoft.com/office/drawing/2014/main" id="{E164B6DB-AE83-2C42-9C89-7781CCF6F1AC}"/>
              </a:ext>
            </a:extLst>
          </p:cNvPr>
          <p:cNvSpPr/>
          <p:nvPr/>
        </p:nvSpPr>
        <p:spPr>
          <a:xfrm>
            <a:off x="573048" y="3999215"/>
            <a:ext cx="4572000" cy="246221"/>
          </a:xfrm>
          <a:prstGeom prst="rect">
            <a:avLst/>
          </a:prstGeom>
        </p:spPr>
        <p:txBody>
          <a:bodyPr>
            <a:spAutoFit/>
          </a:bodyPr>
          <a:lstStyle/>
          <a:p>
            <a:r>
              <a:rPr lang="en-US" sz="1000" dirty="0"/>
              <a:t>https://</a:t>
            </a:r>
            <a:r>
              <a:rPr lang="en-US" sz="1000" dirty="0" err="1"/>
              <a:t>family.jrank.org</a:t>
            </a:r>
            <a:r>
              <a:rPr lang="en-US" sz="1000" dirty="0"/>
              <a:t>/pages/1316/</a:t>
            </a:r>
            <a:r>
              <a:rPr lang="en-US" sz="1000" dirty="0" err="1"/>
              <a:t>Power.html</a:t>
            </a:r>
            <a:endParaRPr lang="en-US" sz="1000" dirty="0"/>
          </a:p>
        </p:txBody>
      </p:sp>
    </p:spTree>
    <p:extLst>
      <p:ext uri="{BB962C8B-B14F-4D97-AF65-F5344CB8AC3E}">
        <p14:creationId xmlns:p14="http://schemas.microsoft.com/office/powerpoint/2010/main" val="3278524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47D807E-C0AE-4F41-8703-66B04359A27F}" type="slidenum">
              <a:rPr lang="en-US" smtClean="0"/>
              <a:pPr/>
              <a:t>29</a:t>
            </a:fld>
            <a:endParaRPr lang="en-US" dirty="0"/>
          </a:p>
        </p:txBody>
      </p:sp>
      <p:sp>
        <p:nvSpPr>
          <p:cNvPr id="4" name="Rectangle 3">
            <a:extLst>
              <a:ext uri="{FF2B5EF4-FFF2-40B4-BE49-F238E27FC236}">
                <a16:creationId xmlns:a16="http://schemas.microsoft.com/office/drawing/2014/main" id="{AFA6DE72-1AD6-6648-BA2E-35FAC5E32CE4}"/>
              </a:ext>
            </a:extLst>
          </p:cNvPr>
          <p:cNvSpPr/>
          <p:nvPr/>
        </p:nvSpPr>
        <p:spPr>
          <a:xfrm>
            <a:off x="717448" y="1989072"/>
            <a:ext cx="7709104" cy="2698542"/>
          </a:xfrm>
          <a:prstGeom prst="rect">
            <a:avLst/>
          </a:prstGeom>
        </p:spPr>
        <p:txBody>
          <a:bodyPr wrap="square">
            <a:noAutofit/>
          </a:bodyPr>
          <a:lstStyle/>
          <a:p>
            <a:r>
              <a:rPr lang="en-US" sz="2400" dirty="0"/>
              <a:t>In some families, an uncle who tries to impose his will on his nieces and nephews might be viewed as a meddler who is trying to exercise illegitimate power. </a:t>
            </a:r>
          </a:p>
          <a:p>
            <a:endParaRPr lang="en-US" sz="2400" dirty="0"/>
          </a:p>
          <a:p>
            <a:r>
              <a:rPr lang="en-US" sz="2400" dirty="0"/>
              <a:t>In other families, uncles are accorded legitimate power over nieces and nephews and might be respected for this kind of guidance.</a:t>
            </a:r>
          </a:p>
        </p:txBody>
      </p:sp>
      <p:sp>
        <p:nvSpPr>
          <p:cNvPr id="5" name="Rectangle 4">
            <a:extLst>
              <a:ext uri="{FF2B5EF4-FFF2-40B4-BE49-F238E27FC236}">
                <a16:creationId xmlns:a16="http://schemas.microsoft.com/office/drawing/2014/main" id="{E164B6DB-AE83-2C42-9C89-7781CCF6F1AC}"/>
              </a:ext>
            </a:extLst>
          </p:cNvPr>
          <p:cNvSpPr/>
          <p:nvPr/>
        </p:nvSpPr>
        <p:spPr>
          <a:xfrm>
            <a:off x="573048" y="5701891"/>
            <a:ext cx="4572000" cy="246221"/>
          </a:xfrm>
          <a:prstGeom prst="rect">
            <a:avLst/>
          </a:prstGeom>
        </p:spPr>
        <p:txBody>
          <a:bodyPr>
            <a:spAutoFit/>
          </a:bodyPr>
          <a:lstStyle/>
          <a:p>
            <a:r>
              <a:rPr lang="en-US" sz="1000" dirty="0"/>
              <a:t>https://</a:t>
            </a:r>
            <a:r>
              <a:rPr lang="en-US" sz="1000" dirty="0" err="1"/>
              <a:t>family.jrank.org</a:t>
            </a:r>
            <a:r>
              <a:rPr lang="en-US" sz="1000" dirty="0"/>
              <a:t>/pages/1316/</a:t>
            </a:r>
            <a:r>
              <a:rPr lang="en-US" sz="1000" dirty="0" err="1"/>
              <a:t>Power.html</a:t>
            </a:r>
            <a:endParaRPr lang="en-US" sz="1000" dirty="0"/>
          </a:p>
        </p:txBody>
      </p:sp>
    </p:spTree>
    <p:extLst>
      <p:ext uri="{BB962C8B-B14F-4D97-AF65-F5344CB8AC3E}">
        <p14:creationId xmlns:p14="http://schemas.microsoft.com/office/powerpoint/2010/main" val="3848938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661224-9FDF-9A48-A23C-4E024BC3FE6F}"/>
              </a:ext>
            </a:extLst>
          </p:cNvPr>
          <p:cNvSpPr>
            <a:spLocks noGrp="1"/>
          </p:cNvSpPr>
          <p:nvPr>
            <p:ph type="sldNum" sz="quarter" idx="10"/>
          </p:nvPr>
        </p:nvSpPr>
        <p:spPr/>
        <p:txBody>
          <a:bodyPr/>
          <a:lstStyle/>
          <a:p>
            <a:pPr>
              <a:defRPr/>
            </a:pPr>
            <a:fld id="{D5B65D55-80F1-0A48-9B1D-BFB658EAC95D}" type="slidenum">
              <a:rPr lang="en-US" smtClean="0"/>
              <a:pPr>
                <a:defRPr/>
              </a:pPr>
              <a:t>3</a:t>
            </a:fld>
            <a:endParaRPr lang="en-US"/>
          </a:p>
        </p:txBody>
      </p:sp>
      <p:sp>
        <p:nvSpPr>
          <p:cNvPr id="3" name="Rectangle 2">
            <a:extLst>
              <a:ext uri="{FF2B5EF4-FFF2-40B4-BE49-F238E27FC236}">
                <a16:creationId xmlns:a16="http://schemas.microsoft.com/office/drawing/2014/main" id="{8A80B438-5C9F-6643-9784-0A161CB5F60C}"/>
              </a:ext>
            </a:extLst>
          </p:cNvPr>
          <p:cNvSpPr/>
          <p:nvPr/>
        </p:nvSpPr>
        <p:spPr>
          <a:xfrm>
            <a:off x="698938" y="4399249"/>
            <a:ext cx="7746123" cy="969347"/>
          </a:xfrm>
          <a:prstGeom prst="rect">
            <a:avLst/>
          </a:prstGeom>
          <a:solidFill>
            <a:schemeClr val="bg1">
              <a:lumMod val="95000"/>
            </a:schemeClr>
          </a:solidFill>
        </p:spPr>
        <p:txBody>
          <a:bodyPr lIns="274320" tIns="182880" rIns="274320" bIns="182880" anchor="t" anchorCtr="0">
            <a:noAutofit/>
          </a:bodyPr>
          <a:lstStyle/>
          <a:p>
            <a:pPr lvl="0">
              <a:spcBef>
                <a:spcPts val="0"/>
              </a:spcBef>
              <a:spcAft>
                <a:spcPts val="0"/>
              </a:spcAft>
            </a:pP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Identify strategies for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inclusive family engagement </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in kinship care. </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indent="25400">
              <a:spcBef>
                <a:spcPts val="0"/>
              </a:spcBef>
              <a:spcAft>
                <a:spcPts val="0"/>
              </a:spcAft>
            </a:pP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377AAA70-710E-7C4C-97E3-915487CE4C23}"/>
              </a:ext>
            </a:extLst>
          </p:cNvPr>
          <p:cNvSpPr/>
          <p:nvPr/>
        </p:nvSpPr>
        <p:spPr>
          <a:xfrm>
            <a:off x="698938" y="1619125"/>
            <a:ext cx="7746123" cy="1051206"/>
          </a:xfrm>
          <a:prstGeom prst="rect">
            <a:avLst/>
          </a:prstGeom>
          <a:solidFill>
            <a:schemeClr val="bg1">
              <a:lumMod val="95000"/>
            </a:schemeClr>
          </a:solidFill>
        </p:spPr>
        <p:txBody>
          <a:bodyPr lIns="274320" tIns="182880" rIns="274320" bIns="182880" anchor="t" anchorCtr="0">
            <a:noAutofit/>
          </a:bodyPr>
          <a:lstStyle/>
          <a:p>
            <a:pPr lvl="0">
              <a:spcBef>
                <a:spcPts val="0"/>
              </a:spcBef>
              <a:spcAft>
                <a:spcPts val="0"/>
              </a:spcAft>
            </a:pP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Describe how the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family hierarchy </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impacts relationships in kinship care.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B70116ED-E6E3-D645-9126-163F6FE01F79}"/>
              </a:ext>
            </a:extLst>
          </p:cNvPr>
          <p:cNvSpPr/>
          <p:nvPr/>
        </p:nvSpPr>
        <p:spPr>
          <a:xfrm>
            <a:off x="698938" y="3050116"/>
            <a:ext cx="7746123" cy="969347"/>
          </a:xfrm>
          <a:prstGeom prst="rect">
            <a:avLst/>
          </a:prstGeom>
          <a:solidFill>
            <a:schemeClr val="bg1">
              <a:lumMod val="95000"/>
            </a:schemeClr>
          </a:solidFill>
        </p:spPr>
        <p:txBody>
          <a:bodyPr lIns="274320" tIns="182880" rIns="274320" bIns="182880" anchor="t" anchorCtr="0">
            <a:noAutofit/>
          </a:bodyPr>
          <a:lstStyle/>
          <a:p>
            <a:pPr lvl="0">
              <a:spcBef>
                <a:spcPts val="0"/>
              </a:spcBef>
              <a:spcAft>
                <a:spcPts val="0"/>
              </a:spcAft>
            </a:pP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Recognize how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family loyalties </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influence conversations in kinship care.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Title 1">
            <a:extLst>
              <a:ext uri="{FF2B5EF4-FFF2-40B4-BE49-F238E27FC236}">
                <a16:creationId xmlns:a16="http://schemas.microsoft.com/office/drawing/2014/main" id="{76793468-FCB5-024B-9BBB-B125A7383537}"/>
              </a:ext>
            </a:extLst>
          </p:cNvPr>
          <p:cNvSpPr txBox="1">
            <a:spLocks/>
          </p:cNvSpPr>
          <p:nvPr/>
        </p:nvSpPr>
        <p:spPr>
          <a:xfrm>
            <a:off x="457200" y="417603"/>
            <a:ext cx="8229600" cy="780301"/>
          </a:xfrm>
          <a:prstGeom prst="rect">
            <a:avLst/>
          </a:prstGeom>
        </p:spPr>
        <p:txBody>
          <a:bodyPr anchor="ctr" anchorCtr="0"/>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charset="0"/>
                <a:ea typeface="ＭＳ Ｐゴシック" charset="0"/>
              </a:defRPr>
            </a:lvl6pPr>
            <a:lvl7pPr marL="914400" algn="ctr" rtl="0" eaLnBrk="1" fontAlgn="base" hangingPunct="1">
              <a:spcBef>
                <a:spcPct val="0"/>
              </a:spcBef>
              <a:spcAft>
                <a:spcPct val="0"/>
              </a:spcAft>
              <a:defRPr sz="4400">
                <a:solidFill>
                  <a:schemeClr val="tx1"/>
                </a:solidFill>
                <a:latin typeface="Calibri" charset="0"/>
                <a:ea typeface="ＭＳ Ｐゴシック" charset="0"/>
              </a:defRPr>
            </a:lvl7pPr>
            <a:lvl8pPr marL="1371600" algn="ctr" rtl="0" eaLnBrk="1" fontAlgn="base" hangingPunct="1">
              <a:spcBef>
                <a:spcPct val="0"/>
              </a:spcBef>
              <a:spcAft>
                <a:spcPct val="0"/>
              </a:spcAft>
              <a:defRPr sz="4400">
                <a:solidFill>
                  <a:schemeClr val="tx1"/>
                </a:solidFill>
                <a:latin typeface="Calibri" charset="0"/>
                <a:ea typeface="ＭＳ Ｐゴシック" charset="0"/>
              </a:defRPr>
            </a:lvl8pPr>
            <a:lvl9pPr marL="1828800" algn="ctr" rtl="0" eaLnBrk="1" fontAlgn="base" hangingPunct="1">
              <a:spcBef>
                <a:spcPct val="0"/>
              </a:spcBef>
              <a:spcAft>
                <a:spcPct val="0"/>
              </a:spcAft>
              <a:defRPr sz="4400">
                <a:solidFill>
                  <a:schemeClr val="tx1"/>
                </a:solidFill>
                <a:latin typeface="Calibri" charset="0"/>
                <a:ea typeface="ＭＳ Ｐゴシック" charset="0"/>
              </a:defRPr>
            </a:lvl9pPr>
          </a:lstStyle>
          <a:p>
            <a:r>
              <a:rPr lang="en-US" sz="3600" dirty="0">
                <a:latin typeface="Arial" panose="020B0604020202020204" pitchFamily="34" charset="0"/>
                <a:cs typeface="Arial" panose="020B0604020202020204" pitchFamily="34" charset="0"/>
              </a:rPr>
              <a:t>Objectives</a:t>
            </a:r>
          </a:p>
        </p:txBody>
      </p:sp>
    </p:spTree>
    <p:extLst>
      <p:ext uri="{BB962C8B-B14F-4D97-AF65-F5344CB8AC3E}">
        <p14:creationId xmlns:p14="http://schemas.microsoft.com/office/powerpoint/2010/main" val="3769832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23296C-BCDA-B740-97FD-007304776249}"/>
              </a:ext>
            </a:extLst>
          </p:cNvPr>
          <p:cNvSpPr>
            <a:spLocks noGrp="1"/>
          </p:cNvSpPr>
          <p:nvPr>
            <p:ph type="sldNum" sz="quarter" idx="10"/>
          </p:nvPr>
        </p:nvSpPr>
        <p:spPr/>
        <p:txBody>
          <a:bodyPr/>
          <a:lstStyle/>
          <a:p>
            <a:pPr>
              <a:defRPr/>
            </a:pPr>
            <a:fld id="{D5B65D55-80F1-0A48-9B1D-BFB658EAC95D}" type="slidenum">
              <a:rPr lang="en-US" smtClean="0"/>
              <a:pPr>
                <a:defRPr/>
              </a:pPr>
              <a:t>30</a:t>
            </a:fld>
            <a:endParaRPr lang="en-US"/>
          </a:p>
        </p:txBody>
      </p:sp>
      <p:pic>
        <p:nvPicPr>
          <p:cNvPr id="3" name="Uncle Buck - Trimmed.mp4" descr="Uncle Buck - Trimmed.mp4">
            <a:hlinkClick r:id="" action="ppaction://media"/>
            <a:extLst>
              <a:ext uri="{FF2B5EF4-FFF2-40B4-BE49-F238E27FC236}">
                <a16:creationId xmlns:a16="http://schemas.microsoft.com/office/drawing/2014/main" id="{AA58AC9F-1D7D-1845-BF11-A9351D2A51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116030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011EC9-7E56-C349-88E4-C6A9EF1D267B}"/>
              </a:ext>
            </a:extLst>
          </p:cNvPr>
          <p:cNvSpPr>
            <a:spLocks noGrp="1"/>
          </p:cNvSpPr>
          <p:nvPr>
            <p:ph type="sldNum" sz="quarter" idx="10"/>
          </p:nvPr>
        </p:nvSpPr>
        <p:spPr/>
        <p:txBody>
          <a:bodyPr/>
          <a:lstStyle/>
          <a:p>
            <a:pPr>
              <a:defRPr/>
            </a:pPr>
            <a:fld id="{D5B65D55-80F1-0A48-9B1D-BFB658EAC95D}" type="slidenum">
              <a:rPr lang="en-US" smtClean="0"/>
              <a:pPr>
                <a:defRPr/>
              </a:pPr>
              <a:t>31</a:t>
            </a:fld>
            <a:endParaRPr lang="en-US"/>
          </a:p>
        </p:txBody>
      </p:sp>
      <p:sp>
        <p:nvSpPr>
          <p:cNvPr id="3" name="TextBox 2">
            <a:extLst>
              <a:ext uri="{FF2B5EF4-FFF2-40B4-BE49-F238E27FC236}">
                <a16:creationId xmlns:a16="http://schemas.microsoft.com/office/drawing/2014/main" id="{25D653AC-429B-C047-AFC5-8E6C99165BA1}"/>
              </a:ext>
            </a:extLst>
          </p:cNvPr>
          <p:cNvSpPr txBox="1"/>
          <p:nvPr/>
        </p:nvSpPr>
        <p:spPr>
          <a:xfrm>
            <a:off x="535485" y="325171"/>
            <a:ext cx="8481361" cy="400110"/>
          </a:xfrm>
          <a:prstGeom prst="rect">
            <a:avLst/>
          </a:prstGeom>
          <a:noFill/>
        </p:spPr>
        <p:txBody>
          <a:bodyPr wrap="square" lIns="91440" tIns="45720" rIns="91440" bIns="45720" rtlCol="0" anchor="t">
            <a:spAutoFit/>
          </a:bodyPr>
          <a:lstStyle/>
          <a:p>
            <a:r>
              <a:rPr lang="en-US" sz="2000" dirty="0">
                <a:latin typeface="Arial"/>
                <a:ea typeface="ＭＳ Ｐゴシック"/>
                <a:cs typeface="Arial"/>
              </a:rPr>
              <a:t>Meeting kinship families where they are means there is no starting line. </a:t>
            </a:r>
          </a:p>
        </p:txBody>
      </p:sp>
      <p:pic>
        <p:nvPicPr>
          <p:cNvPr id="5" name="Picture 4" descr="A picture containing indoor, plate, decorated, arranged&#10;&#10;Description automatically generated">
            <a:extLst>
              <a:ext uri="{FF2B5EF4-FFF2-40B4-BE49-F238E27FC236}">
                <a16:creationId xmlns:a16="http://schemas.microsoft.com/office/drawing/2014/main" id="{69BF8081-1A82-1548-B59B-83EBBE3CB8CB}"/>
              </a:ext>
            </a:extLst>
          </p:cNvPr>
          <p:cNvPicPr>
            <a:picLocks noChangeAspect="1"/>
          </p:cNvPicPr>
          <p:nvPr/>
        </p:nvPicPr>
        <p:blipFill rotWithShape="1">
          <a:blip r:embed="rId3">
            <a:extLst>
              <a:ext uri="{28A0092B-C50C-407E-A947-70E740481C1C}">
                <a14:useLocalDpi xmlns:a14="http://schemas.microsoft.com/office/drawing/2010/main" val="0"/>
              </a:ext>
            </a:extLst>
          </a:blip>
          <a:srcRect b="57084"/>
          <a:stretch/>
        </p:blipFill>
        <p:spPr>
          <a:xfrm>
            <a:off x="573543" y="753320"/>
            <a:ext cx="7996913" cy="2647641"/>
          </a:xfrm>
          <a:prstGeom prst="rect">
            <a:avLst/>
          </a:prstGeom>
        </p:spPr>
      </p:pic>
      <p:pic>
        <p:nvPicPr>
          <p:cNvPr id="9" name="Picture 8" descr="A picture containing indoor, plate, decorated, arranged&#10;&#10;Description automatically generated">
            <a:extLst>
              <a:ext uri="{FF2B5EF4-FFF2-40B4-BE49-F238E27FC236}">
                <a16:creationId xmlns:a16="http://schemas.microsoft.com/office/drawing/2014/main" id="{422F5F9F-F275-8F44-B138-12509E442A0D}"/>
              </a:ext>
            </a:extLst>
          </p:cNvPr>
          <p:cNvPicPr>
            <a:picLocks noChangeAspect="1"/>
          </p:cNvPicPr>
          <p:nvPr/>
        </p:nvPicPr>
        <p:blipFill rotWithShape="1">
          <a:blip r:embed="rId3">
            <a:extLst>
              <a:ext uri="{28A0092B-C50C-407E-A947-70E740481C1C}">
                <a14:useLocalDpi xmlns:a14="http://schemas.microsoft.com/office/drawing/2010/main" val="0"/>
              </a:ext>
            </a:extLst>
          </a:blip>
          <a:srcRect t="50001" b="-1"/>
          <a:stretch/>
        </p:blipFill>
        <p:spPr>
          <a:xfrm>
            <a:off x="573543" y="3429000"/>
            <a:ext cx="8131022" cy="3136359"/>
          </a:xfrm>
          <a:prstGeom prst="rect">
            <a:avLst/>
          </a:prstGeom>
        </p:spPr>
      </p:pic>
    </p:spTree>
    <p:extLst>
      <p:ext uri="{BB962C8B-B14F-4D97-AF65-F5344CB8AC3E}">
        <p14:creationId xmlns:p14="http://schemas.microsoft.com/office/powerpoint/2010/main" val="334961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47D807E-C0AE-4F41-8703-66B04359A27F}" type="slidenum">
              <a:rPr lang="en-US" smtClean="0"/>
              <a:pPr/>
              <a:t>32</a:t>
            </a:fld>
            <a:endParaRPr lang="en-US" dirty="0"/>
          </a:p>
        </p:txBody>
      </p:sp>
      <p:sp>
        <p:nvSpPr>
          <p:cNvPr id="4" name="Rectangle 3">
            <a:extLst>
              <a:ext uri="{FF2B5EF4-FFF2-40B4-BE49-F238E27FC236}">
                <a16:creationId xmlns:a16="http://schemas.microsoft.com/office/drawing/2014/main" id="{AFA6DE72-1AD6-6648-BA2E-35FAC5E32CE4}"/>
              </a:ext>
            </a:extLst>
          </p:cNvPr>
          <p:cNvSpPr/>
          <p:nvPr/>
        </p:nvSpPr>
        <p:spPr>
          <a:xfrm>
            <a:off x="557044" y="1649680"/>
            <a:ext cx="1062985" cy="461665"/>
          </a:xfrm>
          <a:prstGeom prst="rect">
            <a:avLst/>
          </a:prstGeom>
          <a:solidFill>
            <a:schemeClr val="bg1">
              <a:lumMod val="95000"/>
            </a:schemeClr>
          </a:solidFill>
        </p:spPr>
        <p:txBody>
          <a:bodyPr wrap="square">
            <a:noAutofit/>
          </a:bodyPr>
          <a:lstStyle/>
          <a:p>
            <a:r>
              <a:rPr lang="en-US" sz="2400" dirty="0"/>
              <a:t>Guilt</a:t>
            </a:r>
            <a:endParaRPr lang="en-US" sz="2400" b="1" dirty="0">
              <a:latin typeface="Arial" charset="0"/>
              <a:ea typeface="Arial" charset="0"/>
              <a:cs typeface="Arial" charset="0"/>
            </a:endParaRPr>
          </a:p>
        </p:txBody>
      </p:sp>
      <p:sp>
        <p:nvSpPr>
          <p:cNvPr id="6" name="Rectangle 5">
            <a:extLst>
              <a:ext uri="{FF2B5EF4-FFF2-40B4-BE49-F238E27FC236}">
                <a16:creationId xmlns:a16="http://schemas.microsoft.com/office/drawing/2014/main" id="{11CFA462-4FEC-3746-BE6D-A5F158733C67}"/>
              </a:ext>
            </a:extLst>
          </p:cNvPr>
          <p:cNvSpPr/>
          <p:nvPr/>
        </p:nvSpPr>
        <p:spPr>
          <a:xfrm>
            <a:off x="557044" y="2345415"/>
            <a:ext cx="1062985" cy="461665"/>
          </a:xfrm>
          <a:prstGeom prst="rect">
            <a:avLst/>
          </a:prstGeom>
          <a:solidFill>
            <a:schemeClr val="bg1">
              <a:lumMod val="95000"/>
            </a:schemeClr>
          </a:solidFill>
        </p:spPr>
        <p:txBody>
          <a:bodyPr wrap="square">
            <a:noAutofit/>
          </a:bodyPr>
          <a:lstStyle/>
          <a:p>
            <a:r>
              <a:rPr lang="en-US" sz="2400" dirty="0"/>
              <a:t>Anger</a:t>
            </a:r>
            <a:endParaRPr lang="en-US" sz="2400" b="1" dirty="0">
              <a:latin typeface="Arial" charset="0"/>
              <a:ea typeface="Arial" charset="0"/>
              <a:cs typeface="Arial" charset="0"/>
            </a:endParaRPr>
          </a:p>
        </p:txBody>
      </p:sp>
      <p:sp>
        <p:nvSpPr>
          <p:cNvPr id="7" name="Rectangle 6">
            <a:extLst>
              <a:ext uri="{FF2B5EF4-FFF2-40B4-BE49-F238E27FC236}">
                <a16:creationId xmlns:a16="http://schemas.microsoft.com/office/drawing/2014/main" id="{5AFDB527-B1C0-B447-87C9-B84F6D8F90E0}"/>
              </a:ext>
            </a:extLst>
          </p:cNvPr>
          <p:cNvSpPr/>
          <p:nvPr/>
        </p:nvSpPr>
        <p:spPr>
          <a:xfrm>
            <a:off x="557044" y="3041150"/>
            <a:ext cx="1062985" cy="461665"/>
          </a:xfrm>
          <a:prstGeom prst="rect">
            <a:avLst/>
          </a:prstGeom>
          <a:solidFill>
            <a:schemeClr val="bg1">
              <a:lumMod val="95000"/>
            </a:schemeClr>
          </a:solidFill>
        </p:spPr>
        <p:txBody>
          <a:bodyPr wrap="square">
            <a:noAutofit/>
          </a:bodyPr>
          <a:lstStyle/>
          <a:p>
            <a:r>
              <a:rPr lang="en-US" sz="2400" dirty="0"/>
              <a:t>Doubt</a:t>
            </a:r>
            <a:endParaRPr lang="en-US" sz="2400" b="1" dirty="0">
              <a:latin typeface="Arial" charset="0"/>
              <a:ea typeface="Arial" charset="0"/>
              <a:cs typeface="Arial" charset="0"/>
            </a:endParaRPr>
          </a:p>
        </p:txBody>
      </p:sp>
      <p:sp>
        <p:nvSpPr>
          <p:cNvPr id="8" name="Rectangle 7">
            <a:extLst>
              <a:ext uri="{FF2B5EF4-FFF2-40B4-BE49-F238E27FC236}">
                <a16:creationId xmlns:a16="http://schemas.microsoft.com/office/drawing/2014/main" id="{D8254BD8-7820-9A49-965F-2B0B311B9C05}"/>
              </a:ext>
            </a:extLst>
          </p:cNvPr>
          <p:cNvSpPr/>
          <p:nvPr/>
        </p:nvSpPr>
        <p:spPr>
          <a:xfrm>
            <a:off x="557044" y="3736885"/>
            <a:ext cx="1597881" cy="461665"/>
          </a:xfrm>
          <a:prstGeom prst="rect">
            <a:avLst/>
          </a:prstGeom>
          <a:solidFill>
            <a:schemeClr val="bg1">
              <a:lumMod val="95000"/>
            </a:schemeClr>
          </a:solidFill>
        </p:spPr>
        <p:txBody>
          <a:bodyPr wrap="square">
            <a:noAutofit/>
          </a:bodyPr>
          <a:lstStyle/>
          <a:p>
            <a:r>
              <a:rPr lang="en-US" sz="2400" dirty="0"/>
              <a:t>Jealousy</a:t>
            </a:r>
            <a:endParaRPr lang="en-US" sz="2400" b="1" dirty="0">
              <a:latin typeface="Arial" charset="0"/>
              <a:ea typeface="Arial" charset="0"/>
              <a:cs typeface="Arial" charset="0"/>
            </a:endParaRPr>
          </a:p>
        </p:txBody>
      </p:sp>
      <p:sp>
        <p:nvSpPr>
          <p:cNvPr id="9" name="Rectangle 8">
            <a:extLst>
              <a:ext uri="{FF2B5EF4-FFF2-40B4-BE49-F238E27FC236}">
                <a16:creationId xmlns:a16="http://schemas.microsoft.com/office/drawing/2014/main" id="{6999BB6D-6138-A843-8A7C-AAF38EB4ADB5}"/>
              </a:ext>
            </a:extLst>
          </p:cNvPr>
          <p:cNvSpPr/>
          <p:nvPr/>
        </p:nvSpPr>
        <p:spPr>
          <a:xfrm>
            <a:off x="557044" y="4432620"/>
            <a:ext cx="2339837" cy="461665"/>
          </a:xfrm>
          <a:prstGeom prst="rect">
            <a:avLst/>
          </a:prstGeom>
          <a:solidFill>
            <a:schemeClr val="bg1">
              <a:lumMod val="95000"/>
            </a:schemeClr>
          </a:solidFill>
        </p:spPr>
        <p:txBody>
          <a:bodyPr wrap="square">
            <a:noAutofit/>
          </a:bodyPr>
          <a:lstStyle/>
          <a:p>
            <a:r>
              <a:rPr lang="en-US" sz="2400" dirty="0"/>
              <a:t>Embarrassment</a:t>
            </a:r>
            <a:endParaRPr lang="en-US" sz="2400" b="1" dirty="0">
              <a:latin typeface="Arial" charset="0"/>
              <a:ea typeface="Arial" charset="0"/>
              <a:cs typeface="Arial" charset="0"/>
            </a:endParaRPr>
          </a:p>
        </p:txBody>
      </p:sp>
      <p:sp>
        <p:nvSpPr>
          <p:cNvPr id="10" name="Rectangle 9">
            <a:extLst>
              <a:ext uri="{FF2B5EF4-FFF2-40B4-BE49-F238E27FC236}">
                <a16:creationId xmlns:a16="http://schemas.microsoft.com/office/drawing/2014/main" id="{579868FC-D08B-CF4D-A44E-BA04F82454CA}"/>
              </a:ext>
            </a:extLst>
          </p:cNvPr>
          <p:cNvSpPr/>
          <p:nvPr/>
        </p:nvSpPr>
        <p:spPr>
          <a:xfrm>
            <a:off x="557044" y="5128355"/>
            <a:ext cx="2339837" cy="461665"/>
          </a:xfrm>
          <a:prstGeom prst="rect">
            <a:avLst/>
          </a:prstGeom>
          <a:solidFill>
            <a:schemeClr val="bg1">
              <a:lumMod val="95000"/>
            </a:schemeClr>
          </a:solidFill>
        </p:spPr>
        <p:txBody>
          <a:bodyPr wrap="square">
            <a:noAutofit/>
          </a:bodyPr>
          <a:lstStyle/>
          <a:p>
            <a:r>
              <a:rPr lang="en-US" sz="2400" dirty="0">
                <a:ea typeface="Arial" charset="0"/>
                <a:cs typeface="Arial" charset="0"/>
              </a:rPr>
              <a:t>Fear</a:t>
            </a:r>
            <a:endParaRPr lang="en-US" sz="2400" dirty="0">
              <a:latin typeface="Arial" charset="0"/>
              <a:ea typeface="Arial" charset="0"/>
              <a:cs typeface="Arial" charset="0"/>
            </a:endParaRPr>
          </a:p>
        </p:txBody>
      </p:sp>
      <p:pic>
        <p:nvPicPr>
          <p:cNvPr id="12" name="Picture 11" descr="A picture containing indoor, plate, decorated, arranged&#10;&#10;Description automatically generated">
            <a:extLst>
              <a:ext uri="{FF2B5EF4-FFF2-40B4-BE49-F238E27FC236}">
                <a16:creationId xmlns:a16="http://schemas.microsoft.com/office/drawing/2014/main" id="{0C0A79CE-FA29-A347-8F10-0232F0E74A5A}"/>
              </a:ext>
            </a:extLst>
          </p:cNvPr>
          <p:cNvPicPr>
            <a:picLocks noChangeAspect="1"/>
          </p:cNvPicPr>
          <p:nvPr/>
        </p:nvPicPr>
        <p:blipFill rotWithShape="1">
          <a:blip r:embed="rId3">
            <a:extLst>
              <a:ext uri="{28A0092B-C50C-407E-A947-70E740481C1C}">
                <a14:useLocalDpi xmlns:a14="http://schemas.microsoft.com/office/drawing/2010/main" val="0"/>
              </a:ext>
            </a:extLst>
          </a:blip>
          <a:srcRect t="50001" b="-1"/>
          <a:stretch/>
        </p:blipFill>
        <p:spPr>
          <a:xfrm>
            <a:off x="1979146" y="212886"/>
            <a:ext cx="7129959" cy="2750221"/>
          </a:xfrm>
          <a:prstGeom prst="rect">
            <a:avLst/>
          </a:prstGeom>
        </p:spPr>
      </p:pic>
      <p:sp>
        <p:nvSpPr>
          <p:cNvPr id="14" name="TextBox 13">
            <a:extLst>
              <a:ext uri="{FF2B5EF4-FFF2-40B4-BE49-F238E27FC236}">
                <a16:creationId xmlns:a16="http://schemas.microsoft.com/office/drawing/2014/main" id="{81D7F1F0-21F7-F049-8C5A-CA78FE60E4CA}"/>
              </a:ext>
            </a:extLst>
          </p:cNvPr>
          <p:cNvSpPr txBox="1"/>
          <p:nvPr/>
        </p:nvSpPr>
        <p:spPr>
          <a:xfrm>
            <a:off x="3182993" y="3894894"/>
            <a:ext cx="5780254" cy="707886"/>
          </a:xfrm>
          <a:prstGeom prst="rect">
            <a:avLst/>
          </a:prstGeom>
          <a:noFill/>
        </p:spPr>
        <p:txBody>
          <a:bodyPr wrap="square" lIns="91440" tIns="45720" rIns="91440" bIns="45720" rtlCol="0" anchor="t">
            <a:spAutoFit/>
          </a:bodyPr>
          <a:lstStyle/>
          <a:p>
            <a:r>
              <a:rPr lang="en-US" sz="2000" dirty="0">
                <a:latin typeface="Arial"/>
                <a:ea typeface="ＭＳ Ｐゴシック"/>
                <a:cs typeface="Arial"/>
              </a:rPr>
              <a:t>What can you do show the family you consider them to be valuable?  </a:t>
            </a:r>
          </a:p>
        </p:txBody>
      </p:sp>
      <p:sp>
        <p:nvSpPr>
          <p:cNvPr id="15" name="TextBox 14">
            <a:extLst>
              <a:ext uri="{FF2B5EF4-FFF2-40B4-BE49-F238E27FC236}">
                <a16:creationId xmlns:a16="http://schemas.microsoft.com/office/drawing/2014/main" id="{2156F34F-FFE5-BE4C-908D-FF6C08C692BE}"/>
              </a:ext>
            </a:extLst>
          </p:cNvPr>
          <p:cNvSpPr txBox="1"/>
          <p:nvPr/>
        </p:nvSpPr>
        <p:spPr>
          <a:xfrm>
            <a:off x="3182993" y="3041150"/>
            <a:ext cx="5780254" cy="707886"/>
          </a:xfrm>
          <a:prstGeom prst="rect">
            <a:avLst/>
          </a:prstGeom>
          <a:noFill/>
        </p:spPr>
        <p:txBody>
          <a:bodyPr wrap="square" lIns="91440" tIns="45720" rIns="91440" bIns="45720" rtlCol="0" anchor="t">
            <a:spAutoFit/>
          </a:bodyPr>
          <a:lstStyle/>
          <a:p>
            <a:r>
              <a:rPr lang="en-US" sz="2000" dirty="0">
                <a:latin typeface="Arial"/>
                <a:ea typeface="ＭＳ Ｐゴシック"/>
                <a:cs typeface="Arial"/>
              </a:rPr>
              <a:t>How does the family feel about you (the system) now in their family? </a:t>
            </a:r>
          </a:p>
        </p:txBody>
      </p:sp>
    </p:spTree>
    <p:extLst>
      <p:ext uri="{BB962C8B-B14F-4D97-AF65-F5344CB8AC3E}">
        <p14:creationId xmlns:p14="http://schemas.microsoft.com/office/powerpoint/2010/main" val="30467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47D807E-C0AE-4F41-8703-66B04359A27F}" type="slidenum">
              <a:rPr lang="en-US" smtClean="0"/>
              <a:pPr/>
              <a:t>33</a:t>
            </a:fld>
            <a:endParaRPr lang="en-US" dirty="0"/>
          </a:p>
        </p:txBody>
      </p:sp>
      <p:sp>
        <p:nvSpPr>
          <p:cNvPr id="4" name="Rectangle 3">
            <a:extLst>
              <a:ext uri="{FF2B5EF4-FFF2-40B4-BE49-F238E27FC236}">
                <a16:creationId xmlns:a16="http://schemas.microsoft.com/office/drawing/2014/main" id="{AFA6DE72-1AD6-6648-BA2E-35FAC5E32CE4}"/>
              </a:ext>
            </a:extLst>
          </p:cNvPr>
          <p:cNvSpPr/>
          <p:nvPr/>
        </p:nvSpPr>
        <p:spPr>
          <a:xfrm>
            <a:off x="365657" y="1628415"/>
            <a:ext cx="2066458" cy="461665"/>
          </a:xfrm>
          <a:prstGeom prst="rect">
            <a:avLst/>
          </a:prstGeom>
        </p:spPr>
        <p:txBody>
          <a:bodyPr wrap="square">
            <a:noAutofit/>
          </a:bodyPr>
          <a:lstStyle/>
          <a:p>
            <a:r>
              <a:rPr lang="en-US" sz="2400" dirty="0"/>
              <a:t>Parenting</a:t>
            </a:r>
            <a:endParaRPr lang="en-US" sz="2400" b="1" dirty="0">
              <a:latin typeface="Arial" charset="0"/>
              <a:ea typeface="Arial" charset="0"/>
              <a:cs typeface="Arial" charset="0"/>
            </a:endParaRPr>
          </a:p>
        </p:txBody>
      </p:sp>
      <p:sp>
        <p:nvSpPr>
          <p:cNvPr id="6" name="Rectangle 5">
            <a:extLst>
              <a:ext uri="{FF2B5EF4-FFF2-40B4-BE49-F238E27FC236}">
                <a16:creationId xmlns:a16="http://schemas.microsoft.com/office/drawing/2014/main" id="{11CFA462-4FEC-3746-BE6D-A5F158733C67}"/>
              </a:ext>
            </a:extLst>
          </p:cNvPr>
          <p:cNvSpPr/>
          <p:nvPr/>
        </p:nvSpPr>
        <p:spPr>
          <a:xfrm>
            <a:off x="365657" y="2324150"/>
            <a:ext cx="1793081" cy="461665"/>
          </a:xfrm>
          <a:prstGeom prst="rect">
            <a:avLst/>
          </a:prstGeom>
        </p:spPr>
        <p:txBody>
          <a:bodyPr wrap="square">
            <a:noAutofit/>
          </a:bodyPr>
          <a:lstStyle/>
          <a:p>
            <a:r>
              <a:rPr lang="en-US" sz="2400" dirty="0"/>
              <a:t>Routine</a:t>
            </a:r>
            <a:endParaRPr lang="en-US" sz="2400" b="1" dirty="0">
              <a:latin typeface="Arial" charset="0"/>
              <a:ea typeface="Arial" charset="0"/>
              <a:cs typeface="Arial" charset="0"/>
            </a:endParaRPr>
          </a:p>
        </p:txBody>
      </p:sp>
      <p:sp>
        <p:nvSpPr>
          <p:cNvPr id="7" name="Rectangle 6">
            <a:extLst>
              <a:ext uri="{FF2B5EF4-FFF2-40B4-BE49-F238E27FC236}">
                <a16:creationId xmlns:a16="http://schemas.microsoft.com/office/drawing/2014/main" id="{5AFDB527-B1C0-B447-87C9-B84F6D8F90E0}"/>
              </a:ext>
            </a:extLst>
          </p:cNvPr>
          <p:cNvSpPr/>
          <p:nvPr/>
        </p:nvSpPr>
        <p:spPr>
          <a:xfrm>
            <a:off x="365657" y="3019885"/>
            <a:ext cx="2613213" cy="461665"/>
          </a:xfrm>
          <a:prstGeom prst="rect">
            <a:avLst/>
          </a:prstGeom>
        </p:spPr>
        <p:txBody>
          <a:bodyPr wrap="square">
            <a:noAutofit/>
          </a:bodyPr>
          <a:lstStyle/>
          <a:p>
            <a:r>
              <a:rPr lang="en-US" sz="2400" dirty="0"/>
              <a:t>Relationships</a:t>
            </a:r>
            <a:endParaRPr lang="en-US" sz="2400" b="1" dirty="0">
              <a:latin typeface="Arial" charset="0"/>
              <a:ea typeface="Arial" charset="0"/>
              <a:cs typeface="Arial" charset="0"/>
            </a:endParaRPr>
          </a:p>
        </p:txBody>
      </p:sp>
      <p:sp>
        <p:nvSpPr>
          <p:cNvPr id="3" name="Rectangle 2">
            <a:extLst>
              <a:ext uri="{FF2B5EF4-FFF2-40B4-BE49-F238E27FC236}">
                <a16:creationId xmlns:a16="http://schemas.microsoft.com/office/drawing/2014/main" id="{271360B1-8683-9541-99D9-FD4CB2FD0247}"/>
              </a:ext>
            </a:extLst>
          </p:cNvPr>
          <p:cNvSpPr/>
          <p:nvPr/>
        </p:nvSpPr>
        <p:spPr>
          <a:xfrm>
            <a:off x="365657" y="492480"/>
            <a:ext cx="7600999" cy="646331"/>
          </a:xfrm>
          <a:prstGeom prst="rect">
            <a:avLst/>
          </a:prstGeom>
        </p:spPr>
        <p:txBody>
          <a:bodyPr wrap="square">
            <a:noAutofit/>
          </a:bodyPr>
          <a:lstStyle/>
          <a:p>
            <a:r>
              <a:rPr lang="en-US" dirty="0">
                <a:latin typeface="Arial" panose="020B0604020202020204" pitchFamily="34" charset="0"/>
                <a:ea typeface="Times New Roman" panose="02020603050405020304" pitchFamily="18" charset="0"/>
                <a:cs typeface="Arial" panose="020B0604020202020204" pitchFamily="34" charset="0"/>
              </a:rPr>
              <a:t>Every child that is living in a relative caregiver situation has moved to a new location on the family genogram.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0490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47D807E-C0AE-4F41-8703-66B04359A27F}" type="slidenum">
              <a:rPr lang="en-US" smtClean="0"/>
              <a:pPr/>
              <a:t>34</a:t>
            </a:fld>
            <a:endParaRPr lang="en-US" dirty="0"/>
          </a:p>
        </p:txBody>
      </p:sp>
      <p:sp>
        <p:nvSpPr>
          <p:cNvPr id="3" name="Rectangle 2">
            <a:extLst>
              <a:ext uri="{FF2B5EF4-FFF2-40B4-BE49-F238E27FC236}">
                <a16:creationId xmlns:a16="http://schemas.microsoft.com/office/drawing/2014/main" id="{271360B1-8683-9541-99D9-FD4CB2FD0247}"/>
              </a:ext>
            </a:extLst>
          </p:cNvPr>
          <p:cNvSpPr/>
          <p:nvPr/>
        </p:nvSpPr>
        <p:spPr>
          <a:xfrm>
            <a:off x="357879" y="1121357"/>
            <a:ext cx="7600999" cy="646331"/>
          </a:xfrm>
          <a:prstGeom prst="rect">
            <a:avLst/>
          </a:prstGeom>
        </p:spPr>
        <p:txBody>
          <a:bodyPr wrap="square" anchor="ctr" anchorCtr="0">
            <a:noAutofit/>
          </a:bodyPr>
          <a:lstStyle/>
          <a:p>
            <a:r>
              <a:rPr lang="en-US" sz="2000" b="1" dirty="0">
                <a:latin typeface="Arial" panose="020B0604020202020204" pitchFamily="34" charset="0"/>
                <a:cs typeface="Arial" panose="020B0604020202020204" pitchFamily="34" charset="0"/>
              </a:rPr>
              <a:t>First steps in meeting caregivers where they are</a:t>
            </a:r>
          </a:p>
        </p:txBody>
      </p:sp>
      <p:sp>
        <p:nvSpPr>
          <p:cNvPr id="11" name="Rectangle 10">
            <a:extLst>
              <a:ext uri="{FF2B5EF4-FFF2-40B4-BE49-F238E27FC236}">
                <a16:creationId xmlns:a16="http://schemas.microsoft.com/office/drawing/2014/main" id="{A0FCF058-260E-9E46-BB86-34E3F2625DB2}"/>
              </a:ext>
            </a:extLst>
          </p:cNvPr>
          <p:cNvSpPr/>
          <p:nvPr/>
        </p:nvSpPr>
        <p:spPr>
          <a:xfrm>
            <a:off x="490194" y="2038048"/>
            <a:ext cx="8180731" cy="2543669"/>
          </a:xfrm>
          <a:prstGeom prst="rect">
            <a:avLst/>
          </a:prstGeom>
        </p:spPr>
        <p:txBody>
          <a:bodyPr wrap="square">
            <a:noAutofit/>
          </a:bodyPr>
          <a:lstStyle/>
          <a:p>
            <a:pPr marL="342900" marR="0" lvl="0" indent="-342900">
              <a:lnSpc>
                <a:spcPts val="1800"/>
              </a:lnSpc>
              <a:spcBef>
                <a:spcPts val="1200"/>
              </a:spcBef>
              <a:spcAft>
                <a:spcPts val="1200"/>
              </a:spcAft>
              <a:buFont typeface="+mj-lt"/>
              <a:buAutoNum type="arabicPeriod"/>
              <a:tabLst>
                <a:tab pos="457200" algn="l"/>
              </a:tabLst>
            </a:pPr>
            <a:r>
              <a:rPr lang="en-US" b="1" dirty="0">
                <a:solidFill>
                  <a:srgbClr val="222222"/>
                </a:solidFill>
                <a:latin typeface="Arial" panose="020B0604020202020204" pitchFamily="34" charset="0"/>
                <a:ea typeface="Times New Roman" panose="02020603050405020304" pitchFamily="18" charset="0"/>
                <a:cs typeface="Arial" panose="020B0604020202020204" pitchFamily="34" charset="0"/>
              </a:rPr>
              <a:t>Using</a:t>
            </a:r>
            <a:r>
              <a:rPr lang="en-US" dirty="0">
                <a:solidFill>
                  <a:srgbClr val="222222"/>
                </a:solidFill>
                <a:latin typeface="Arial" panose="020B0604020202020204" pitchFamily="34" charset="0"/>
                <a:ea typeface="Times New Roman" panose="02020603050405020304" pitchFamily="18" charset="0"/>
                <a:cs typeface="Arial" panose="020B0604020202020204" pitchFamily="34" charset="0"/>
              </a:rPr>
              <a:t> </a:t>
            </a:r>
            <a:r>
              <a:rPr lang="en-US" b="1" dirty="0">
                <a:solidFill>
                  <a:srgbClr val="222222"/>
                </a:solidFill>
                <a:latin typeface="Arial" panose="020B0604020202020204" pitchFamily="34" charset="0"/>
                <a:ea typeface="Times New Roman" panose="02020603050405020304" pitchFamily="18" charset="0"/>
                <a:cs typeface="Arial" panose="020B0604020202020204" pitchFamily="34" charset="0"/>
              </a:rPr>
              <a:t>silence</a:t>
            </a:r>
            <a:r>
              <a:rPr lang="en-US" dirty="0">
                <a:solidFill>
                  <a:srgbClr val="222222"/>
                </a:solidFill>
                <a:latin typeface="Arial" panose="020B0604020202020204" pitchFamily="34" charset="0"/>
                <a:ea typeface="Times New Roman" panose="02020603050405020304" pitchFamily="18" charset="0"/>
                <a:cs typeface="Arial" panose="020B0604020202020204" pitchFamily="34" charset="0"/>
              </a:rPr>
              <a:t> - providing space for the caregiver to speak.</a:t>
            </a:r>
            <a:endParaRPr lang="en-US" dirty="0">
              <a:latin typeface="Arial" panose="020B0604020202020204" pitchFamily="34" charset="0"/>
              <a:ea typeface="Times New Roman" panose="02020603050405020304" pitchFamily="18" charset="0"/>
              <a:cs typeface="Arial" panose="020B0604020202020204" pitchFamily="34" charset="0"/>
            </a:endParaRPr>
          </a:p>
          <a:p>
            <a:pPr marL="342900" marR="0" lvl="0" indent="-342900">
              <a:lnSpc>
                <a:spcPts val="1800"/>
              </a:lnSpc>
              <a:spcBef>
                <a:spcPts val="1200"/>
              </a:spcBef>
              <a:spcAft>
                <a:spcPts val="1200"/>
              </a:spcAft>
              <a:buFont typeface="+mj-lt"/>
              <a:buAutoNum type="arabicPeriod"/>
              <a:tabLst>
                <a:tab pos="457200" algn="l"/>
              </a:tabLst>
            </a:pPr>
            <a:r>
              <a:rPr lang="en-US" b="1" dirty="0">
                <a:solidFill>
                  <a:srgbClr val="222222"/>
                </a:solidFill>
                <a:latin typeface="Arial" panose="020B0604020202020204" pitchFamily="34" charset="0"/>
                <a:ea typeface="Times New Roman" panose="02020603050405020304" pitchFamily="18" charset="0"/>
                <a:cs typeface="Arial" panose="020B0604020202020204" pitchFamily="34" charset="0"/>
              </a:rPr>
              <a:t>Using</a:t>
            </a:r>
            <a:r>
              <a:rPr lang="en-US" dirty="0">
                <a:solidFill>
                  <a:srgbClr val="222222"/>
                </a:solidFill>
                <a:latin typeface="Arial" panose="020B0604020202020204" pitchFamily="34" charset="0"/>
                <a:ea typeface="Times New Roman" panose="02020603050405020304" pitchFamily="18" charset="0"/>
                <a:cs typeface="Arial" panose="020B0604020202020204" pitchFamily="34" charset="0"/>
              </a:rPr>
              <a:t> r</a:t>
            </a:r>
            <a:r>
              <a:rPr lang="en-US" b="1" dirty="0">
                <a:solidFill>
                  <a:srgbClr val="222222"/>
                </a:solidFill>
                <a:latin typeface="Arial" panose="020B0604020202020204" pitchFamily="34" charset="0"/>
                <a:ea typeface="Times New Roman" panose="02020603050405020304" pitchFamily="18" charset="0"/>
                <a:cs typeface="Arial" panose="020B0604020202020204" pitchFamily="34" charset="0"/>
              </a:rPr>
              <a:t>eflection</a:t>
            </a:r>
            <a:r>
              <a:rPr lang="en-US" dirty="0">
                <a:solidFill>
                  <a:srgbClr val="222222"/>
                </a:solidFill>
                <a:latin typeface="Arial" panose="020B0604020202020204" pitchFamily="34" charset="0"/>
                <a:ea typeface="Times New Roman" panose="02020603050405020304" pitchFamily="18" charset="0"/>
                <a:cs typeface="Arial" panose="020B0604020202020204" pitchFamily="34" charset="0"/>
              </a:rPr>
              <a:t> and ask questions with </a:t>
            </a:r>
            <a:r>
              <a:rPr lang="en-US" b="1" dirty="0">
                <a:solidFill>
                  <a:srgbClr val="222222"/>
                </a:solidFill>
                <a:latin typeface="Arial" panose="020B0604020202020204" pitchFamily="34" charset="0"/>
                <a:ea typeface="Times New Roman" panose="02020603050405020304" pitchFamily="18" charset="0"/>
                <a:cs typeface="Arial" panose="020B0604020202020204" pitchFamily="34" charset="0"/>
              </a:rPr>
              <a:t>genuine</a:t>
            </a:r>
            <a:r>
              <a:rPr lang="en-US" dirty="0">
                <a:solidFill>
                  <a:srgbClr val="222222"/>
                </a:solidFill>
                <a:latin typeface="Arial" panose="020B0604020202020204" pitchFamily="34" charset="0"/>
                <a:ea typeface="Times New Roman" panose="02020603050405020304" pitchFamily="18" charset="0"/>
                <a:cs typeface="Arial" panose="020B0604020202020204" pitchFamily="34" charset="0"/>
              </a:rPr>
              <a:t> </a:t>
            </a:r>
            <a:r>
              <a:rPr lang="en-US" b="1" dirty="0">
                <a:solidFill>
                  <a:srgbClr val="222222"/>
                </a:solidFill>
                <a:latin typeface="Arial" panose="020B0604020202020204" pitchFamily="34" charset="0"/>
                <a:ea typeface="Times New Roman" panose="02020603050405020304" pitchFamily="18" charset="0"/>
                <a:cs typeface="Arial" panose="020B0604020202020204" pitchFamily="34" charset="0"/>
              </a:rPr>
              <a:t>curiosity</a:t>
            </a:r>
            <a:r>
              <a:rPr lang="en-US" dirty="0">
                <a:solidFill>
                  <a:srgbClr val="222222"/>
                </a:solidFill>
                <a:latin typeface="Arial" panose="020B0604020202020204" pitchFamily="34" charset="0"/>
                <a:ea typeface="Times New Roman" panose="02020603050405020304" pitchFamily="18" charset="0"/>
                <a:cs typeface="Arial" panose="020B0604020202020204" pitchFamily="34" charset="0"/>
              </a:rPr>
              <a:t>, to better understand needs. (</a:t>
            </a:r>
            <a:r>
              <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rPr>
              <a:t>Genuine curiosity means y</a:t>
            </a:r>
            <a:r>
              <a:rPr lang="en-US" dirty="0">
                <a:solidFill>
                  <a:srgbClr val="FF0000"/>
                </a:solidFill>
              </a:rPr>
              <a:t>ou assume that other people may have information that you don't have</a:t>
            </a:r>
            <a:r>
              <a:rPr lang="en-US" dirty="0"/>
              <a:t>.)</a:t>
            </a:r>
            <a:endParaRPr lang="en-US" dirty="0">
              <a:latin typeface="Arial" panose="020B0604020202020204" pitchFamily="34" charset="0"/>
              <a:ea typeface="Times New Roman" panose="02020603050405020304" pitchFamily="18" charset="0"/>
              <a:cs typeface="Arial" panose="020B0604020202020204" pitchFamily="34" charset="0"/>
            </a:endParaRPr>
          </a:p>
          <a:p>
            <a:pPr marL="342900" marR="0" lvl="0" indent="-342900">
              <a:lnSpc>
                <a:spcPts val="1800"/>
              </a:lnSpc>
              <a:spcBef>
                <a:spcPts val="1200"/>
              </a:spcBef>
              <a:spcAft>
                <a:spcPts val="1200"/>
              </a:spcAft>
              <a:buFont typeface="+mj-lt"/>
              <a:buAutoNum type="arabicPeriod"/>
              <a:tabLst>
                <a:tab pos="457200" algn="l"/>
              </a:tabLst>
            </a:pPr>
            <a:r>
              <a:rPr lang="en-US" b="1" dirty="0">
                <a:solidFill>
                  <a:srgbClr val="222222"/>
                </a:solidFill>
                <a:latin typeface="Arial" panose="020B0604020202020204" pitchFamily="34" charset="0"/>
                <a:ea typeface="Times New Roman" panose="02020603050405020304" pitchFamily="18" charset="0"/>
                <a:cs typeface="Arial" panose="020B0604020202020204" pitchFamily="34" charset="0"/>
              </a:rPr>
              <a:t>Slowing down</a:t>
            </a:r>
            <a:r>
              <a:rPr lang="en-US" dirty="0">
                <a:solidFill>
                  <a:srgbClr val="222222"/>
                </a:solidFill>
                <a:latin typeface="Arial" panose="020B0604020202020204" pitchFamily="34" charset="0"/>
                <a:ea typeface="Times New Roman" panose="02020603050405020304" pitchFamily="18" charset="0"/>
                <a:cs typeface="Arial" panose="020B0604020202020204" pitchFamily="34" charset="0"/>
              </a:rPr>
              <a:t>  pace and bringing my focus to being in the moment, improved the sincerity of each interaction, and increased my awareness if the patient became disengaged, or demonstrates signs of resistance.</a:t>
            </a:r>
            <a:endParaRPr lang="en-US"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31FFE674-D0C3-9843-AF5D-5F9E7F2F8C3F}"/>
              </a:ext>
            </a:extLst>
          </p:cNvPr>
          <p:cNvSpPr/>
          <p:nvPr/>
        </p:nvSpPr>
        <p:spPr>
          <a:xfrm>
            <a:off x="4571999" y="5620412"/>
            <a:ext cx="4572000" cy="215444"/>
          </a:xfrm>
          <a:prstGeom prst="rect">
            <a:avLst/>
          </a:prstGeom>
        </p:spPr>
        <p:txBody>
          <a:bodyPr>
            <a:spAutoFit/>
          </a:bodyPr>
          <a:lstStyle/>
          <a:p>
            <a:r>
              <a:rPr lang="en-US" sz="800" dirty="0"/>
              <a:t>https://</a:t>
            </a:r>
            <a:r>
              <a:rPr lang="en-US" sz="800" dirty="0" err="1"/>
              <a:t>thischangedmypractice.com</a:t>
            </a:r>
            <a:r>
              <a:rPr lang="en-US" sz="800" dirty="0"/>
              <a:t>/meet-my-patient-where-they-are/</a:t>
            </a:r>
          </a:p>
        </p:txBody>
      </p:sp>
    </p:spTree>
    <p:extLst>
      <p:ext uri="{BB962C8B-B14F-4D97-AF65-F5344CB8AC3E}">
        <p14:creationId xmlns:p14="http://schemas.microsoft.com/office/powerpoint/2010/main" val="117209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dissolv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dissolv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2552056" y="1790251"/>
            <a:ext cx="5619613" cy="1938992"/>
          </a:xfrm>
          <a:prstGeom prst="rect">
            <a:avLst/>
          </a:prstGeom>
        </p:spPr>
        <p:txBody>
          <a:bodyPr wrap="square">
            <a:spAutoFit/>
          </a:bodyPr>
          <a:lstStyle/>
          <a:p>
            <a:r>
              <a:rPr lang="en-US" sz="4000" b="1" dirty="0"/>
              <a:t>Who Gets My </a:t>
            </a:r>
            <a:r>
              <a:rPr lang="en-US" sz="4000" b="1" dirty="0">
                <a:solidFill>
                  <a:srgbClr val="FF0000"/>
                </a:solidFill>
              </a:rPr>
              <a:t>Heart</a:t>
            </a:r>
            <a:r>
              <a:rPr lang="en-US" sz="4000" b="1" dirty="0"/>
              <a:t>? </a:t>
            </a:r>
          </a:p>
          <a:p>
            <a:r>
              <a:rPr lang="en-US" sz="4000" b="1" dirty="0"/>
              <a:t>Kinship Care &amp; Divided Loyalties</a:t>
            </a:r>
          </a:p>
        </p:txBody>
      </p:sp>
      <p:sp>
        <p:nvSpPr>
          <p:cNvPr id="2" name="Slide Number Placeholder 1"/>
          <p:cNvSpPr>
            <a:spLocks noGrp="1"/>
          </p:cNvSpPr>
          <p:nvPr>
            <p:ph type="sldNum" sz="quarter" idx="10"/>
          </p:nvPr>
        </p:nvSpPr>
        <p:spPr/>
        <p:txBody>
          <a:bodyPr/>
          <a:lstStyle/>
          <a:p>
            <a:fld id="{547D807E-C0AE-4F41-8703-66B04359A27F}" type="slidenum">
              <a:rPr lang="en-US" smtClean="0"/>
              <a:pPr/>
              <a:t>35</a:t>
            </a:fld>
            <a:endParaRPr lang="en-US" dirty="0"/>
          </a:p>
        </p:txBody>
      </p:sp>
      <p:sp>
        <p:nvSpPr>
          <p:cNvPr id="5" name="Rectangle 4">
            <a:extLst>
              <a:ext uri="{FF2B5EF4-FFF2-40B4-BE49-F238E27FC236}">
                <a16:creationId xmlns:a16="http://schemas.microsoft.com/office/drawing/2014/main" id="{4343058D-22ED-4046-B597-5527DB27D6FC}"/>
              </a:ext>
            </a:extLst>
          </p:cNvPr>
          <p:cNvSpPr/>
          <p:nvPr/>
        </p:nvSpPr>
        <p:spPr>
          <a:xfrm>
            <a:off x="998374" y="3895907"/>
            <a:ext cx="7672551" cy="707886"/>
          </a:xfrm>
          <a:prstGeom prst="rect">
            <a:avLst/>
          </a:prstGeom>
        </p:spPr>
        <p:txBody>
          <a:bodyPr wrap="square">
            <a:spAutoFit/>
          </a:bodyPr>
          <a:lstStyle/>
          <a:p>
            <a:r>
              <a:rPr lang="en-US" sz="4000" dirty="0"/>
              <a:t>Is co-parenting a strategy?</a:t>
            </a:r>
          </a:p>
        </p:txBody>
      </p:sp>
      <p:sp>
        <p:nvSpPr>
          <p:cNvPr id="7" name="Heart 6">
            <a:extLst>
              <a:ext uri="{FF2B5EF4-FFF2-40B4-BE49-F238E27FC236}">
                <a16:creationId xmlns:a16="http://schemas.microsoft.com/office/drawing/2014/main" id="{818DF968-E542-BB40-97B8-66BB491559A0}"/>
              </a:ext>
            </a:extLst>
          </p:cNvPr>
          <p:cNvSpPr/>
          <p:nvPr/>
        </p:nvSpPr>
        <p:spPr>
          <a:xfrm>
            <a:off x="648586" y="1972937"/>
            <a:ext cx="1573619" cy="1573619"/>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713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een, sitting, table, person&#10;&#10;Description automatically generated">
            <a:extLst>
              <a:ext uri="{FF2B5EF4-FFF2-40B4-BE49-F238E27FC236}">
                <a16:creationId xmlns:a16="http://schemas.microsoft.com/office/drawing/2014/main" id="{3E490785-838D-1840-9189-5E885594DA47}"/>
              </a:ext>
            </a:extLst>
          </p:cNvPr>
          <p:cNvPicPr>
            <a:picLocks noChangeAspect="1"/>
          </p:cNvPicPr>
          <p:nvPr/>
        </p:nvPicPr>
        <p:blipFill rotWithShape="1">
          <a:blip r:embed="rId3">
            <a:extLst>
              <a:ext uri="{28A0092B-C50C-407E-A947-70E740481C1C}">
                <a14:useLocalDpi xmlns:a14="http://schemas.microsoft.com/office/drawing/2010/main" val="0"/>
              </a:ext>
            </a:extLst>
          </a:blip>
          <a:srcRect l="9996" r="-19121"/>
          <a:stretch/>
        </p:blipFill>
        <p:spPr>
          <a:xfrm>
            <a:off x="-462234" y="0"/>
            <a:ext cx="11647038" cy="6858000"/>
          </a:xfrm>
          <a:prstGeom prst="rect">
            <a:avLst/>
          </a:prstGeom>
        </p:spPr>
      </p:pic>
      <p:sp>
        <p:nvSpPr>
          <p:cNvPr id="2" name="Slide Number Placeholder 1"/>
          <p:cNvSpPr>
            <a:spLocks noGrp="1"/>
          </p:cNvSpPr>
          <p:nvPr>
            <p:ph type="sldNum" sz="quarter" idx="12"/>
          </p:nvPr>
        </p:nvSpPr>
        <p:spPr/>
        <p:txBody>
          <a:bodyPr/>
          <a:lstStyle/>
          <a:p>
            <a:fld id="{547D807E-C0AE-4F41-8703-66B04359A27F}" type="slidenum">
              <a:rPr lang="en-US" smtClean="0"/>
              <a:pPr/>
              <a:t>36</a:t>
            </a:fld>
            <a:endParaRPr lang="en-US" dirty="0"/>
          </a:p>
        </p:txBody>
      </p:sp>
      <p:sp>
        <p:nvSpPr>
          <p:cNvPr id="5" name="Rectangle 4">
            <a:extLst>
              <a:ext uri="{FF2B5EF4-FFF2-40B4-BE49-F238E27FC236}">
                <a16:creationId xmlns:a16="http://schemas.microsoft.com/office/drawing/2014/main" id="{C7F9C687-3F53-D243-A54E-E03E44080857}"/>
              </a:ext>
            </a:extLst>
          </p:cNvPr>
          <p:cNvSpPr/>
          <p:nvPr/>
        </p:nvSpPr>
        <p:spPr>
          <a:xfrm>
            <a:off x="3508746" y="1191410"/>
            <a:ext cx="4838778" cy="3903907"/>
          </a:xfrm>
          <a:prstGeom prst="rect">
            <a:avLst/>
          </a:prstGeom>
        </p:spPr>
        <p:txBody>
          <a:bodyPr wrap="square">
            <a:noAutofit/>
          </a:bodyPr>
          <a:lstStyle/>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Child/youth position has changed – in the home currently or coming into the home</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Family structure is based on a hierarchy. </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The decision-making members are at the top of the hierarchy followed by members separated by boundaries.  </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The hierarchy allows members to communicate with each other and make decisions about how to move and grow as a family.  </a:t>
            </a:r>
          </a:p>
        </p:txBody>
      </p:sp>
      <p:sp>
        <p:nvSpPr>
          <p:cNvPr id="6" name="Rectangle 5">
            <a:extLst>
              <a:ext uri="{FF2B5EF4-FFF2-40B4-BE49-F238E27FC236}">
                <a16:creationId xmlns:a16="http://schemas.microsoft.com/office/drawing/2014/main" id="{C148AF20-AA6E-C04D-93AF-02BF340E5B94}"/>
              </a:ext>
            </a:extLst>
          </p:cNvPr>
          <p:cNvSpPr/>
          <p:nvPr/>
        </p:nvSpPr>
        <p:spPr>
          <a:xfrm>
            <a:off x="0" y="6233239"/>
            <a:ext cx="4572000" cy="246221"/>
          </a:xfrm>
          <a:prstGeom prst="rect">
            <a:avLst/>
          </a:prstGeom>
        </p:spPr>
        <p:txBody>
          <a:bodyPr>
            <a:spAutoFit/>
          </a:bodyPr>
          <a:lstStyle/>
          <a:p>
            <a:r>
              <a:rPr lang="en-US" sz="1000" dirty="0"/>
              <a:t>https://</a:t>
            </a:r>
            <a:r>
              <a:rPr lang="en-US" sz="1000" dirty="0" err="1"/>
              <a:t>foundationsfamily.com</a:t>
            </a:r>
            <a:r>
              <a:rPr lang="en-US" sz="1000" dirty="0"/>
              <a:t>/parenting-family-structure/</a:t>
            </a:r>
          </a:p>
        </p:txBody>
      </p:sp>
      <p:sp>
        <p:nvSpPr>
          <p:cNvPr id="11" name="Rectangle 10">
            <a:extLst>
              <a:ext uri="{FF2B5EF4-FFF2-40B4-BE49-F238E27FC236}">
                <a16:creationId xmlns:a16="http://schemas.microsoft.com/office/drawing/2014/main" id="{669D34B7-320C-4F45-8A69-9A630A48B461}"/>
              </a:ext>
            </a:extLst>
          </p:cNvPr>
          <p:cNvSpPr/>
          <p:nvPr/>
        </p:nvSpPr>
        <p:spPr>
          <a:xfrm>
            <a:off x="244550" y="522008"/>
            <a:ext cx="5997728" cy="400110"/>
          </a:xfrm>
          <a:prstGeom prst="rect">
            <a:avLst/>
          </a:prstGeom>
        </p:spPr>
        <p:txBody>
          <a:bodyPr wrap="square">
            <a:noAutofit/>
          </a:bodyPr>
          <a:lstStyle/>
          <a:p>
            <a:r>
              <a:rPr lang="en-US" sz="2000" b="1" dirty="0">
                <a:solidFill>
                  <a:schemeClr val="bg1"/>
                </a:solidFill>
                <a:latin typeface="Arial" panose="020B0604020202020204" pitchFamily="34" charset="0"/>
                <a:cs typeface="Arial" panose="020B0604020202020204" pitchFamily="34" charset="0"/>
              </a:rPr>
              <a:t>There is no such thing as a structureless family. </a:t>
            </a:r>
          </a:p>
        </p:txBody>
      </p:sp>
    </p:spTree>
    <p:extLst>
      <p:ext uri="{BB962C8B-B14F-4D97-AF65-F5344CB8AC3E}">
        <p14:creationId xmlns:p14="http://schemas.microsoft.com/office/powerpoint/2010/main" val="1761410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33400" y="1447800"/>
            <a:ext cx="2324100" cy="1143000"/>
          </a:xfrm>
          <a:prstGeom prst="rect">
            <a:avLst/>
          </a:prstGeom>
          <a:solidFill>
            <a:schemeClr val="accent6">
              <a:lumMod val="75000"/>
            </a:schemeClr>
          </a:solidFill>
          <a:ln>
            <a:noFill/>
          </a:ln>
          <a:extLst>
            <a:ext uri="{909E8E84-426E-40dd-AFC4-6F175D3DCCD1}"/>
            <a:ext uri="{91240B29-F687-4f45-9708-019B960494DF}"/>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5400" b="1" dirty="0">
                <a:solidFill>
                  <a:schemeClr val="bg1"/>
                </a:solidFill>
                <a:latin typeface="Arial" charset="0"/>
              </a:rPr>
              <a:t>OVER</a:t>
            </a:r>
            <a:endParaRPr lang="en-US" altLang="x-none" sz="2200" dirty="0">
              <a:solidFill>
                <a:schemeClr val="bg1"/>
              </a:solidFill>
              <a:latin typeface="Arial" charset="0"/>
            </a:endParaRPr>
          </a:p>
        </p:txBody>
      </p:sp>
      <p:sp>
        <p:nvSpPr>
          <p:cNvPr id="106499" name="TextBox 4"/>
          <p:cNvSpPr txBox="1">
            <a:spLocks noChangeArrowheads="1"/>
          </p:cNvSpPr>
          <p:nvPr/>
        </p:nvSpPr>
        <p:spPr bwMode="auto">
          <a:xfrm>
            <a:off x="533400" y="2924175"/>
            <a:ext cx="23241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x-none" sz="5400" b="1" dirty="0">
                <a:solidFill>
                  <a:schemeClr val="bg1"/>
                </a:solidFill>
                <a:latin typeface="Arial" charset="0"/>
              </a:rPr>
              <a:t>WITH</a:t>
            </a:r>
            <a:endParaRPr lang="en-US" altLang="x-none" sz="2200" dirty="0">
              <a:solidFill>
                <a:schemeClr val="bg1"/>
              </a:solidFill>
              <a:latin typeface="Arial" charset="0"/>
            </a:endParaRPr>
          </a:p>
        </p:txBody>
      </p:sp>
      <p:sp>
        <p:nvSpPr>
          <p:cNvPr id="106500" name="TextBox 5"/>
          <p:cNvSpPr txBox="1">
            <a:spLocks noChangeArrowheads="1"/>
          </p:cNvSpPr>
          <p:nvPr/>
        </p:nvSpPr>
        <p:spPr bwMode="auto">
          <a:xfrm>
            <a:off x="533400" y="4400550"/>
            <a:ext cx="2324100" cy="1143000"/>
          </a:xfrm>
          <a:prstGeom prst="rect">
            <a:avLst/>
          </a:prstGeom>
          <a:solidFill>
            <a:srgbClr val="0090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x-none" sz="5400" b="1" dirty="0">
                <a:solidFill>
                  <a:schemeClr val="bg1"/>
                </a:solidFill>
                <a:latin typeface="Arial" charset="0"/>
              </a:rPr>
              <a:t>EM-</a:t>
            </a:r>
            <a:endParaRPr lang="en-US" altLang="x-none" sz="2200" dirty="0">
              <a:solidFill>
                <a:schemeClr val="bg1"/>
              </a:solidFill>
              <a:latin typeface="Arial" charset="0"/>
            </a:endParaRPr>
          </a:p>
        </p:txBody>
      </p:sp>
      <p:pic>
        <p:nvPicPr>
          <p:cNvPr id="10650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09600"/>
            <a:ext cx="2573338"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p:cNvGrpSpPr>
            <a:grpSpLocks/>
          </p:cNvGrpSpPr>
          <p:nvPr/>
        </p:nvGrpSpPr>
        <p:grpSpPr bwMode="auto">
          <a:xfrm>
            <a:off x="3124200" y="685800"/>
            <a:ext cx="5562600" cy="669925"/>
            <a:chOff x="3124200" y="685800"/>
            <a:chExt cx="5562600" cy="670560"/>
          </a:xfrm>
        </p:grpSpPr>
        <p:sp>
          <p:nvSpPr>
            <p:cNvPr id="8" name="TextBox 7"/>
            <p:cNvSpPr txBox="1">
              <a:spLocks noChangeArrowheads="1"/>
            </p:cNvSpPr>
            <p:nvPr/>
          </p:nvSpPr>
          <p:spPr bwMode="auto">
            <a:xfrm>
              <a:off x="3124200" y="685800"/>
              <a:ext cx="1620838" cy="670560"/>
            </a:xfrm>
            <a:prstGeom prst="rect">
              <a:avLst/>
            </a:prstGeom>
            <a:solidFill>
              <a:schemeClr val="bg1">
                <a:lumMod val="50000"/>
              </a:schemeClr>
            </a:solidFill>
            <a:ln>
              <a:noFill/>
            </a:ln>
            <a:extLst>
              <a:ext uri="{909E8E84-426E-40dd-AFC4-6F175D3DCCD1}"/>
              <a:ext uri="{91240B29-F687-4f45-9708-019B960494DF}"/>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2000" b="1" dirty="0">
                  <a:solidFill>
                    <a:schemeClr val="bg1"/>
                  </a:solidFill>
                  <a:latin typeface="Arial" charset="0"/>
                </a:rPr>
                <a:t>Choice</a:t>
              </a:r>
              <a:endParaRPr lang="en-US" altLang="x-none" sz="2000" dirty="0">
                <a:solidFill>
                  <a:schemeClr val="bg1"/>
                </a:solidFill>
                <a:latin typeface="Arial" charset="0"/>
              </a:endParaRPr>
            </a:p>
          </p:txBody>
        </p:sp>
        <p:sp>
          <p:nvSpPr>
            <p:cNvPr id="9" name="TextBox 8"/>
            <p:cNvSpPr txBox="1">
              <a:spLocks noChangeArrowheads="1"/>
            </p:cNvSpPr>
            <p:nvPr/>
          </p:nvSpPr>
          <p:spPr bwMode="auto">
            <a:xfrm>
              <a:off x="5095875" y="685800"/>
              <a:ext cx="1619250" cy="670560"/>
            </a:xfrm>
            <a:prstGeom prst="rect">
              <a:avLst/>
            </a:prstGeom>
            <a:solidFill>
              <a:schemeClr val="bg1">
                <a:lumMod val="65000"/>
              </a:schemeClr>
            </a:solidFill>
            <a:ln>
              <a:noFill/>
            </a:ln>
            <a:extLst>
              <a:ext uri="{909E8E84-426E-40dd-AFC4-6F175D3DCCD1}"/>
              <a:ext uri="{91240B29-F687-4f45-9708-019B960494DF}"/>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2000" b="1" dirty="0">
                  <a:solidFill>
                    <a:schemeClr val="bg1"/>
                  </a:solidFill>
                  <a:latin typeface="Arial" charset="0"/>
                </a:rPr>
                <a:t>Affected</a:t>
              </a:r>
              <a:endParaRPr lang="en-US" altLang="x-none" sz="2000" dirty="0">
                <a:solidFill>
                  <a:schemeClr val="bg1"/>
                </a:solidFill>
                <a:latin typeface="Arial" charset="0"/>
              </a:endParaRPr>
            </a:p>
          </p:txBody>
        </p:sp>
        <p:sp>
          <p:nvSpPr>
            <p:cNvPr id="10" name="TextBox 9"/>
            <p:cNvSpPr txBox="1">
              <a:spLocks noChangeArrowheads="1"/>
            </p:cNvSpPr>
            <p:nvPr/>
          </p:nvSpPr>
          <p:spPr bwMode="auto">
            <a:xfrm>
              <a:off x="7065963" y="685800"/>
              <a:ext cx="1620837" cy="670560"/>
            </a:xfrm>
            <a:prstGeom prst="rect">
              <a:avLst/>
            </a:prstGeom>
            <a:solidFill>
              <a:schemeClr val="bg1">
                <a:lumMod val="50000"/>
              </a:schemeClr>
            </a:solidFill>
            <a:ln>
              <a:noFill/>
            </a:ln>
            <a:extLst>
              <a:ext uri="{909E8E84-426E-40dd-AFC4-6F175D3DCCD1}"/>
              <a:ext uri="{91240B29-F687-4f45-9708-019B960494DF}"/>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2000" b="1" dirty="0">
                  <a:solidFill>
                    <a:schemeClr val="bg1"/>
                  </a:solidFill>
                  <a:latin typeface="Arial" charset="0"/>
                </a:rPr>
                <a:t>Challenges</a:t>
              </a:r>
              <a:endParaRPr lang="en-US" altLang="x-none" sz="2000" dirty="0">
                <a:solidFill>
                  <a:schemeClr val="bg1"/>
                </a:solidFill>
                <a:latin typeface="Arial" charset="0"/>
              </a:endParaRPr>
            </a:p>
          </p:txBody>
        </p:sp>
      </p:grpSp>
      <p:grpSp>
        <p:nvGrpSpPr>
          <p:cNvPr id="21" name="Group 20"/>
          <p:cNvGrpSpPr>
            <a:grpSpLocks/>
          </p:cNvGrpSpPr>
          <p:nvPr/>
        </p:nvGrpSpPr>
        <p:grpSpPr bwMode="auto">
          <a:xfrm>
            <a:off x="3108325" y="1684338"/>
            <a:ext cx="1636713" cy="3673475"/>
            <a:chOff x="3108960" y="1684020"/>
            <a:chExt cx="1635798" cy="3674110"/>
          </a:xfrm>
        </p:grpSpPr>
        <p:sp>
          <p:nvSpPr>
            <p:cNvPr id="11" name="TextBox 10"/>
            <p:cNvSpPr txBox="1">
              <a:spLocks noChangeArrowheads="1"/>
            </p:cNvSpPr>
            <p:nvPr/>
          </p:nvSpPr>
          <p:spPr bwMode="auto">
            <a:xfrm>
              <a:off x="3124826" y="1684020"/>
              <a:ext cx="1619932" cy="670041"/>
            </a:xfrm>
            <a:prstGeom prst="rect">
              <a:avLst/>
            </a:prstGeom>
            <a:solidFill>
              <a:schemeClr val="bg1">
                <a:lumMod val="50000"/>
              </a:schemeClr>
            </a:solidFill>
            <a:ln>
              <a:noFill/>
            </a:ln>
            <a:extLst>
              <a:ext uri="{909E8E84-426E-40dd-AFC4-6F175D3DCCD1}"/>
              <a:ext uri="{91240B29-F687-4f45-9708-019B960494DF}"/>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2000" b="1" dirty="0">
                  <a:solidFill>
                    <a:schemeClr val="bg1"/>
                  </a:solidFill>
                  <a:latin typeface="Arial" charset="0"/>
                </a:rPr>
                <a:t>Other</a:t>
              </a:r>
              <a:endParaRPr lang="en-US" altLang="x-none" sz="2000" dirty="0">
                <a:solidFill>
                  <a:schemeClr val="bg1"/>
                </a:solidFill>
                <a:latin typeface="Arial" charset="0"/>
              </a:endParaRPr>
            </a:p>
          </p:txBody>
        </p:sp>
        <p:sp>
          <p:nvSpPr>
            <p:cNvPr id="12" name="TextBox 11"/>
            <p:cNvSpPr txBox="1">
              <a:spLocks noChangeArrowheads="1"/>
            </p:cNvSpPr>
            <p:nvPr/>
          </p:nvSpPr>
          <p:spPr bwMode="auto">
            <a:xfrm>
              <a:off x="3108960" y="3232100"/>
              <a:ext cx="1619932" cy="670041"/>
            </a:xfrm>
            <a:prstGeom prst="rect">
              <a:avLst/>
            </a:prstGeom>
            <a:solidFill>
              <a:schemeClr val="bg1">
                <a:lumMod val="50000"/>
              </a:schemeClr>
            </a:solidFill>
            <a:ln>
              <a:noFill/>
            </a:ln>
            <a:extLst>
              <a:ext uri="{909E8E84-426E-40dd-AFC4-6F175D3DCCD1}"/>
              <a:ext uri="{91240B29-F687-4f45-9708-019B960494DF}"/>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2000" b="1" dirty="0">
                  <a:solidFill>
                    <a:schemeClr val="bg1"/>
                  </a:solidFill>
                  <a:latin typeface="Arial" charset="0"/>
                </a:rPr>
                <a:t>We</a:t>
              </a:r>
              <a:endParaRPr lang="en-US" altLang="x-none" sz="2000" dirty="0">
                <a:solidFill>
                  <a:schemeClr val="bg1"/>
                </a:solidFill>
                <a:latin typeface="Arial" charset="0"/>
              </a:endParaRPr>
            </a:p>
          </p:txBody>
        </p:sp>
        <p:sp>
          <p:nvSpPr>
            <p:cNvPr id="13" name="TextBox 12"/>
            <p:cNvSpPr txBox="1">
              <a:spLocks noChangeArrowheads="1"/>
            </p:cNvSpPr>
            <p:nvPr/>
          </p:nvSpPr>
          <p:spPr bwMode="auto">
            <a:xfrm>
              <a:off x="3120067" y="4688089"/>
              <a:ext cx="1619931" cy="670041"/>
            </a:xfrm>
            <a:prstGeom prst="rect">
              <a:avLst/>
            </a:prstGeom>
            <a:solidFill>
              <a:schemeClr val="bg1">
                <a:lumMod val="50000"/>
              </a:schemeClr>
            </a:solidFill>
            <a:ln>
              <a:noFill/>
            </a:ln>
            <a:extLst>
              <a:ext uri="{909E8E84-426E-40dd-AFC4-6F175D3DCCD1}"/>
              <a:ext uri="{91240B29-F687-4f45-9708-019B960494DF}"/>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2000" b="1" dirty="0">
                  <a:solidFill>
                    <a:schemeClr val="bg1"/>
                  </a:solidFill>
                  <a:latin typeface="Arial" charset="0"/>
                </a:rPr>
                <a:t>Me</a:t>
              </a:r>
              <a:endParaRPr lang="en-US" altLang="x-none" sz="2000" dirty="0">
                <a:solidFill>
                  <a:schemeClr val="bg1"/>
                </a:solidFill>
                <a:latin typeface="Arial" charset="0"/>
              </a:endParaRPr>
            </a:p>
          </p:txBody>
        </p:sp>
      </p:grpSp>
      <p:grpSp>
        <p:nvGrpSpPr>
          <p:cNvPr id="22" name="Group 21"/>
          <p:cNvGrpSpPr>
            <a:grpSpLocks/>
          </p:cNvGrpSpPr>
          <p:nvPr/>
        </p:nvGrpSpPr>
        <p:grpSpPr bwMode="auto">
          <a:xfrm>
            <a:off x="5097463" y="1708150"/>
            <a:ext cx="1619250" cy="3649663"/>
            <a:chOff x="5096745" y="1708404"/>
            <a:chExt cx="1620558" cy="3649726"/>
          </a:xfrm>
        </p:grpSpPr>
        <p:sp>
          <p:nvSpPr>
            <p:cNvPr id="14" name="TextBox 13"/>
            <p:cNvSpPr txBox="1">
              <a:spLocks noChangeArrowheads="1"/>
            </p:cNvSpPr>
            <p:nvPr/>
          </p:nvSpPr>
          <p:spPr bwMode="auto">
            <a:xfrm>
              <a:off x="5096745" y="1708404"/>
              <a:ext cx="1620558" cy="669937"/>
            </a:xfrm>
            <a:prstGeom prst="rect">
              <a:avLst/>
            </a:prstGeom>
            <a:solidFill>
              <a:schemeClr val="bg1">
                <a:lumMod val="75000"/>
              </a:schemeClr>
            </a:solidFill>
            <a:ln>
              <a:noFill/>
            </a:ln>
            <a:extLst>
              <a:ext uri="{909E8E84-426E-40dd-AFC4-6F175D3DCCD1}"/>
              <a:ext uri="{91240B29-F687-4f45-9708-019B960494DF}"/>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2000" b="1" dirty="0">
                  <a:solidFill>
                    <a:schemeClr val="bg1"/>
                  </a:solidFill>
                  <a:latin typeface="Arial" charset="0"/>
                </a:rPr>
                <a:t>Me</a:t>
              </a:r>
              <a:endParaRPr lang="en-US" altLang="x-none" sz="2000" dirty="0">
                <a:solidFill>
                  <a:schemeClr val="bg1"/>
                </a:solidFill>
                <a:latin typeface="Arial" charset="0"/>
              </a:endParaRPr>
            </a:p>
          </p:txBody>
        </p:sp>
        <p:sp>
          <p:nvSpPr>
            <p:cNvPr id="15" name="TextBox 14"/>
            <p:cNvSpPr txBox="1">
              <a:spLocks noChangeArrowheads="1"/>
            </p:cNvSpPr>
            <p:nvPr/>
          </p:nvSpPr>
          <p:spPr bwMode="auto">
            <a:xfrm>
              <a:off x="5096745" y="3238780"/>
              <a:ext cx="1620558" cy="669937"/>
            </a:xfrm>
            <a:prstGeom prst="rect">
              <a:avLst/>
            </a:prstGeom>
            <a:solidFill>
              <a:schemeClr val="bg1">
                <a:lumMod val="75000"/>
              </a:schemeClr>
            </a:solidFill>
            <a:ln>
              <a:noFill/>
            </a:ln>
            <a:extLst>
              <a:ext uri="{909E8E84-426E-40dd-AFC4-6F175D3DCCD1}"/>
              <a:ext uri="{91240B29-F687-4f45-9708-019B960494DF}"/>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2000" b="1" dirty="0">
                  <a:solidFill>
                    <a:schemeClr val="bg1"/>
                  </a:solidFill>
                  <a:latin typeface="Arial" charset="0"/>
                </a:rPr>
                <a:t>Us</a:t>
              </a:r>
              <a:endParaRPr lang="en-US" altLang="x-none" sz="2000" dirty="0">
                <a:solidFill>
                  <a:schemeClr val="bg1"/>
                </a:solidFill>
                <a:latin typeface="Arial" charset="0"/>
              </a:endParaRPr>
            </a:p>
          </p:txBody>
        </p:sp>
        <p:sp>
          <p:nvSpPr>
            <p:cNvPr id="16" name="TextBox 15"/>
            <p:cNvSpPr txBox="1">
              <a:spLocks noChangeArrowheads="1"/>
            </p:cNvSpPr>
            <p:nvPr/>
          </p:nvSpPr>
          <p:spPr bwMode="auto">
            <a:xfrm>
              <a:off x="5096745" y="4688193"/>
              <a:ext cx="1620558" cy="669937"/>
            </a:xfrm>
            <a:prstGeom prst="rect">
              <a:avLst/>
            </a:prstGeom>
            <a:solidFill>
              <a:schemeClr val="bg1">
                <a:lumMod val="75000"/>
              </a:schemeClr>
            </a:solidFill>
            <a:ln>
              <a:noFill/>
            </a:ln>
            <a:extLst>
              <a:ext uri="{909E8E84-426E-40dd-AFC4-6F175D3DCCD1}"/>
              <a:ext uri="{91240B29-F687-4f45-9708-019B960494DF}"/>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2000" b="1" dirty="0">
                  <a:solidFill>
                    <a:schemeClr val="bg1"/>
                  </a:solidFill>
                  <a:latin typeface="Arial" charset="0"/>
                </a:rPr>
                <a:t>Me</a:t>
              </a:r>
              <a:endParaRPr lang="en-US" altLang="x-none" sz="2000" dirty="0">
                <a:solidFill>
                  <a:schemeClr val="bg1"/>
                </a:solidFill>
                <a:latin typeface="Arial" charset="0"/>
              </a:endParaRPr>
            </a:p>
          </p:txBody>
        </p:sp>
      </p:grpSp>
      <p:grpSp>
        <p:nvGrpSpPr>
          <p:cNvPr id="23" name="Group 22"/>
          <p:cNvGrpSpPr>
            <a:grpSpLocks/>
          </p:cNvGrpSpPr>
          <p:nvPr/>
        </p:nvGrpSpPr>
        <p:grpSpPr bwMode="auto">
          <a:xfrm>
            <a:off x="7058025" y="1709738"/>
            <a:ext cx="1620838" cy="3648075"/>
            <a:chOff x="7058622" y="1710182"/>
            <a:chExt cx="1620558" cy="3647948"/>
          </a:xfrm>
        </p:grpSpPr>
        <p:sp>
          <p:nvSpPr>
            <p:cNvPr id="17" name="TextBox 16"/>
            <p:cNvSpPr txBox="1">
              <a:spLocks noChangeArrowheads="1"/>
            </p:cNvSpPr>
            <p:nvPr/>
          </p:nvSpPr>
          <p:spPr bwMode="auto">
            <a:xfrm>
              <a:off x="7058622" y="1710182"/>
              <a:ext cx="1620558" cy="669902"/>
            </a:xfrm>
            <a:prstGeom prst="rect">
              <a:avLst/>
            </a:prstGeom>
            <a:solidFill>
              <a:schemeClr val="bg1">
                <a:lumMod val="50000"/>
              </a:schemeClr>
            </a:solidFill>
            <a:ln>
              <a:noFill/>
            </a:ln>
            <a:extLst>
              <a:ext uri="{909E8E84-426E-40dd-AFC4-6F175D3DCCD1}"/>
              <a:ext uri="{91240B29-F687-4f45-9708-019B960494DF}"/>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2000" b="1" dirty="0">
                  <a:solidFill>
                    <a:schemeClr val="bg1"/>
                  </a:solidFill>
                  <a:latin typeface="Arial" charset="0"/>
                </a:rPr>
                <a:t>Abuse</a:t>
              </a:r>
              <a:endParaRPr lang="en-US" altLang="x-none" sz="2000" dirty="0">
                <a:solidFill>
                  <a:schemeClr val="bg1"/>
                </a:solidFill>
                <a:latin typeface="Arial" charset="0"/>
              </a:endParaRPr>
            </a:p>
          </p:txBody>
        </p:sp>
        <p:sp>
          <p:nvSpPr>
            <p:cNvPr id="18" name="TextBox 17"/>
            <p:cNvSpPr txBox="1">
              <a:spLocks noChangeArrowheads="1"/>
            </p:cNvSpPr>
            <p:nvPr/>
          </p:nvSpPr>
          <p:spPr bwMode="auto">
            <a:xfrm>
              <a:off x="7058622" y="3238891"/>
              <a:ext cx="1620558" cy="669902"/>
            </a:xfrm>
            <a:prstGeom prst="rect">
              <a:avLst/>
            </a:prstGeom>
            <a:solidFill>
              <a:schemeClr val="bg1">
                <a:lumMod val="50000"/>
              </a:schemeClr>
            </a:solidFill>
            <a:ln>
              <a:noFill/>
            </a:ln>
            <a:extLst>
              <a:ext uri="{909E8E84-426E-40dd-AFC4-6F175D3DCCD1}"/>
              <a:ext uri="{91240B29-F687-4f45-9708-019B960494DF}"/>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2000" b="1" dirty="0">
                  <a:solidFill>
                    <a:schemeClr val="bg1"/>
                  </a:solidFill>
                  <a:latin typeface="Arial" charset="0"/>
                </a:rPr>
                <a:t>Agreement</a:t>
              </a:r>
              <a:endParaRPr lang="en-US" altLang="x-none" sz="2000" dirty="0">
                <a:solidFill>
                  <a:schemeClr val="bg1"/>
                </a:solidFill>
                <a:latin typeface="Arial" charset="0"/>
              </a:endParaRPr>
            </a:p>
          </p:txBody>
        </p:sp>
        <p:sp>
          <p:nvSpPr>
            <p:cNvPr id="19" name="TextBox 18"/>
            <p:cNvSpPr txBox="1">
              <a:spLocks noChangeArrowheads="1"/>
            </p:cNvSpPr>
            <p:nvPr/>
          </p:nvSpPr>
          <p:spPr bwMode="auto">
            <a:xfrm>
              <a:off x="7058622" y="4688228"/>
              <a:ext cx="1620558" cy="669902"/>
            </a:xfrm>
            <a:prstGeom prst="rect">
              <a:avLst/>
            </a:prstGeom>
            <a:solidFill>
              <a:schemeClr val="bg1">
                <a:lumMod val="50000"/>
              </a:schemeClr>
            </a:solidFill>
            <a:ln>
              <a:noFill/>
            </a:ln>
            <a:extLst>
              <a:ext uri="{909E8E84-426E-40dd-AFC4-6F175D3DCCD1}"/>
              <a:ext uri="{91240B29-F687-4f45-9708-019B960494DF}"/>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fontAlgn="base">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2000" b="1" dirty="0">
                  <a:solidFill>
                    <a:schemeClr val="bg1"/>
                  </a:solidFill>
                  <a:latin typeface="Arial" charset="0"/>
                </a:rPr>
                <a:t>Trust</a:t>
              </a:r>
              <a:endParaRPr lang="en-US" altLang="x-none" sz="2000" dirty="0">
                <a:solidFill>
                  <a:schemeClr val="bg1"/>
                </a:solidFill>
                <a:latin typeface="Arial" charset="0"/>
              </a:endParaRPr>
            </a:p>
          </p:txBody>
        </p:sp>
      </p:grpSp>
      <p:sp>
        <p:nvSpPr>
          <p:cNvPr id="2" name="Slide Number Placeholder 1"/>
          <p:cNvSpPr>
            <a:spLocks noGrp="1"/>
          </p:cNvSpPr>
          <p:nvPr>
            <p:ph type="sldNum" sz="quarter" idx="10"/>
          </p:nvPr>
        </p:nvSpPr>
        <p:spPr/>
        <p:txBody>
          <a:bodyPr/>
          <a:lstStyle/>
          <a:p>
            <a:fld id="{547D807E-C0AE-4F41-8703-66B04359A27F}" type="slidenum">
              <a:rPr lang="en-US" smtClean="0"/>
              <a:pPr/>
              <a:t>37</a:t>
            </a:fld>
            <a:endParaRPr lang="en-US" dirty="0"/>
          </a:p>
        </p:txBody>
      </p:sp>
    </p:spTree>
    <p:extLst>
      <p:ext uri="{BB962C8B-B14F-4D97-AF65-F5344CB8AC3E}">
        <p14:creationId xmlns:p14="http://schemas.microsoft.com/office/powerpoint/2010/main" val="3873153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0146" y="396220"/>
            <a:ext cx="7859182" cy="1323439"/>
          </a:xfrm>
          <a:prstGeom prst="rect">
            <a:avLst/>
          </a:prstGeom>
        </p:spPr>
        <p:txBody>
          <a:bodyPr wrap="square">
            <a:spAutoFit/>
          </a:bodyPr>
          <a:lstStyle/>
          <a:p>
            <a:r>
              <a:rPr lang="en-US" sz="4000" b="1" dirty="0"/>
              <a:t>Hierarchy Is Not the Problem… It’s the Power Dynamics</a:t>
            </a:r>
          </a:p>
        </p:txBody>
      </p:sp>
      <p:sp>
        <p:nvSpPr>
          <p:cNvPr id="2" name="Slide Number Placeholder 1"/>
          <p:cNvSpPr>
            <a:spLocks noGrp="1"/>
          </p:cNvSpPr>
          <p:nvPr>
            <p:ph type="sldNum" sz="quarter" idx="10"/>
          </p:nvPr>
        </p:nvSpPr>
        <p:spPr/>
        <p:txBody>
          <a:bodyPr/>
          <a:lstStyle/>
          <a:p>
            <a:fld id="{547D807E-C0AE-4F41-8703-66B04359A27F}" type="slidenum">
              <a:rPr lang="en-US" smtClean="0"/>
              <a:pPr/>
              <a:t>38</a:t>
            </a:fld>
            <a:endParaRPr lang="en-US" dirty="0"/>
          </a:p>
        </p:txBody>
      </p:sp>
      <p:sp>
        <p:nvSpPr>
          <p:cNvPr id="5" name="Rectangle 4">
            <a:extLst>
              <a:ext uri="{FF2B5EF4-FFF2-40B4-BE49-F238E27FC236}">
                <a16:creationId xmlns:a16="http://schemas.microsoft.com/office/drawing/2014/main" id="{2251DCC0-6ADD-9345-99B6-134FBA847C17}"/>
              </a:ext>
            </a:extLst>
          </p:cNvPr>
          <p:cNvSpPr/>
          <p:nvPr/>
        </p:nvSpPr>
        <p:spPr>
          <a:xfrm>
            <a:off x="507738" y="1997839"/>
            <a:ext cx="8030206" cy="3293209"/>
          </a:xfrm>
          <a:prstGeom prst="rect">
            <a:avLst/>
          </a:prstGeom>
        </p:spPr>
        <p:txBody>
          <a:bodyPr wrap="square">
            <a:spAutoFit/>
          </a:bodyPr>
          <a:lstStyle/>
          <a:p>
            <a:pPr>
              <a:spcBef>
                <a:spcPts val="600"/>
              </a:spcBef>
              <a:buFont typeface="+mj-lt"/>
              <a:buAutoNum type="arabicPeriod"/>
            </a:pPr>
            <a:r>
              <a:rPr lang="en-US" b="1" dirty="0">
                <a:solidFill>
                  <a:srgbClr val="333333"/>
                </a:solidFill>
                <a:latin typeface="Arial" panose="020B0604020202020204" pitchFamily="34" charset="0"/>
                <a:cs typeface="Arial" panose="020B0604020202020204" pitchFamily="34" charset="0"/>
              </a:rPr>
              <a:t>Maximize </a:t>
            </a:r>
            <a:r>
              <a:rPr lang="en-US" b="1" i="1" dirty="0">
                <a:solidFill>
                  <a:srgbClr val="333333"/>
                </a:solidFill>
                <a:latin typeface="Arial" panose="020B0604020202020204" pitchFamily="34" charset="0"/>
                <a:cs typeface="Arial" panose="020B0604020202020204" pitchFamily="34" charset="0"/>
              </a:rPr>
              <a:t>power-from-within</a:t>
            </a:r>
            <a:r>
              <a:rPr lang="en-US" dirty="0">
                <a:solidFill>
                  <a:srgbClr val="333333"/>
                </a:solidFill>
                <a:latin typeface="Arial" panose="020B0604020202020204" pitchFamily="34" charset="0"/>
                <a:cs typeface="Arial" panose="020B0604020202020204" pitchFamily="34" charset="0"/>
              </a:rPr>
              <a:t>: everyone feels empowered; they are confident to speak up, knowing their voice matters; good ideas can come from anywhere; people play to their strengths; creativity is celebrated; growth is encouraged; anyone can lead some of the time.</a:t>
            </a:r>
          </a:p>
          <a:p>
            <a:pPr>
              <a:spcBef>
                <a:spcPts val="600"/>
              </a:spcBef>
              <a:buFont typeface="+mj-lt"/>
              <a:buAutoNum type="arabicPeriod"/>
            </a:pPr>
            <a:r>
              <a:rPr lang="en-US" b="1" dirty="0">
                <a:solidFill>
                  <a:srgbClr val="333333"/>
                </a:solidFill>
                <a:latin typeface="Arial" panose="020B0604020202020204" pitchFamily="34" charset="0"/>
                <a:cs typeface="Arial" panose="020B0604020202020204" pitchFamily="34" charset="0"/>
              </a:rPr>
              <a:t>Make </a:t>
            </a:r>
            <a:r>
              <a:rPr lang="en-US" b="1" i="1" dirty="0">
                <a:solidFill>
                  <a:srgbClr val="333333"/>
                </a:solidFill>
                <a:latin typeface="Arial" panose="020B0604020202020204" pitchFamily="34" charset="0"/>
                <a:cs typeface="Arial" panose="020B0604020202020204" pitchFamily="34" charset="0"/>
              </a:rPr>
              <a:t>power-with</a:t>
            </a:r>
            <a:r>
              <a:rPr lang="en-US" b="1" dirty="0">
                <a:solidFill>
                  <a:srgbClr val="333333"/>
                </a:solidFill>
                <a:latin typeface="Arial" panose="020B0604020202020204" pitchFamily="34" charset="0"/>
                <a:cs typeface="Arial" panose="020B0604020202020204" pitchFamily="34" charset="0"/>
              </a:rPr>
              <a:t> transparent</a:t>
            </a:r>
            <a:r>
              <a:rPr lang="en-US" dirty="0">
                <a:solidFill>
                  <a:srgbClr val="333333"/>
                </a:solidFill>
                <a:latin typeface="Arial" panose="020B0604020202020204" pitchFamily="34" charset="0"/>
                <a:cs typeface="Arial" panose="020B0604020202020204" pitchFamily="34" charset="0"/>
              </a:rPr>
              <a:t>: we’re honest about who has influence; pathways to social power are clearly signposted; influential roles are distributed and rotated; the formal org chart maps closely to the informal influence network.</a:t>
            </a:r>
          </a:p>
          <a:p>
            <a:pPr>
              <a:spcBef>
                <a:spcPts val="600"/>
              </a:spcBef>
              <a:buFont typeface="+mj-lt"/>
              <a:buAutoNum type="arabicPeriod"/>
            </a:pPr>
            <a:r>
              <a:rPr lang="en-US" b="1" dirty="0">
                <a:solidFill>
                  <a:srgbClr val="333333"/>
                </a:solidFill>
                <a:latin typeface="Arial" panose="020B0604020202020204" pitchFamily="34" charset="0"/>
                <a:cs typeface="Arial" panose="020B0604020202020204" pitchFamily="34" charset="0"/>
              </a:rPr>
              <a:t>Minimize </a:t>
            </a:r>
            <a:r>
              <a:rPr lang="en-US" b="1" i="1" dirty="0">
                <a:solidFill>
                  <a:srgbClr val="333333"/>
                </a:solidFill>
                <a:latin typeface="Arial" panose="020B0604020202020204" pitchFamily="34" charset="0"/>
                <a:cs typeface="Arial" panose="020B0604020202020204" pitchFamily="34" charset="0"/>
              </a:rPr>
              <a:t>power-over</a:t>
            </a:r>
            <a:r>
              <a:rPr lang="en-US" dirty="0">
                <a:solidFill>
                  <a:srgbClr val="333333"/>
                </a:solidFill>
                <a:latin typeface="Arial" panose="020B0604020202020204" pitchFamily="34" charset="0"/>
                <a:cs typeface="Arial" panose="020B0604020202020204" pitchFamily="34" charset="0"/>
              </a:rPr>
              <a:t>: one person cannot force another to do something; we are sensitive to coercion; any restrictions on behavior are developed with a collective mandate.</a:t>
            </a:r>
            <a:endParaRPr lang="en-US" b="0" i="0" dirty="0">
              <a:solidFill>
                <a:srgbClr val="333333"/>
              </a:solidFill>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52B2E60-2067-EA45-9F42-C96DB0344961}"/>
              </a:ext>
            </a:extLst>
          </p:cNvPr>
          <p:cNvSpPr/>
          <p:nvPr/>
        </p:nvSpPr>
        <p:spPr>
          <a:xfrm>
            <a:off x="637954" y="5797560"/>
            <a:ext cx="7016584" cy="246221"/>
          </a:xfrm>
          <a:prstGeom prst="rect">
            <a:avLst/>
          </a:prstGeom>
        </p:spPr>
        <p:txBody>
          <a:bodyPr wrap="square">
            <a:spAutoFit/>
          </a:bodyPr>
          <a:lstStyle/>
          <a:p>
            <a:r>
              <a:rPr lang="en-US" sz="1000" dirty="0"/>
              <a:t>https://blog.p2pfoundation.net/hierarchy-is-not-the-problem-its-the-power-dynamics/2019/03/20</a:t>
            </a:r>
          </a:p>
        </p:txBody>
      </p:sp>
    </p:spTree>
    <p:extLst>
      <p:ext uri="{BB962C8B-B14F-4D97-AF65-F5344CB8AC3E}">
        <p14:creationId xmlns:p14="http://schemas.microsoft.com/office/powerpoint/2010/main" val="1731882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625599" y="2631080"/>
            <a:ext cx="6614160" cy="1323439"/>
          </a:xfrm>
          <a:prstGeom prst="rect">
            <a:avLst/>
          </a:prstGeom>
        </p:spPr>
        <p:txBody>
          <a:bodyPr wrap="square">
            <a:spAutoFit/>
          </a:bodyPr>
          <a:lstStyle/>
          <a:p>
            <a:r>
              <a:rPr lang="en-US" sz="4000" dirty="0"/>
              <a:t>He that conceals his grief finds no remedy for it. </a:t>
            </a:r>
            <a:endParaRPr lang="en-US" sz="4000" b="1" dirty="0">
              <a:latin typeface="Arial" charset="0"/>
              <a:ea typeface="Arial" charset="0"/>
              <a:cs typeface="Arial" charset="0"/>
            </a:endParaRPr>
          </a:p>
        </p:txBody>
      </p:sp>
      <p:sp>
        <p:nvSpPr>
          <p:cNvPr id="2" name="Slide Number Placeholder 1"/>
          <p:cNvSpPr>
            <a:spLocks noGrp="1"/>
          </p:cNvSpPr>
          <p:nvPr>
            <p:ph type="sldNum" sz="quarter" idx="10"/>
          </p:nvPr>
        </p:nvSpPr>
        <p:spPr/>
        <p:txBody>
          <a:bodyPr/>
          <a:lstStyle/>
          <a:p>
            <a:fld id="{547D807E-C0AE-4F41-8703-66B04359A27F}" type="slidenum">
              <a:rPr lang="en-US" smtClean="0"/>
              <a:pPr/>
              <a:t>39</a:t>
            </a:fld>
            <a:endParaRPr lang="en-US" dirty="0"/>
          </a:p>
        </p:txBody>
      </p:sp>
      <p:sp>
        <p:nvSpPr>
          <p:cNvPr id="4" name="Rectangle 3">
            <a:extLst>
              <a:ext uri="{FF2B5EF4-FFF2-40B4-BE49-F238E27FC236}">
                <a16:creationId xmlns:a16="http://schemas.microsoft.com/office/drawing/2014/main" id="{AFA6DE72-1AD6-6648-BA2E-35FAC5E32CE4}"/>
              </a:ext>
            </a:extLst>
          </p:cNvPr>
          <p:cNvSpPr/>
          <p:nvPr/>
        </p:nvSpPr>
        <p:spPr>
          <a:xfrm>
            <a:off x="625599" y="4028080"/>
            <a:ext cx="6614160" cy="461665"/>
          </a:xfrm>
          <a:prstGeom prst="rect">
            <a:avLst/>
          </a:prstGeom>
        </p:spPr>
        <p:txBody>
          <a:bodyPr wrap="square">
            <a:spAutoFit/>
          </a:bodyPr>
          <a:lstStyle/>
          <a:p>
            <a:r>
              <a:rPr lang="en-US" sz="2400" dirty="0"/>
              <a:t>Turkish Proverb</a:t>
            </a:r>
            <a:endParaRPr lang="en-US" sz="2400" b="1" dirty="0">
              <a:latin typeface="Arial" charset="0"/>
              <a:ea typeface="Arial" charset="0"/>
              <a:cs typeface="Arial" charset="0"/>
            </a:endParaRPr>
          </a:p>
        </p:txBody>
      </p:sp>
    </p:spTree>
    <p:extLst>
      <p:ext uri="{BB962C8B-B14F-4D97-AF65-F5344CB8AC3E}">
        <p14:creationId xmlns:p14="http://schemas.microsoft.com/office/powerpoint/2010/main" val="30716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CB76CE-FB9F-6A45-A9B7-C958B164C071}"/>
              </a:ext>
            </a:extLst>
          </p:cNvPr>
          <p:cNvSpPr>
            <a:spLocks noGrp="1"/>
          </p:cNvSpPr>
          <p:nvPr>
            <p:ph type="sldNum" sz="quarter" idx="10"/>
          </p:nvPr>
        </p:nvSpPr>
        <p:spPr/>
        <p:txBody>
          <a:bodyPr/>
          <a:lstStyle/>
          <a:p>
            <a:pPr>
              <a:defRPr/>
            </a:pPr>
            <a:fld id="{D5B65D55-80F1-0A48-9B1D-BFB658EAC95D}" type="slidenum">
              <a:rPr lang="en-US" smtClean="0"/>
              <a:pPr>
                <a:defRPr/>
              </a:pPr>
              <a:t>4</a:t>
            </a:fld>
            <a:endParaRPr lang="en-US"/>
          </a:p>
        </p:txBody>
      </p:sp>
      <p:sp>
        <p:nvSpPr>
          <p:cNvPr id="3" name="Rectangle 2">
            <a:extLst>
              <a:ext uri="{FF2B5EF4-FFF2-40B4-BE49-F238E27FC236}">
                <a16:creationId xmlns:a16="http://schemas.microsoft.com/office/drawing/2014/main" id="{56B7B14B-5ADB-6042-B45D-7BAF403D690A}"/>
              </a:ext>
            </a:extLst>
          </p:cNvPr>
          <p:cNvSpPr/>
          <p:nvPr/>
        </p:nvSpPr>
        <p:spPr>
          <a:xfrm>
            <a:off x="411078" y="2378292"/>
            <a:ext cx="7338765" cy="3244183"/>
          </a:xfrm>
          <a:prstGeom prst="rect">
            <a:avLst/>
          </a:prstGeom>
        </p:spPr>
        <p:txBody>
          <a:bodyPr wrap="square">
            <a:noAutofit/>
          </a:bodyPr>
          <a:lstStyle/>
          <a:p>
            <a:pPr marL="285750" indent="-285750">
              <a:buFont typeface="Arial" panose="020B0604020202020204" pitchFamily="34" charset="0"/>
              <a:buChar char="•"/>
            </a:pPr>
            <a:r>
              <a:rPr lang="en-US" dirty="0">
                <a:solidFill>
                  <a:srgbClr val="333333"/>
                </a:solidFill>
                <a:latin typeface="Helvetica Neue" panose="02000503000000020004" pitchFamily="2" charset="0"/>
              </a:rPr>
              <a:t>Did you know, research suggests whenever we meet someone for the first time, that judgment about the other person will be formed in only the first few seconds? </a:t>
            </a:r>
          </a:p>
          <a:p>
            <a:pPr marL="285750" indent="-285750">
              <a:buFont typeface="Arial" panose="020B0604020202020204" pitchFamily="34" charset="0"/>
              <a:buChar char="•"/>
            </a:pPr>
            <a:r>
              <a:rPr lang="en-US" dirty="0">
                <a:solidFill>
                  <a:srgbClr val="333333"/>
                </a:solidFill>
                <a:latin typeface="Helvetica Neue" panose="02000503000000020004" pitchFamily="2" charset="0"/>
              </a:rPr>
              <a:t>This happens with anyone, even a random </a:t>
            </a:r>
            <a:br>
              <a:rPr lang="en-US" dirty="0">
                <a:solidFill>
                  <a:srgbClr val="333333"/>
                </a:solidFill>
                <a:latin typeface="Helvetica Neue" panose="02000503000000020004" pitchFamily="2" charset="0"/>
              </a:rPr>
            </a:br>
            <a:r>
              <a:rPr lang="en-US" dirty="0">
                <a:solidFill>
                  <a:srgbClr val="333333"/>
                </a:solidFill>
                <a:latin typeface="Helvetica Neue" panose="02000503000000020004" pitchFamily="2" charset="0"/>
              </a:rPr>
              <a:t>person on the street.</a:t>
            </a:r>
          </a:p>
          <a:p>
            <a:pPr marL="285750" indent="-285750">
              <a:buFont typeface="Arial" panose="020B0604020202020204" pitchFamily="34" charset="0"/>
              <a:buChar char="•"/>
            </a:pPr>
            <a:r>
              <a:rPr lang="en-US" dirty="0">
                <a:solidFill>
                  <a:srgbClr val="333333"/>
                </a:solidFill>
                <a:latin typeface="Helvetica Neue" panose="02000503000000020004" pitchFamily="2" charset="0"/>
              </a:rPr>
              <a:t>In those first several seconds, we as </a:t>
            </a:r>
            <a:br>
              <a:rPr lang="en-US" dirty="0">
                <a:solidFill>
                  <a:srgbClr val="333333"/>
                </a:solidFill>
                <a:latin typeface="Helvetica Neue" panose="02000503000000020004" pitchFamily="2" charset="0"/>
              </a:rPr>
            </a:br>
            <a:r>
              <a:rPr lang="en-US" dirty="0">
                <a:solidFill>
                  <a:srgbClr val="333333"/>
                </a:solidFill>
                <a:latin typeface="Helvetica Neue" panose="02000503000000020004" pitchFamily="2" charset="0"/>
              </a:rPr>
              <a:t>humans are primed to judge the other </a:t>
            </a:r>
            <a:br>
              <a:rPr lang="en-US" dirty="0">
                <a:solidFill>
                  <a:srgbClr val="333333"/>
                </a:solidFill>
                <a:latin typeface="Helvetica Neue" panose="02000503000000020004" pitchFamily="2" charset="0"/>
              </a:rPr>
            </a:br>
            <a:r>
              <a:rPr lang="en-US" dirty="0">
                <a:solidFill>
                  <a:srgbClr val="333333"/>
                </a:solidFill>
                <a:latin typeface="Helvetica Neue" panose="02000503000000020004" pitchFamily="2" charset="0"/>
              </a:rPr>
              <a:t>person’s </a:t>
            </a:r>
            <a:r>
              <a:rPr lang="en-US" b="1" dirty="0">
                <a:solidFill>
                  <a:srgbClr val="333333"/>
                </a:solidFill>
                <a:latin typeface="Helvetica Neue" panose="02000503000000020004" pitchFamily="2" charset="0"/>
              </a:rPr>
              <a:t>friendliness</a:t>
            </a:r>
            <a:r>
              <a:rPr lang="en-US" dirty="0">
                <a:solidFill>
                  <a:srgbClr val="333333"/>
                </a:solidFill>
                <a:latin typeface="Helvetica Neue" panose="02000503000000020004" pitchFamily="2" charset="0"/>
              </a:rPr>
              <a:t>, </a:t>
            </a:r>
            <a:r>
              <a:rPr lang="en-US" b="1" dirty="0">
                <a:solidFill>
                  <a:srgbClr val="333333"/>
                </a:solidFill>
                <a:latin typeface="Helvetica Neue" panose="02000503000000020004" pitchFamily="2" charset="0"/>
              </a:rPr>
              <a:t>cooperation</a:t>
            </a:r>
            <a:r>
              <a:rPr lang="en-US" dirty="0">
                <a:solidFill>
                  <a:srgbClr val="333333"/>
                </a:solidFill>
                <a:latin typeface="Helvetica Neue" panose="02000503000000020004" pitchFamily="2" charset="0"/>
              </a:rPr>
              <a:t> and </a:t>
            </a:r>
            <a:br>
              <a:rPr lang="en-US" dirty="0">
                <a:solidFill>
                  <a:srgbClr val="333333"/>
                </a:solidFill>
                <a:latin typeface="Helvetica Neue" panose="02000503000000020004" pitchFamily="2" charset="0"/>
              </a:rPr>
            </a:br>
            <a:r>
              <a:rPr lang="en-US" b="1" dirty="0">
                <a:solidFill>
                  <a:srgbClr val="333333"/>
                </a:solidFill>
                <a:latin typeface="Helvetica Neue" panose="02000503000000020004" pitchFamily="2" charset="0"/>
              </a:rPr>
              <a:t>competence</a:t>
            </a:r>
            <a:r>
              <a:rPr lang="en-US" dirty="0">
                <a:solidFill>
                  <a:srgbClr val="333333"/>
                </a:solidFill>
                <a:latin typeface="Helvetica Neue" panose="02000503000000020004" pitchFamily="2" charset="0"/>
              </a:rPr>
              <a:t>.</a:t>
            </a:r>
            <a:endParaRPr lang="en-US" dirty="0"/>
          </a:p>
        </p:txBody>
      </p:sp>
      <p:sp>
        <p:nvSpPr>
          <p:cNvPr id="4" name="Rectangle 3">
            <a:extLst>
              <a:ext uri="{FF2B5EF4-FFF2-40B4-BE49-F238E27FC236}">
                <a16:creationId xmlns:a16="http://schemas.microsoft.com/office/drawing/2014/main" id="{4ED29EEF-3F97-9C4C-86B0-EEBE930D7C15}"/>
              </a:ext>
            </a:extLst>
          </p:cNvPr>
          <p:cNvSpPr/>
          <p:nvPr/>
        </p:nvSpPr>
        <p:spPr>
          <a:xfrm>
            <a:off x="354308" y="6031814"/>
            <a:ext cx="7527851" cy="215444"/>
          </a:xfrm>
          <a:prstGeom prst="rect">
            <a:avLst/>
          </a:prstGeom>
        </p:spPr>
        <p:txBody>
          <a:bodyPr wrap="square">
            <a:spAutoFit/>
          </a:bodyPr>
          <a:lstStyle/>
          <a:p>
            <a:r>
              <a:rPr lang="en-US" sz="800" dirty="0"/>
              <a:t>https://</a:t>
            </a:r>
            <a:r>
              <a:rPr lang="en-US" sz="800" dirty="0" err="1"/>
              <a:t>www.kevinmd.com</a:t>
            </a:r>
            <a:r>
              <a:rPr lang="en-US" sz="800" dirty="0"/>
              <a:t>/blog/2018/05/your-patient-has-judged-you-7-seconds-after-meeting-you.html</a:t>
            </a:r>
          </a:p>
        </p:txBody>
      </p:sp>
      <p:sp>
        <p:nvSpPr>
          <p:cNvPr id="5" name="TextBox 1">
            <a:extLst>
              <a:ext uri="{FF2B5EF4-FFF2-40B4-BE49-F238E27FC236}">
                <a16:creationId xmlns:a16="http://schemas.microsoft.com/office/drawing/2014/main" id="{4A16726A-242E-3C4B-915C-2A717101B6C5}"/>
              </a:ext>
            </a:extLst>
          </p:cNvPr>
          <p:cNvSpPr txBox="1">
            <a:spLocks noChangeArrowheads="1"/>
          </p:cNvSpPr>
          <p:nvPr/>
        </p:nvSpPr>
        <p:spPr bwMode="auto">
          <a:xfrm>
            <a:off x="354308" y="425911"/>
            <a:ext cx="7073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x-none" sz="2800" b="1" dirty="0">
                <a:latin typeface="Arial" charset="0"/>
              </a:rPr>
              <a:t>First Impressions…</a:t>
            </a:r>
          </a:p>
        </p:txBody>
      </p:sp>
      <p:sp>
        <p:nvSpPr>
          <p:cNvPr id="6" name="TextBox 1">
            <a:extLst>
              <a:ext uri="{FF2B5EF4-FFF2-40B4-BE49-F238E27FC236}">
                <a16:creationId xmlns:a16="http://schemas.microsoft.com/office/drawing/2014/main" id="{A4F5FF90-DDA8-A14F-BC16-A9DE9A8009A5}"/>
              </a:ext>
            </a:extLst>
          </p:cNvPr>
          <p:cNvSpPr txBox="1">
            <a:spLocks noChangeArrowheads="1"/>
          </p:cNvSpPr>
          <p:nvPr/>
        </p:nvSpPr>
        <p:spPr bwMode="auto">
          <a:xfrm>
            <a:off x="354308" y="1034292"/>
            <a:ext cx="7992251" cy="107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buNone/>
            </a:pPr>
            <a:r>
              <a:rPr lang="en-US" b="1" dirty="0"/>
              <a:t>How quickly does a caregiver judge you after meeting you?</a:t>
            </a:r>
          </a:p>
        </p:txBody>
      </p:sp>
      <p:pic>
        <p:nvPicPr>
          <p:cNvPr id="14" name="Picture 13">
            <a:extLst>
              <a:ext uri="{FF2B5EF4-FFF2-40B4-BE49-F238E27FC236}">
                <a16:creationId xmlns:a16="http://schemas.microsoft.com/office/drawing/2014/main" id="{344ECA3F-4710-884F-9422-8E441F712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121" y="3408670"/>
            <a:ext cx="4160922" cy="2415038"/>
          </a:xfrm>
          <a:prstGeom prst="rect">
            <a:avLst/>
          </a:prstGeom>
        </p:spPr>
      </p:pic>
      <p:sp>
        <p:nvSpPr>
          <p:cNvPr id="9" name="TextBox 1">
            <a:extLst>
              <a:ext uri="{FF2B5EF4-FFF2-40B4-BE49-F238E27FC236}">
                <a16:creationId xmlns:a16="http://schemas.microsoft.com/office/drawing/2014/main" id="{D52FD1A2-49EB-164F-9C64-1700C38EDD95}"/>
              </a:ext>
            </a:extLst>
          </p:cNvPr>
          <p:cNvSpPr txBox="1">
            <a:spLocks noChangeArrowheads="1"/>
          </p:cNvSpPr>
          <p:nvPr/>
        </p:nvSpPr>
        <p:spPr bwMode="auto">
          <a:xfrm>
            <a:off x="6032093" y="1601166"/>
            <a:ext cx="7073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x-none" sz="2800" b="1" dirty="0">
                <a:latin typeface="Arial" charset="0"/>
              </a:rPr>
              <a:t>7 seconds</a:t>
            </a:r>
          </a:p>
        </p:txBody>
      </p:sp>
      <p:sp>
        <p:nvSpPr>
          <p:cNvPr id="8" name="Rectangle 7">
            <a:extLst>
              <a:ext uri="{FF2B5EF4-FFF2-40B4-BE49-F238E27FC236}">
                <a16:creationId xmlns:a16="http://schemas.microsoft.com/office/drawing/2014/main" id="{5B3017B7-458D-D445-826D-F767500FD3FE}"/>
              </a:ext>
            </a:extLst>
          </p:cNvPr>
          <p:cNvSpPr/>
          <p:nvPr/>
        </p:nvSpPr>
        <p:spPr>
          <a:xfrm>
            <a:off x="6138419" y="1678041"/>
            <a:ext cx="1784954" cy="395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62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11"/>
          <p:cNvSpPr txBox="1">
            <a:spLocks noChangeArrowheads="1"/>
          </p:cNvSpPr>
          <p:nvPr/>
        </p:nvSpPr>
        <p:spPr bwMode="auto">
          <a:xfrm>
            <a:off x="1032476" y="3336042"/>
            <a:ext cx="7044724" cy="1317238"/>
          </a:xfrm>
          <a:prstGeom prst="rect">
            <a:avLst/>
          </a:prstGeom>
          <a:solidFill>
            <a:schemeClr val="bg1">
              <a:lumMod val="95000"/>
            </a:schemeClr>
          </a:solidFill>
          <a:ln>
            <a:noFill/>
          </a:ln>
        </p:spPr>
        <p:txBody>
          <a:bodyPr wrap="square" lIns="457200" rIns="457200" bIns="182880" anchor="b" anchorCtr="0">
            <a:no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a:spcBef>
                <a:spcPct val="0"/>
              </a:spcBef>
              <a:buFontTx/>
              <a:buNone/>
            </a:pPr>
            <a:r>
              <a:rPr lang="en-US" altLang="x-none" sz="2000" b="1" dirty="0">
                <a:latin typeface="Arial" charset="0"/>
              </a:rPr>
              <a:t>Motivation</a:t>
            </a:r>
          </a:p>
        </p:txBody>
      </p:sp>
      <p:sp>
        <p:nvSpPr>
          <p:cNvPr id="2" name="TextBox 10"/>
          <p:cNvSpPr txBox="1">
            <a:spLocks noChangeArrowheads="1"/>
          </p:cNvSpPr>
          <p:nvPr/>
        </p:nvSpPr>
        <p:spPr bwMode="auto">
          <a:xfrm>
            <a:off x="3447962" y="1666241"/>
            <a:ext cx="2213751" cy="1500602"/>
          </a:xfrm>
          <a:prstGeom prst="rect">
            <a:avLst/>
          </a:prstGeom>
          <a:solidFill>
            <a:srgbClr val="FF0000"/>
          </a:solidFill>
          <a:ln w="9525">
            <a:noFill/>
            <a:miter lim="800000"/>
            <a:headEnd/>
            <a:tailEnd/>
          </a:ln>
        </p:spPr>
        <p:txBody>
          <a:bodyPr wrap="square" anchor="ctr" anchorCtr="0">
            <a:noAutofit/>
          </a:bodyPr>
          <a:lstStyle/>
          <a:p>
            <a:pPr algn="ctr" eaLnBrk="1" hangingPunct="1"/>
            <a:r>
              <a:rPr lang="en-US" b="1" dirty="0">
                <a:solidFill>
                  <a:schemeClr val="bg1"/>
                </a:solidFill>
                <a:latin typeface="Arial" charset="0"/>
                <a:ea typeface="Arial" charset="0"/>
                <a:cs typeface="Arial" charset="0"/>
              </a:rPr>
              <a:t>Trauma</a:t>
            </a:r>
          </a:p>
        </p:txBody>
      </p:sp>
      <p:sp>
        <p:nvSpPr>
          <p:cNvPr id="5" name="TextBox 10"/>
          <p:cNvSpPr txBox="1">
            <a:spLocks noChangeArrowheads="1"/>
          </p:cNvSpPr>
          <p:nvPr/>
        </p:nvSpPr>
        <p:spPr bwMode="auto">
          <a:xfrm>
            <a:off x="1032475" y="1666240"/>
            <a:ext cx="2213751" cy="1500602"/>
          </a:xfrm>
          <a:prstGeom prst="rect">
            <a:avLst/>
          </a:prstGeom>
          <a:solidFill>
            <a:srgbClr val="00B050"/>
          </a:solidFill>
          <a:ln w="9525">
            <a:noFill/>
            <a:miter lim="800000"/>
            <a:headEnd/>
            <a:tailEnd/>
          </a:ln>
        </p:spPr>
        <p:txBody>
          <a:bodyPr wrap="square" anchor="ctr" anchorCtr="0">
            <a:noAutofit/>
          </a:bodyPr>
          <a:lstStyle/>
          <a:p>
            <a:pPr algn="ctr" eaLnBrk="1" hangingPunct="1"/>
            <a:r>
              <a:rPr lang="en-US" b="1" dirty="0">
                <a:latin typeface="Arial" charset="0"/>
                <a:ea typeface="Arial" charset="0"/>
                <a:cs typeface="Arial" charset="0"/>
              </a:rPr>
              <a:t>Preparing for Trauma</a:t>
            </a:r>
          </a:p>
        </p:txBody>
      </p:sp>
      <p:sp>
        <p:nvSpPr>
          <p:cNvPr id="6" name="TextBox 10"/>
          <p:cNvSpPr txBox="1">
            <a:spLocks noChangeArrowheads="1"/>
          </p:cNvSpPr>
          <p:nvPr/>
        </p:nvSpPr>
        <p:spPr bwMode="auto">
          <a:xfrm>
            <a:off x="5863449" y="1666240"/>
            <a:ext cx="2213751" cy="1500602"/>
          </a:xfrm>
          <a:prstGeom prst="rect">
            <a:avLst/>
          </a:prstGeom>
          <a:solidFill>
            <a:srgbClr val="FF0000"/>
          </a:solidFill>
          <a:ln w="9525">
            <a:noFill/>
            <a:miter lim="800000"/>
            <a:headEnd/>
            <a:tailEnd/>
          </a:ln>
        </p:spPr>
        <p:txBody>
          <a:bodyPr wrap="square" anchor="ctr" anchorCtr="0">
            <a:noAutofit/>
          </a:bodyPr>
          <a:lstStyle/>
          <a:p>
            <a:pPr algn="ctr" eaLnBrk="1" hangingPunct="1"/>
            <a:r>
              <a:rPr lang="en-US" b="1" dirty="0">
                <a:solidFill>
                  <a:schemeClr val="bg1"/>
                </a:solidFill>
                <a:latin typeface="Arial" charset="0"/>
                <a:ea typeface="Arial" charset="0"/>
                <a:cs typeface="Arial" charset="0"/>
              </a:rPr>
              <a:t>Engaging in Trauma </a:t>
            </a:r>
          </a:p>
        </p:txBody>
      </p:sp>
      <p:sp>
        <p:nvSpPr>
          <p:cNvPr id="7" name="TextBox 10"/>
          <p:cNvSpPr txBox="1">
            <a:spLocks noChangeArrowheads="1"/>
          </p:cNvSpPr>
          <p:nvPr/>
        </p:nvSpPr>
        <p:spPr bwMode="auto">
          <a:xfrm>
            <a:off x="1032475" y="3334403"/>
            <a:ext cx="2213751" cy="917384"/>
          </a:xfrm>
          <a:prstGeom prst="rect">
            <a:avLst/>
          </a:prstGeom>
          <a:solidFill>
            <a:schemeClr val="bg1">
              <a:lumMod val="85000"/>
            </a:schemeClr>
          </a:solidFill>
          <a:ln w="9525">
            <a:noFill/>
            <a:miter lim="800000"/>
            <a:headEnd/>
            <a:tailEnd/>
          </a:ln>
        </p:spPr>
        <p:txBody>
          <a:bodyPr wrap="square" anchor="ctr" anchorCtr="0">
            <a:noAutofit/>
          </a:bodyPr>
          <a:lstStyle/>
          <a:p>
            <a:pPr algn="ctr" eaLnBrk="1" hangingPunct="1"/>
            <a:r>
              <a:rPr lang="en-US" b="1" dirty="0">
                <a:latin typeface="Arial" charset="0"/>
                <a:ea typeface="Arial" charset="0"/>
                <a:cs typeface="Arial" charset="0"/>
              </a:rPr>
              <a:t>Traditional Foster Care</a:t>
            </a:r>
          </a:p>
        </p:txBody>
      </p:sp>
      <p:sp>
        <p:nvSpPr>
          <p:cNvPr id="8" name="TextBox 10"/>
          <p:cNvSpPr txBox="1">
            <a:spLocks noChangeArrowheads="1"/>
          </p:cNvSpPr>
          <p:nvPr/>
        </p:nvSpPr>
        <p:spPr bwMode="auto">
          <a:xfrm>
            <a:off x="5863449" y="3334403"/>
            <a:ext cx="2213751" cy="915746"/>
          </a:xfrm>
          <a:prstGeom prst="rect">
            <a:avLst/>
          </a:prstGeom>
          <a:solidFill>
            <a:schemeClr val="bg1">
              <a:lumMod val="85000"/>
            </a:schemeClr>
          </a:solidFill>
          <a:ln w="9525">
            <a:noFill/>
            <a:miter lim="800000"/>
            <a:headEnd/>
            <a:tailEnd/>
          </a:ln>
        </p:spPr>
        <p:txBody>
          <a:bodyPr wrap="square" anchor="ctr" anchorCtr="0">
            <a:noAutofit/>
          </a:bodyPr>
          <a:lstStyle/>
          <a:p>
            <a:pPr algn="ctr" eaLnBrk="1" hangingPunct="1"/>
            <a:r>
              <a:rPr lang="en-US" b="1" dirty="0">
                <a:latin typeface="Arial" charset="0"/>
                <a:ea typeface="Arial" charset="0"/>
                <a:cs typeface="Arial" charset="0"/>
              </a:rPr>
              <a:t>Kinship Care</a:t>
            </a:r>
          </a:p>
        </p:txBody>
      </p:sp>
      <p:grpSp>
        <p:nvGrpSpPr>
          <p:cNvPr id="3" name="Group 2"/>
          <p:cNvGrpSpPr/>
          <p:nvPr/>
        </p:nvGrpSpPr>
        <p:grpSpPr>
          <a:xfrm>
            <a:off x="1032475" y="4804082"/>
            <a:ext cx="7517165" cy="996942"/>
            <a:chOff x="1022315" y="4275762"/>
            <a:chExt cx="7517165" cy="996942"/>
          </a:xfrm>
        </p:grpSpPr>
        <p:sp>
          <p:nvSpPr>
            <p:cNvPr id="10" name="TextBox 10"/>
            <p:cNvSpPr txBox="1">
              <a:spLocks noChangeArrowheads="1"/>
            </p:cNvSpPr>
            <p:nvPr/>
          </p:nvSpPr>
          <p:spPr bwMode="auto">
            <a:xfrm>
              <a:off x="1960880" y="4774233"/>
              <a:ext cx="6578600" cy="452311"/>
            </a:xfrm>
            <a:prstGeom prst="rect">
              <a:avLst/>
            </a:prstGeom>
            <a:solidFill>
              <a:schemeClr val="bg1">
                <a:lumMod val="85000"/>
              </a:schemeClr>
            </a:solidFill>
            <a:ln w="9525">
              <a:noFill/>
              <a:miter lim="800000"/>
              <a:headEnd/>
              <a:tailEnd/>
            </a:ln>
          </p:spPr>
          <p:txBody>
            <a:bodyPr wrap="square" anchor="ctr" anchorCtr="0">
              <a:noAutofit/>
            </a:bodyPr>
            <a:lstStyle/>
            <a:p>
              <a:pPr eaLnBrk="1" hangingPunct="1"/>
              <a:r>
                <a:rPr lang="en-US" b="1" dirty="0">
                  <a:latin typeface="Arial" charset="0"/>
                  <a:ea typeface="Arial" charset="0"/>
                  <a:cs typeface="Arial" charset="0"/>
                </a:rPr>
                <a:t>What would be </a:t>
              </a:r>
              <a:r>
                <a:rPr lang="en-US" b="1" dirty="0">
                  <a:solidFill>
                    <a:srgbClr val="00B050"/>
                  </a:solidFill>
                  <a:latin typeface="Arial" charset="0"/>
                  <a:ea typeface="Arial" charset="0"/>
                  <a:cs typeface="Arial" charset="0"/>
                </a:rPr>
                <a:t>your personal motivation </a:t>
              </a:r>
              <a:r>
                <a:rPr lang="en-US" b="1" dirty="0">
                  <a:latin typeface="Arial" charset="0"/>
                  <a:ea typeface="Arial" charset="0"/>
                  <a:cs typeface="Arial" charset="0"/>
                </a:rPr>
                <a:t>for kinship care?</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315" y="4275762"/>
              <a:ext cx="909320" cy="996942"/>
            </a:xfrm>
            <a:prstGeom prst="rect">
              <a:avLst/>
            </a:prstGeom>
          </p:spPr>
        </p:pic>
      </p:grpSp>
      <p:sp>
        <p:nvSpPr>
          <p:cNvPr id="14" name="Slide Number Placeholder 13"/>
          <p:cNvSpPr>
            <a:spLocks noGrp="1"/>
          </p:cNvSpPr>
          <p:nvPr>
            <p:ph type="sldNum" sz="quarter" idx="10"/>
          </p:nvPr>
        </p:nvSpPr>
        <p:spPr/>
        <p:txBody>
          <a:bodyPr/>
          <a:lstStyle/>
          <a:p>
            <a:fld id="{547D807E-C0AE-4F41-8703-66B04359A27F}" type="slidenum">
              <a:rPr lang="en-US" smtClean="0"/>
              <a:pPr/>
              <a:t>40</a:t>
            </a:fld>
            <a:endParaRPr lang="en-US" dirty="0"/>
          </a:p>
        </p:txBody>
      </p:sp>
    </p:spTree>
    <p:extLst>
      <p:ext uri="{BB962C8B-B14F-4D97-AF65-F5344CB8AC3E}">
        <p14:creationId xmlns:p14="http://schemas.microsoft.com/office/powerpoint/2010/main" val="150245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693332" y="2902013"/>
            <a:ext cx="6614160" cy="707886"/>
          </a:xfrm>
          <a:prstGeom prst="rect">
            <a:avLst/>
          </a:prstGeom>
        </p:spPr>
        <p:txBody>
          <a:bodyPr wrap="square">
            <a:spAutoFit/>
          </a:bodyPr>
          <a:lstStyle/>
          <a:p>
            <a:r>
              <a:rPr lang="en-US" sz="4000" b="1" dirty="0">
                <a:latin typeface="Arial" charset="0"/>
                <a:ea typeface="Arial" charset="0"/>
                <a:cs typeface="Arial" charset="0"/>
              </a:rPr>
              <a:t>Add </a:t>
            </a:r>
            <a:r>
              <a:rPr lang="en-US" sz="4000" b="1" dirty="0">
                <a:solidFill>
                  <a:srgbClr val="0070C0"/>
                </a:solidFill>
                <a:latin typeface="Arial" charset="0"/>
                <a:ea typeface="Arial" charset="0"/>
                <a:cs typeface="Arial" charset="0"/>
              </a:rPr>
              <a:t>tactics</a:t>
            </a:r>
            <a:r>
              <a:rPr lang="en-US" sz="4000" b="1" dirty="0">
                <a:latin typeface="Arial" charset="0"/>
                <a:ea typeface="Arial" charset="0"/>
                <a:cs typeface="Arial" charset="0"/>
              </a:rPr>
              <a:t> to strategy </a:t>
            </a:r>
          </a:p>
        </p:txBody>
      </p:sp>
      <p:sp>
        <p:nvSpPr>
          <p:cNvPr id="2" name="Slide Number Placeholder 1"/>
          <p:cNvSpPr>
            <a:spLocks noGrp="1"/>
          </p:cNvSpPr>
          <p:nvPr>
            <p:ph type="sldNum" sz="quarter" idx="10"/>
          </p:nvPr>
        </p:nvSpPr>
        <p:spPr/>
        <p:txBody>
          <a:bodyPr/>
          <a:lstStyle/>
          <a:p>
            <a:fld id="{547D807E-C0AE-4F41-8703-66B04359A27F}" type="slidenum">
              <a:rPr lang="en-US" smtClean="0"/>
              <a:pPr/>
              <a:t>41</a:t>
            </a:fld>
            <a:endParaRPr lang="en-US" dirty="0"/>
          </a:p>
        </p:txBody>
      </p:sp>
    </p:spTree>
    <p:extLst>
      <p:ext uri="{BB962C8B-B14F-4D97-AF65-F5344CB8AC3E}">
        <p14:creationId xmlns:p14="http://schemas.microsoft.com/office/powerpoint/2010/main" val="747355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924560" y="1048538"/>
            <a:ext cx="6614160" cy="369332"/>
          </a:xfrm>
          <a:prstGeom prst="rect">
            <a:avLst/>
          </a:prstGeom>
        </p:spPr>
        <p:txBody>
          <a:bodyPr wrap="square">
            <a:spAutoFit/>
          </a:bodyPr>
          <a:lstStyle/>
          <a:p>
            <a:r>
              <a:rPr lang="en-US" b="1" dirty="0">
                <a:latin typeface="Arial" charset="0"/>
                <a:ea typeface="Arial" charset="0"/>
                <a:cs typeface="Arial" charset="0"/>
              </a:rPr>
              <a:t>The                Habit Model (Kaiser)</a:t>
            </a:r>
          </a:p>
        </p:txBody>
      </p:sp>
      <p:sp>
        <p:nvSpPr>
          <p:cNvPr id="4" name="Rectangle 3"/>
          <p:cNvSpPr/>
          <p:nvPr/>
        </p:nvSpPr>
        <p:spPr>
          <a:xfrm>
            <a:off x="1016000" y="1612418"/>
            <a:ext cx="6614160" cy="369332"/>
          </a:xfrm>
          <a:prstGeom prst="rect">
            <a:avLst/>
          </a:prstGeom>
        </p:spPr>
        <p:txBody>
          <a:bodyPr wrap="square">
            <a:spAutoFit/>
          </a:bodyPr>
          <a:lstStyle/>
          <a:p>
            <a:r>
              <a:rPr lang="en-US" dirty="0">
                <a:latin typeface="Arial" charset="0"/>
                <a:ea typeface="Calibri" charset="0"/>
                <a:cs typeface="Times New Roman" charset="0"/>
              </a:rPr>
              <a:t>Creating rapport and collaboratively setting the agenda</a:t>
            </a:r>
            <a:endParaRPr lang="en-US" dirty="0">
              <a:latin typeface="Calibri" charset="0"/>
              <a:ea typeface="Calibri" charset="0"/>
              <a:cs typeface="Times New Roman" charset="0"/>
            </a:endParaRPr>
          </a:p>
        </p:txBody>
      </p:sp>
      <p:sp>
        <p:nvSpPr>
          <p:cNvPr id="5" name="Rectangle 4"/>
          <p:cNvSpPr/>
          <p:nvPr/>
        </p:nvSpPr>
        <p:spPr>
          <a:xfrm>
            <a:off x="1016000" y="3288818"/>
            <a:ext cx="6614160" cy="646331"/>
          </a:xfrm>
          <a:prstGeom prst="rect">
            <a:avLst/>
          </a:prstGeom>
        </p:spPr>
        <p:txBody>
          <a:bodyPr wrap="square">
            <a:spAutoFit/>
          </a:bodyPr>
          <a:lstStyle/>
          <a:p>
            <a:r>
              <a:rPr lang="en-US" dirty="0">
                <a:latin typeface="Arial" charset="0"/>
                <a:ea typeface="Calibri" charset="0"/>
                <a:cs typeface="Times New Roman" charset="0"/>
              </a:rPr>
              <a:t>Delivering information in a manner that the client can understand it at this point-in-time </a:t>
            </a:r>
            <a:endParaRPr lang="en-US" dirty="0">
              <a:latin typeface="Calibri" charset="0"/>
              <a:ea typeface="Calibri" charset="0"/>
              <a:cs typeface="Times New Roman" charset="0"/>
            </a:endParaRPr>
          </a:p>
        </p:txBody>
      </p:sp>
      <p:sp>
        <p:nvSpPr>
          <p:cNvPr id="6" name="Rectangle 5"/>
          <p:cNvSpPr/>
          <p:nvPr/>
        </p:nvSpPr>
        <p:spPr>
          <a:xfrm>
            <a:off x="1016000" y="2161058"/>
            <a:ext cx="6614160" cy="369332"/>
          </a:xfrm>
          <a:prstGeom prst="rect">
            <a:avLst/>
          </a:prstGeom>
        </p:spPr>
        <p:txBody>
          <a:bodyPr wrap="square">
            <a:spAutoFit/>
          </a:bodyPr>
          <a:lstStyle/>
          <a:p>
            <a:r>
              <a:rPr lang="en-US" dirty="0">
                <a:latin typeface="Arial" charset="0"/>
                <a:ea typeface="Calibri" charset="0"/>
                <a:cs typeface="Times New Roman" charset="0"/>
              </a:rPr>
              <a:t>Eliciting the client perspective</a:t>
            </a:r>
            <a:endParaRPr lang="en-US" dirty="0">
              <a:latin typeface="Calibri" charset="0"/>
              <a:ea typeface="Calibri" charset="0"/>
              <a:cs typeface="Times New Roman" charset="0"/>
            </a:endParaRPr>
          </a:p>
        </p:txBody>
      </p:sp>
      <p:sp>
        <p:nvSpPr>
          <p:cNvPr id="7" name="Rectangle 6"/>
          <p:cNvSpPr/>
          <p:nvPr/>
        </p:nvSpPr>
        <p:spPr>
          <a:xfrm>
            <a:off x="1016000" y="2724938"/>
            <a:ext cx="6614160" cy="369332"/>
          </a:xfrm>
          <a:prstGeom prst="rect">
            <a:avLst/>
          </a:prstGeom>
        </p:spPr>
        <p:txBody>
          <a:bodyPr wrap="square">
            <a:spAutoFit/>
          </a:bodyPr>
          <a:lstStyle/>
          <a:p>
            <a:r>
              <a:rPr lang="en-US" dirty="0">
                <a:latin typeface="Arial" charset="0"/>
                <a:ea typeface="Calibri" charset="0"/>
                <a:cs typeface="Times New Roman" charset="0"/>
              </a:rPr>
              <a:t>Demonstrating empathy</a:t>
            </a:r>
            <a:endParaRPr lang="en-US" dirty="0">
              <a:latin typeface="Calibri" charset="0"/>
              <a:ea typeface="Calibri" charset="0"/>
              <a:cs typeface="Times New Roman" charset="0"/>
            </a:endParaRPr>
          </a:p>
        </p:txBody>
      </p:sp>
      <p:sp>
        <p:nvSpPr>
          <p:cNvPr id="8" name="Rectangle 7"/>
          <p:cNvSpPr/>
          <p:nvPr/>
        </p:nvSpPr>
        <p:spPr>
          <a:xfrm>
            <a:off x="1270000" y="350534"/>
            <a:ext cx="1463040" cy="1446550"/>
          </a:xfrm>
          <a:prstGeom prst="rect">
            <a:avLst/>
          </a:prstGeom>
        </p:spPr>
        <p:txBody>
          <a:bodyPr wrap="square">
            <a:spAutoFit/>
          </a:bodyPr>
          <a:lstStyle/>
          <a:p>
            <a:pPr algn="ctr"/>
            <a:r>
              <a:rPr lang="en-US" sz="8800" b="1" dirty="0">
                <a:solidFill>
                  <a:srgbClr val="7030A0"/>
                </a:solidFill>
                <a:latin typeface="Arial" charset="0"/>
                <a:ea typeface="Arial" charset="0"/>
                <a:cs typeface="Arial" charset="0"/>
              </a:rPr>
              <a:t>4</a:t>
            </a:r>
          </a:p>
        </p:txBody>
      </p:sp>
      <p:sp>
        <p:nvSpPr>
          <p:cNvPr id="11" name="TextBox 10"/>
          <p:cNvSpPr txBox="1">
            <a:spLocks noChangeArrowheads="1"/>
          </p:cNvSpPr>
          <p:nvPr/>
        </p:nvSpPr>
        <p:spPr bwMode="auto">
          <a:xfrm>
            <a:off x="1893126" y="5164799"/>
            <a:ext cx="7073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x-none" sz="1800" b="1" dirty="0">
                <a:latin typeface="Arial" charset="0"/>
                <a:ea typeface="Arial" charset="0"/>
                <a:cs typeface="Arial" charset="0"/>
              </a:rPr>
              <a:t>On a scale from 1- 5, with 5 being the best, how do you rate your current framework when engaging kin? And why?</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4983851"/>
            <a:ext cx="682054" cy="747776"/>
          </a:xfrm>
          <a:prstGeom prst="rect">
            <a:avLst/>
          </a:prstGeom>
        </p:spPr>
      </p:pic>
      <p:sp>
        <p:nvSpPr>
          <p:cNvPr id="13" name="TextBox 12"/>
          <p:cNvSpPr txBox="1">
            <a:spLocks noChangeArrowheads="1"/>
          </p:cNvSpPr>
          <p:nvPr/>
        </p:nvSpPr>
        <p:spPr bwMode="auto">
          <a:xfrm>
            <a:off x="786130" y="4431493"/>
            <a:ext cx="7073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x-none" sz="1800" b="1" dirty="0">
                <a:latin typeface="Arial" charset="0"/>
                <a:ea typeface="Arial" charset="0"/>
                <a:cs typeface="Arial" charset="0"/>
              </a:rPr>
              <a:t>Using the model above as best practice</a:t>
            </a:r>
            <a:r>
              <a:rPr lang="is-IS" altLang="x-none" sz="1800" b="1">
                <a:latin typeface="Arial" charset="0"/>
                <a:ea typeface="Arial" charset="0"/>
                <a:cs typeface="Arial" charset="0"/>
              </a:rPr>
              <a:t>…</a:t>
            </a:r>
            <a:endParaRPr lang="en-US" altLang="x-none" sz="1800" b="1" dirty="0">
              <a:latin typeface="Arial" charset="0"/>
              <a:ea typeface="Arial" charset="0"/>
              <a:cs typeface="Arial" charset="0"/>
            </a:endParaRPr>
          </a:p>
        </p:txBody>
      </p:sp>
      <p:sp>
        <p:nvSpPr>
          <p:cNvPr id="2" name="Slide Number Placeholder 1"/>
          <p:cNvSpPr>
            <a:spLocks noGrp="1"/>
          </p:cNvSpPr>
          <p:nvPr>
            <p:ph type="sldNum" sz="quarter" idx="10"/>
          </p:nvPr>
        </p:nvSpPr>
        <p:spPr/>
        <p:txBody>
          <a:bodyPr/>
          <a:lstStyle/>
          <a:p>
            <a:fld id="{547D807E-C0AE-4F41-8703-66B04359A27F}" type="slidenum">
              <a:rPr lang="en-US" smtClean="0"/>
              <a:pPr/>
              <a:t>42</a:t>
            </a:fld>
            <a:endParaRPr lang="en-US" dirty="0"/>
          </a:p>
        </p:txBody>
      </p:sp>
    </p:spTree>
    <p:extLst>
      <p:ext uri="{BB962C8B-B14F-4D97-AF65-F5344CB8AC3E}">
        <p14:creationId xmlns:p14="http://schemas.microsoft.com/office/powerpoint/2010/main" val="280084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7809" name="TextBox 1"/>
          <p:cNvSpPr txBox="1">
            <a:spLocks noChangeArrowheads="1"/>
          </p:cNvSpPr>
          <p:nvPr/>
        </p:nvSpPr>
        <p:spPr bwMode="auto">
          <a:xfrm>
            <a:off x="677545" y="486410"/>
            <a:ext cx="7073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x-none" sz="2800" b="1" dirty="0">
                <a:latin typeface="Arial" charset="0"/>
              </a:rPr>
              <a:t>Emergency, Urgency, Engagement</a:t>
            </a:r>
            <a:r>
              <a:rPr lang="is-IS" altLang="x-none" sz="2800" b="1" dirty="0">
                <a:latin typeface="Arial" charset="0"/>
              </a:rPr>
              <a:t>…</a:t>
            </a:r>
            <a:endParaRPr lang="en-US" altLang="x-none" sz="2800" b="1" dirty="0">
              <a:latin typeface="Arial" charset="0"/>
            </a:endParaRPr>
          </a:p>
        </p:txBody>
      </p:sp>
      <p:pic>
        <p:nvPicPr>
          <p:cNvPr id="2478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2150" y="1994535"/>
            <a:ext cx="2532063"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1575" y="2064385"/>
            <a:ext cx="181927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24575" y="4337685"/>
            <a:ext cx="1541463"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35075" y="4436110"/>
            <a:ext cx="1446213"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txBox="1">
            <a:spLocks/>
          </p:cNvSpPr>
          <p:nvPr/>
        </p:nvSpPr>
        <p:spPr bwMode="auto">
          <a:xfrm>
            <a:off x="866775" y="3424873"/>
            <a:ext cx="2182813"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buFont typeface="Arial" charset="0"/>
              <a:buNone/>
            </a:pPr>
            <a:r>
              <a:rPr lang="en-US" altLang="x-none" sz="2400" b="1" dirty="0">
                <a:latin typeface="Avenir Black" charset="0"/>
                <a:ea typeface="Avenir Black" charset="0"/>
                <a:cs typeface="Avenir Black" charset="0"/>
              </a:rPr>
              <a:t>Immediate Threat</a:t>
            </a:r>
          </a:p>
        </p:txBody>
      </p:sp>
      <p:sp>
        <p:nvSpPr>
          <p:cNvPr id="8" name="Text Placeholder 2"/>
          <p:cNvSpPr txBox="1">
            <a:spLocks/>
          </p:cNvSpPr>
          <p:nvPr/>
        </p:nvSpPr>
        <p:spPr bwMode="auto">
          <a:xfrm>
            <a:off x="5808663" y="3553460"/>
            <a:ext cx="259715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buFont typeface="Arial" charset="0"/>
              <a:buNone/>
            </a:pPr>
            <a:r>
              <a:rPr lang="en-US" altLang="x-none" sz="2400" b="1" dirty="0">
                <a:latin typeface="Avenir Black" charset="0"/>
                <a:ea typeface="Avenir Black" charset="0"/>
                <a:cs typeface="Avenir Black" charset="0"/>
              </a:rPr>
              <a:t>Threat in the very near future</a:t>
            </a:r>
          </a:p>
        </p:txBody>
      </p:sp>
      <p:sp>
        <p:nvSpPr>
          <p:cNvPr id="247816" name="Text Placeholder 2"/>
          <p:cNvSpPr txBox="1">
            <a:spLocks/>
          </p:cNvSpPr>
          <p:nvPr/>
        </p:nvSpPr>
        <p:spPr bwMode="auto">
          <a:xfrm>
            <a:off x="3336925" y="3750310"/>
            <a:ext cx="2182813" cy="4984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buFont typeface="Arial" charset="0"/>
              <a:buNone/>
            </a:pPr>
            <a:r>
              <a:rPr lang="en-US" altLang="x-none" sz="2400" b="1" dirty="0">
                <a:solidFill>
                  <a:schemeClr val="bg1"/>
                </a:solidFill>
                <a:latin typeface="Avenir Black" charset="0"/>
                <a:ea typeface="Avenir Black" charset="0"/>
                <a:cs typeface="Avenir Black" charset="0"/>
              </a:rPr>
              <a:t>Well-being</a:t>
            </a:r>
          </a:p>
        </p:txBody>
      </p:sp>
      <p:sp>
        <p:nvSpPr>
          <p:cNvPr id="247817" name="Text Placeholder 2"/>
          <p:cNvSpPr txBox="1">
            <a:spLocks/>
          </p:cNvSpPr>
          <p:nvPr/>
        </p:nvSpPr>
        <p:spPr bwMode="auto">
          <a:xfrm>
            <a:off x="850900" y="1283335"/>
            <a:ext cx="2182813" cy="4984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buFont typeface="Arial" charset="0"/>
              <a:buNone/>
            </a:pPr>
            <a:r>
              <a:rPr lang="en-US" altLang="x-none" sz="2400" b="1" dirty="0">
                <a:solidFill>
                  <a:schemeClr val="bg1"/>
                </a:solidFill>
                <a:latin typeface="Avenir Black" charset="0"/>
                <a:ea typeface="Avenir Black" charset="0"/>
                <a:cs typeface="Avenir Black" charset="0"/>
              </a:rPr>
              <a:t>Emergency</a:t>
            </a:r>
          </a:p>
        </p:txBody>
      </p:sp>
      <p:sp>
        <p:nvSpPr>
          <p:cNvPr id="247818" name="Text Placeholder 2"/>
          <p:cNvSpPr txBox="1">
            <a:spLocks/>
          </p:cNvSpPr>
          <p:nvPr/>
        </p:nvSpPr>
        <p:spPr bwMode="auto">
          <a:xfrm>
            <a:off x="6015038" y="1283335"/>
            <a:ext cx="2182812" cy="4984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buFont typeface="Arial" charset="0"/>
              <a:buNone/>
            </a:pPr>
            <a:r>
              <a:rPr lang="en-US" altLang="x-none" sz="2400" b="1" dirty="0">
                <a:solidFill>
                  <a:schemeClr val="bg1"/>
                </a:solidFill>
                <a:latin typeface="Avenir Black" charset="0"/>
                <a:ea typeface="Avenir Black" charset="0"/>
                <a:cs typeface="Avenir Black" charset="0"/>
              </a:rPr>
              <a:t>Urgency</a:t>
            </a:r>
          </a:p>
        </p:txBody>
      </p:sp>
      <p:sp>
        <p:nvSpPr>
          <p:cNvPr id="247819" name="Text Placeholder 2"/>
          <p:cNvSpPr txBox="1">
            <a:spLocks/>
          </p:cNvSpPr>
          <p:nvPr/>
        </p:nvSpPr>
        <p:spPr bwMode="auto">
          <a:xfrm>
            <a:off x="3322638" y="4909185"/>
            <a:ext cx="2182812" cy="4984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buFont typeface="Arial" charset="0"/>
              <a:buNone/>
            </a:pPr>
            <a:r>
              <a:rPr lang="en-US" altLang="x-none" sz="2400" b="1" dirty="0">
                <a:solidFill>
                  <a:schemeClr val="bg1"/>
                </a:solidFill>
                <a:latin typeface="Avenir Black" charset="0"/>
                <a:ea typeface="Avenir Black" charset="0"/>
                <a:cs typeface="Avenir Black" charset="0"/>
              </a:rPr>
              <a:t>Perspective</a:t>
            </a:r>
          </a:p>
        </p:txBody>
      </p:sp>
      <p:sp>
        <p:nvSpPr>
          <p:cNvPr id="15" name="Text Placeholder 2"/>
          <p:cNvSpPr txBox="1">
            <a:spLocks/>
          </p:cNvSpPr>
          <p:nvPr/>
        </p:nvSpPr>
        <p:spPr bwMode="auto">
          <a:xfrm>
            <a:off x="615950" y="5421948"/>
            <a:ext cx="1071563" cy="3746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buFont typeface="Arial" charset="0"/>
              <a:buNone/>
            </a:pPr>
            <a:r>
              <a:rPr lang="en-US" altLang="x-none" sz="1200" b="1" dirty="0">
                <a:solidFill>
                  <a:schemeClr val="bg1"/>
                </a:solidFill>
                <a:latin typeface="Avenir Black" charset="0"/>
                <a:ea typeface="Avenir Black" charset="0"/>
                <a:cs typeface="Avenir Black" charset="0"/>
              </a:rPr>
              <a:t>Reactionary</a:t>
            </a:r>
          </a:p>
        </p:txBody>
      </p:sp>
      <p:sp>
        <p:nvSpPr>
          <p:cNvPr id="17" name="Text Placeholder 2"/>
          <p:cNvSpPr txBox="1">
            <a:spLocks/>
          </p:cNvSpPr>
          <p:nvPr/>
        </p:nvSpPr>
        <p:spPr bwMode="auto">
          <a:xfrm>
            <a:off x="7215188" y="5421948"/>
            <a:ext cx="1069975" cy="3746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buFont typeface="Arial" charset="0"/>
              <a:buNone/>
            </a:pPr>
            <a:r>
              <a:rPr lang="en-US" altLang="x-none" sz="1200" b="1" dirty="0">
                <a:solidFill>
                  <a:schemeClr val="bg1"/>
                </a:solidFill>
                <a:latin typeface="Avenir Black" charset="0"/>
                <a:ea typeface="Avenir Black" charset="0"/>
                <a:cs typeface="Avenir Black" charset="0"/>
              </a:rPr>
              <a:t>Proactive</a:t>
            </a:r>
          </a:p>
        </p:txBody>
      </p:sp>
      <p:sp>
        <p:nvSpPr>
          <p:cNvPr id="2" name="Slide Number Placeholder 1"/>
          <p:cNvSpPr>
            <a:spLocks noGrp="1"/>
          </p:cNvSpPr>
          <p:nvPr>
            <p:ph type="sldNum" sz="quarter" idx="10"/>
          </p:nvPr>
        </p:nvSpPr>
        <p:spPr/>
        <p:txBody>
          <a:bodyPr/>
          <a:lstStyle/>
          <a:p>
            <a:fld id="{547D807E-C0AE-4F41-8703-66B04359A27F}" type="slidenum">
              <a:rPr lang="en-US" smtClean="0"/>
              <a:pPr/>
              <a:t>43</a:t>
            </a:fld>
            <a:endParaRPr lang="en-US" dirty="0"/>
          </a:p>
        </p:txBody>
      </p:sp>
    </p:spTree>
    <p:extLst>
      <p:ext uri="{BB962C8B-B14F-4D97-AF65-F5344CB8AC3E}">
        <p14:creationId xmlns:p14="http://schemas.microsoft.com/office/powerpoint/2010/main" val="3179847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5"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EC68ED6E-99F8-4346-B8C4-FE108D0DEA58}" type="slidenum">
              <a:rPr lang="en-US" altLang="x-none" sz="1200">
                <a:solidFill>
                  <a:srgbClr val="898989"/>
                </a:solidFill>
              </a:rPr>
              <a:pPr>
                <a:spcBef>
                  <a:spcPct val="0"/>
                </a:spcBef>
                <a:buFontTx/>
                <a:buNone/>
              </a:pPr>
              <a:t>44</a:t>
            </a:fld>
            <a:endParaRPr lang="en-US" altLang="x-none" sz="1200">
              <a:solidFill>
                <a:srgbClr val="898989"/>
              </a:solidFill>
            </a:endParaRPr>
          </a:p>
        </p:txBody>
      </p:sp>
      <p:sp>
        <p:nvSpPr>
          <p:cNvPr id="2" name="TextBox 1">
            <a:extLst>
              <a:ext uri="{FF2B5EF4-FFF2-40B4-BE49-F238E27FC236}">
                <a16:creationId xmlns:a16="http://schemas.microsoft.com/office/drawing/2014/main" id="{C786021C-86EF-499E-BE19-1D622F10B6DB}"/>
              </a:ext>
            </a:extLst>
          </p:cNvPr>
          <p:cNvSpPr txBox="1"/>
          <p:nvPr/>
        </p:nvSpPr>
        <p:spPr>
          <a:xfrm>
            <a:off x="2086001" y="832212"/>
            <a:ext cx="7720151" cy="461665"/>
          </a:xfrm>
          <a:prstGeom prst="rect">
            <a:avLst/>
          </a:prstGeom>
          <a:noFill/>
        </p:spPr>
        <p:txBody>
          <a:bodyPr wrap="square" lIns="91440" tIns="45720" rIns="91440" bIns="45720" rtlCol="0" anchor="t">
            <a:spAutoFit/>
          </a:bodyPr>
          <a:lstStyle/>
          <a:p>
            <a:r>
              <a:rPr lang="en-US" sz="2400" b="1" dirty="0">
                <a:solidFill>
                  <a:srgbClr val="0070C0"/>
                </a:solidFill>
                <a:latin typeface="Arial"/>
                <a:ea typeface="ＭＳ Ｐゴシック"/>
                <a:cs typeface="Arial"/>
              </a:rPr>
              <a:t>5 STRATEGIES </a:t>
            </a:r>
            <a:r>
              <a:rPr lang="en-US" sz="2400" dirty="0">
                <a:latin typeface="Arial"/>
                <a:ea typeface="ＭＳ Ｐゴシック"/>
                <a:cs typeface="Arial"/>
              </a:rPr>
              <a:t>when Engaging Kinship Families</a:t>
            </a:r>
          </a:p>
        </p:txBody>
      </p:sp>
      <p:sp>
        <p:nvSpPr>
          <p:cNvPr id="4" name="TextBox 3">
            <a:extLst>
              <a:ext uri="{FF2B5EF4-FFF2-40B4-BE49-F238E27FC236}">
                <a16:creationId xmlns:a16="http://schemas.microsoft.com/office/drawing/2014/main" id="{5DD7AAE2-8723-437E-8EB0-2D3BA8E53486}"/>
              </a:ext>
            </a:extLst>
          </p:cNvPr>
          <p:cNvSpPr txBox="1"/>
          <p:nvPr/>
        </p:nvSpPr>
        <p:spPr>
          <a:xfrm>
            <a:off x="2521338" y="2609468"/>
            <a:ext cx="6767513"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b="1" dirty="0">
                <a:latin typeface="Arial"/>
                <a:ea typeface="ＭＳ Ｐゴシック"/>
                <a:cs typeface="Arial"/>
              </a:rPr>
              <a:t>Purposefully</a:t>
            </a:r>
            <a:r>
              <a:rPr lang="en-US" sz="2400" dirty="0">
                <a:latin typeface="Arial"/>
                <a:ea typeface="ＭＳ Ｐゴシック"/>
                <a:cs typeface="Arial"/>
              </a:rPr>
              <a:t> engage with the entire triad.</a:t>
            </a:r>
            <a:br>
              <a:rPr lang="en-US" sz="2400" dirty="0">
                <a:latin typeface="Arial"/>
                <a:ea typeface="ＭＳ Ｐゴシック"/>
                <a:cs typeface="Arial"/>
              </a:rPr>
            </a:br>
            <a:r>
              <a:rPr lang="en-US" sz="2400" dirty="0">
                <a:latin typeface="Arial"/>
                <a:ea typeface="ＭＳ Ｐゴシック"/>
                <a:cs typeface="Arial"/>
              </a:rPr>
              <a:t> </a:t>
            </a:r>
            <a:endParaRPr lang="en-US" sz="2400" dirty="0">
              <a:cs typeface="Arial"/>
            </a:endParaRPr>
          </a:p>
          <a:p>
            <a:pPr marL="285750" indent="-285750">
              <a:buFont typeface="Arial" panose="020B0604020202020204" pitchFamily="34" charset="0"/>
              <a:buChar char="•"/>
            </a:pPr>
            <a:r>
              <a:rPr lang="en-US" sz="2400" b="1" dirty="0">
                <a:latin typeface="Arial"/>
                <a:ea typeface="ＭＳ Ｐゴシック"/>
                <a:cs typeface="Arial"/>
              </a:rPr>
              <a:t>Empower</a:t>
            </a:r>
            <a:r>
              <a:rPr lang="en-US" sz="2400" dirty="0">
                <a:latin typeface="Arial"/>
                <a:ea typeface="ＭＳ Ｐゴシック"/>
                <a:cs typeface="Arial"/>
              </a:rPr>
              <a:t> the triad.</a:t>
            </a:r>
            <a:br>
              <a:rPr lang="en-US" sz="2400" dirty="0">
                <a:latin typeface="Arial"/>
                <a:ea typeface="ＭＳ Ｐゴシック"/>
                <a:cs typeface="Arial"/>
              </a:rPr>
            </a:br>
            <a:endParaRPr lang="en-US" sz="2400" dirty="0">
              <a:latin typeface="Arial"/>
              <a:ea typeface="ＭＳ Ｐゴシック"/>
              <a:cs typeface="Arial"/>
            </a:endParaRPr>
          </a:p>
          <a:p>
            <a:pPr marL="285750" indent="-285750">
              <a:buFont typeface="Arial" panose="020B0604020202020204" pitchFamily="34" charset="0"/>
              <a:buChar char="•"/>
            </a:pPr>
            <a:r>
              <a:rPr lang="en-US" sz="2400" dirty="0">
                <a:latin typeface="Arial"/>
                <a:ea typeface="ＭＳ Ｐゴシック"/>
                <a:cs typeface="Arial"/>
              </a:rPr>
              <a:t>Adhere to </a:t>
            </a:r>
            <a:r>
              <a:rPr lang="en-US" sz="2400" b="1" dirty="0">
                <a:latin typeface="Arial"/>
                <a:ea typeface="ＭＳ Ｐゴシック"/>
                <a:cs typeface="Arial"/>
              </a:rPr>
              <a:t>agenda-driven</a:t>
            </a:r>
            <a:r>
              <a:rPr lang="en-US" sz="2400" dirty="0">
                <a:latin typeface="Arial"/>
                <a:ea typeface="ＭＳ Ｐゴシック"/>
                <a:cs typeface="Arial"/>
              </a:rPr>
              <a:t> engagement.</a:t>
            </a:r>
            <a:br>
              <a:rPr lang="en-US" sz="2400" dirty="0">
                <a:latin typeface="Arial"/>
                <a:ea typeface="ＭＳ Ｐゴシック"/>
                <a:cs typeface="Arial"/>
              </a:rPr>
            </a:br>
            <a:endParaRPr lang="en-US" sz="2400" dirty="0">
              <a:latin typeface="Arial"/>
              <a:ea typeface="ＭＳ Ｐゴシック"/>
              <a:cs typeface="Arial"/>
            </a:endParaRPr>
          </a:p>
          <a:p>
            <a:pPr marL="285750" indent="-285750">
              <a:buFont typeface="Arial" panose="020B0604020202020204" pitchFamily="34" charset="0"/>
              <a:buChar char="•"/>
            </a:pPr>
            <a:r>
              <a:rPr lang="en-US" sz="2400" dirty="0">
                <a:latin typeface="Arial"/>
                <a:ea typeface="ＭＳ Ｐゴシック"/>
                <a:cs typeface="Arial"/>
              </a:rPr>
              <a:t>Build a </a:t>
            </a:r>
            <a:r>
              <a:rPr lang="en-US" sz="2400" b="1" dirty="0">
                <a:latin typeface="Arial"/>
                <a:ea typeface="ＭＳ Ｐゴシック"/>
                <a:cs typeface="Arial"/>
              </a:rPr>
              <a:t>rapport</a:t>
            </a:r>
            <a:r>
              <a:rPr lang="en-US" sz="2400" dirty="0">
                <a:latin typeface="Arial"/>
                <a:ea typeface="ＭＳ Ｐゴシック"/>
                <a:cs typeface="Arial"/>
              </a:rPr>
              <a:t>.</a:t>
            </a:r>
            <a:br>
              <a:rPr lang="en-US" sz="2400" dirty="0">
                <a:latin typeface="Arial"/>
                <a:ea typeface="ＭＳ Ｐゴシック"/>
                <a:cs typeface="Arial"/>
              </a:rPr>
            </a:br>
            <a:endParaRPr lang="en-US" sz="2400" dirty="0">
              <a:latin typeface="Arial"/>
              <a:ea typeface="ＭＳ Ｐゴシック"/>
              <a:cs typeface="Arial"/>
            </a:endParaRPr>
          </a:p>
          <a:p>
            <a:pPr marL="285750" indent="-285750">
              <a:buFont typeface="Arial" panose="020B0604020202020204" pitchFamily="34" charset="0"/>
              <a:buChar char="•"/>
            </a:pPr>
            <a:r>
              <a:rPr lang="en-US" sz="2400" dirty="0">
                <a:latin typeface="Arial"/>
                <a:ea typeface="ＭＳ Ｐゴシック"/>
                <a:cs typeface="Arial"/>
              </a:rPr>
              <a:t>Be open to </a:t>
            </a:r>
            <a:r>
              <a:rPr lang="en-US" sz="2400" b="1" dirty="0">
                <a:latin typeface="Arial"/>
                <a:ea typeface="ＭＳ Ｐゴシック"/>
                <a:cs typeface="Arial"/>
              </a:rPr>
              <a:t>receive</a:t>
            </a:r>
            <a:r>
              <a:rPr lang="en-US" sz="2400" dirty="0">
                <a:latin typeface="Arial"/>
                <a:ea typeface="ＭＳ Ｐゴシック"/>
                <a:cs typeface="Arial"/>
              </a:rPr>
              <a:t>.</a:t>
            </a:r>
            <a:endParaRPr lang="en-US" sz="2400" dirty="0">
              <a:cs typeface="Arial"/>
            </a:endParaRPr>
          </a:p>
        </p:txBody>
      </p:sp>
      <p:grpSp>
        <p:nvGrpSpPr>
          <p:cNvPr id="9" name="Group 8">
            <a:extLst>
              <a:ext uri="{FF2B5EF4-FFF2-40B4-BE49-F238E27FC236}">
                <a16:creationId xmlns:a16="http://schemas.microsoft.com/office/drawing/2014/main" id="{423C282B-7FCB-1F42-B9B2-E35301098077}"/>
              </a:ext>
            </a:extLst>
          </p:cNvPr>
          <p:cNvGrpSpPr/>
          <p:nvPr/>
        </p:nvGrpSpPr>
        <p:grpSpPr>
          <a:xfrm>
            <a:off x="2521338" y="1632583"/>
            <a:ext cx="5631027" cy="830997"/>
            <a:chOff x="1638469" y="1673603"/>
            <a:chExt cx="5631027" cy="830997"/>
          </a:xfrm>
        </p:grpSpPr>
        <p:grpSp>
          <p:nvGrpSpPr>
            <p:cNvPr id="8" name="Group 7">
              <a:extLst>
                <a:ext uri="{FF2B5EF4-FFF2-40B4-BE49-F238E27FC236}">
                  <a16:creationId xmlns:a16="http://schemas.microsoft.com/office/drawing/2014/main" id="{6661F6C5-AF97-0F4C-B163-3EBFA04EBF43}"/>
                </a:ext>
              </a:extLst>
            </p:cNvPr>
            <p:cNvGrpSpPr/>
            <p:nvPr/>
          </p:nvGrpSpPr>
          <p:grpSpPr>
            <a:xfrm>
              <a:off x="1638469" y="1673603"/>
              <a:ext cx="2460056" cy="830997"/>
              <a:chOff x="1638469" y="1677079"/>
              <a:chExt cx="2460056" cy="830997"/>
            </a:xfrm>
          </p:grpSpPr>
          <p:sp>
            <p:nvSpPr>
              <p:cNvPr id="7" name="TextBox 6">
                <a:extLst>
                  <a:ext uri="{FF2B5EF4-FFF2-40B4-BE49-F238E27FC236}">
                    <a16:creationId xmlns:a16="http://schemas.microsoft.com/office/drawing/2014/main" id="{3E9C5195-951D-CD4A-8F8C-F26719A1CAEF}"/>
                  </a:ext>
                </a:extLst>
              </p:cNvPr>
              <p:cNvSpPr txBox="1"/>
              <p:nvPr/>
            </p:nvSpPr>
            <p:spPr>
              <a:xfrm>
                <a:off x="1638469" y="1677079"/>
                <a:ext cx="2460056" cy="830997"/>
              </a:xfrm>
              <a:prstGeom prst="rect">
                <a:avLst/>
              </a:prstGeom>
              <a:noFill/>
            </p:spPr>
            <p:txBody>
              <a:bodyPr wrap="square" lIns="91440" tIns="45720" rIns="91440" bIns="45720" rtlCol="0" anchor="t">
                <a:spAutoFit/>
              </a:bodyPr>
              <a:lstStyle/>
              <a:p>
                <a:r>
                  <a:rPr lang="en-US" sz="4800" b="1" dirty="0">
                    <a:solidFill>
                      <a:srgbClr val="0070C0"/>
                    </a:solidFill>
                    <a:latin typeface="Arial"/>
                    <a:ea typeface="ＭＳ Ｐゴシック"/>
                    <a:cs typeface="Arial"/>
                  </a:rPr>
                  <a:t>PEARR</a:t>
                </a:r>
              </a:p>
            </p:txBody>
          </p:sp>
          <p:sp>
            <p:nvSpPr>
              <p:cNvPr id="6" name="Rectangle 5">
                <a:extLst>
                  <a:ext uri="{FF2B5EF4-FFF2-40B4-BE49-F238E27FC236}">
                    <a16:creationId xmlns:a16="http://schemas.microsoft.com/office/drawing/2014/main" id="{2CB2398A-51BF-AC47-BD82-F71A096BE4A4}"/>
                  </a:ext>
                </a:extLst>
              </p:cNvPr>
              <p:cNvSpPr/>
              <p:nvPr/>
            </p:nvSpPr>
            <p:spPr>
              <a:xfrm>
                <a:off x="2199630" y="1773803"/>
                <a:ext cx="65193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71F060E0-19C9-DA47-9A76-5D19728563BE}"/>
                </a:ext>
              </a:extLst>
            </p:cNvPr>
            <p:cNvSpPr txBox="1"/>
            <p:nvPr/>
          </p:nvSpPr>
          <p:spPr>
            <a:xfrm>
              <a:off x="4343400" y="1846723"/>
              <a:ext cx="2926096" cy="523220"/>
            </a:xfrm>
            <a:prstGeom prst="rect">
              <a:avLst/>
            </a:prstGeom>
            <a:noFill/>
          </p:spPr>
          <p:txBody>
            <a:bodyPr wrap="square" lIns="91440" tIns="45720" rIns="91440" bIns="45720" rtlCol="0" anchor="t">
              <a:spAutoFit/>
            </a:bodyPr>
            <a:lstStyle/>
            <a:p>
              <a:r>
                <a:rPr lang="en-US" sz="2800" b="1" dirty="0">
                  <a:solidFill>
                    <a:srgbClr val="0070C0"/>
                  </a:solidFill>
                  <a:latin typeface="Arial"/>
                  <a:ea typeface="ＭＳ Ｐゴシック"/>
                  <a:cs typeface="Arial"/>
                </a:rPr>
                <a:t>To look keenly</a:t>
              </a:r>
              <a:endParaRPr lang="en-US" sz="2800" dirty="0">
                <a:latin typeface="Arial"/>
                <a:ea typeface="ＭＳ Ｐゴシック"/>
                <a:cs typeface="Arial"/>
              </a:endParaRPr>
            </a:p>
          </p:txBody>
        </p:sp>
      </p:grpSp>
      <p:pic>
        <p:nvPicPr>
          <p:cNvPr id="11" name="Picture 10" descr="Icon&#10;&#10;Description automatically generated">
            <a:extLst>
              <a:ext uri="{FF2B5EF4-FFF2-40B4-BE49-F238E27FC236}">
                <a16:creationId xmlns:a16="http://schemas.microsoft.com/office/drawing/2014/main" id="{CC6F81C7-9672-2646-BAE7-748719495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59" y="304347"/>
            <a:ext cx="1560831" cy="930423"/>
          </a:xfrm>
          <a:prstGeom prst="rect">
            <a:avLst/>
          </a:prstGeom>
        </p:spPr>
      </p:pic>
      <p:sp>
        <p:nvSpPr>
          <p:cNvPr id="13" name="TextBox 12">
            <a:extLst>
              <a:ext uri="{FF2B5EF4-FFF2-40B4-BE49-F238E27FC236}">
                <a16:creationId xmlns:a16="http://schemas.microsoft.com/office/drawing/2014/main" id="{0B8A06C9-2DFA-5842-BC99-185B80C638D6}"/>
              </a:ext>
            </a:extLst>
          </p:cNvPr>
          <p:cNvSpPr txBox="1"/>
          <p:nvPr/>
        </p:nvSpPr>
        <p:spPr>
          <a:xfrm>
            <a:off x="2001769" y="214600"/>
            <a:ext cx="2625751" cy="646331"/>
          </a:xfrm>
          <a:prstGeom prst="rect">
            <a:avLst/>
          </a:prstGeom>
          <a:noFill/>
        </p:spPr>
        <p:txBody>
          <a:bodyPr wrap="square" lIns="91440" tIns="45720" rIns="91440" bIns="45720" rtlCol="0" anchor="t">
            <a:spAutoFit/>
          </a:bodyPr>
          <a:lstStyle/>
          <a:p>
            <a:r>
              <a:rPr lang="en-US" sz="3600" b="1" dirty="0">
                <a:solidFill>
                  <a:srgbClr val="FF0000"/>
                </a:solidFill>
                <a:latin typeface="Arial"/>
                <a:ea typeface="ＭＳ Ｐゴシック"/>
                <a:cs typeface="Arial"/>
              </a:rPr>
              <a:t>RECAP! </a:t>
            </a:r>
            <a:endParaRPr lang="en-US" sz="3600" dirty="0">
              <a:solidFill>
                <a:srgbClr val="FF0000"/>
              </a:solidFill>
              <a:latin typeface="Arial"/>
              <a:ea typeface="ＭＳ Ｐゴシック"/>
              <a:cs typeface="Arial"/>
            </a:endParaRPr>
          </a:p>
        </p:txBody>
      </p:sp>
      <p:pic>
        <p:nvPicPr>
          <p:cNvPr id="14" name="Picture 13" descr="A group of people posing for the camera&#10;&#10;Description automatically generated">
            <a:extLst>
              <a:ext uri="{FF2B5EF4-FFF2-40B4-BE49-F238E27FC236}">
                <a16:creationId xmlns:a16="http://schemas.microsoft.com/office/drawing/2014/main" id="{BF693DB8-16D1-124C-9554-53D555028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059" y="1608610"/>
            <a:ext cx="1614634" cy="4417178"/>
          </a:xfrm>
          <a:prstGeom prst="rect">
            <a:avLst/>
          </a:prstGeom>
        </p:spPr>
      </p:pic>
    </p:spTree>
    <p:extLst>
      <p:ext uri="{BB962C8B-B14F-4D97-AF65-F5344CB8AC3E}">
        <p14:creationId xmlns:p14="http://schemas.microsoft.com/office/powerpoint/2010/main" val="220986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dissolv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dissolv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dissolv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dissolve">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prstGeom prst="rect">
            <a:avLst/>
          </a:prstGeom>
        </p:spPr>
        <p:txBody>
          <a:bodyPr/>
          <a:lstStyle/>
          <a:p>
            <a:pPr>
              <a:defRPr/>
            </a:pPr>
            <a:fld id="{318C646F-349B-1542-AC58-F6B51C1B21E6}" type="slidenum">
              <a:rPr lang="en-US" smtClean="0"/>
              <a:pPr>
                <a:defRPr/>
              </a:pPr>
              <a:t>45</a:t>
            </a:fld>
            <a:endParaRPr lang="en-US"/>
          </a:p>
        </p:txBody>
      </p:sp>
      <p:grpSp>
        <p:nvGrpSpPr>
          <p:cNvPr id="12" name="Group 11"/>
          <p:cNvGrpSpPr/>
          <p:nvPr/>
        </p:nvGrpSpPr>
        <p:grpSpPr>
          <a:xfrm>
            <a:off x="2476500" y="712862"/>
            <a:ext cx="4191000" cy="6089847"/>
            <a:chOff x="2667000" y="693812"/>
            <a:chExt cx="4191000" cy="6089847"/>
          </a:xfrm>
        </p:grpSpPr>
        <p:grpSp>
          <p:nvGrpSpPr>
            <p:cNvPr id="14" name="Group 13"/>
            <p:cNvGrpSpPr/>
            <p:nvPr/>
          </p:nvGrpSpPr>
          <p:grpSpPr>
            <a:xfrm>
              <a:off x="2887060" y="3141263"/>
              <a:ext cx="3600450" cy="3642396"/>
              <a:chOff x="2467960" y="1743435"/>
              <a:chExt cx="3600450" cy="3642396"/>
            </a:xfrm>
          </p:grpSpPr>
          <p:sp>
            <p:nvSpPr>
              <p:cNvPr id="16" name="TextBox 6"/>
              <p:cNvSpPr txBox="1">
                <a:spLocks noChangeArrowheads="1"/>
              </p:cNvSpPr>
              <p:nvPr/>
            </p:nvSpPr>
            <p:spPr bwMode="auto">
              <a:xfrm>
                <a:off x="2467960" y="1743435"/>
                <a:ext cx="1504950" cy="186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500" b="1" dirty="0">
                    <a:solidFill>
                      <a:srgbClr val="00907F"/>
                    </a:solidFill>
                    <a:ea typeface="Arial" charset="0"/>
                    <a:cs typeface="Arial" charset="0"/>
                  </a:rPr>
                  <a:t>Q </a:t>
                </a:r>
                <a:endParaRPr lang="en-US" sz="8800" dirty="0">
                  <a:solidFill>
                    <a:srgbClr val="00907F"/>
                  </a:solidFill>
                  <a:ea typeface="Arial" charset="0"/>
                  <a:cs typeface="Arial" charset="0"/>
                </a:endParaRPr>
              </a:p>
            </p:txBody>
          </p:sp>
          <p:sp>
            <p:nvSpPr>
              <p:cNvPr id="17" name="TextBox 16"/>
              <p:cNvSpPr txBox="1">
                <a:spLocks noChangeArrowheads="1"/>
              </p:cNvSpPr>
              <p:nvPr/>
            </p:nvSpPr>
            <p:spPr bwMode="auto">
              <a:xfrm>
                <a:off x="4411060" y="1754068"/>
                <a:ext cx="1657350" cy="363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500" b="1">
                    <a:solidFill>
                      <a:srgbClr val="481456"/>
                    </a:solidFill>
                    <a:latin typeface="Arial"/>
                    <a:ea typeface="Arial" charset="0"/>
                    <a:cs typeface="Arial"/>
                  </a:rPr>
                  <a:t> A </a:t>
                </a:r>
                <a:endParaRPr lang="en-US" sz="8800">
                  <a:solidFill>
                    <a:srgbClr val="481456"/>
                  </a:solidFill>
                  <a:ea typeface="Arial" charset="0"/>
                  <a:cs typeface="Arial" charset="0"/>
                </a:endParaRPr>
              </a:p>
            </p:txBody>
          </p:sp>
          <p:sp>
            <p:nvSpPr>
              <p:cNvPr id="18" name="TextBox 17"/>
              <p:cNvSpPr txBox="1">
                <a:spLocks noChangeArrowheads="1"/>
              </p:cNvSpPr>
              <p:nvPr/>
            </p:nvSpPr>
            <p:spPr bwMode="auto">
              <a:xfrm>
                <a:off x="3887185" y="2120461"/>
                <a:ext cx="838200" cy="923330"/>
              </a:xfrm>
              <a:prstGeom prst="rect">
                <a:avLst/>
              </a:prstGeom>
              <a:solidFill>
                <a:srgbClr val="C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5400">
                    <a:solidFill>
                      <a:schemeClr val="bg1"/>
                    </a:solidFill>
                    <a:ea typeface="Arial" charset="0"/>
                    <a:cs typeface="Arial" charset="0"/>
                  </a:rPr>
                  <a:t>&amp;</a:t>
                </a:r>
              </a:p>
            </p:txBody>
          </p:sp>
        </p:grpSp>
        <p:sp>
          <p:nvSpPr>
            <p:cNvPr id="15" name="TextBox 14"/>
            <p:cNvSpPr txBox="1">
              <a:spLocks noChangeArrowheads="1"/>
            </p:cNvSpPr>
            <p:nvPr/>
          </p:nvSpPr>
          <p:spPr bwMode="auto">
            <a:xfrm>
              <a:off x="2667000" y="693812"/>
              <a:ext cx="4191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b="1">
                  <a:latin typeface="Arial"/>
                  <a:ea typeface="ＭＳ Ｐゴシック"/>
                  <a:cs typeface="Charter Roman"/>
                </a:rPr>
                <a:t>Thank You! </a:t>
              </a:r>
              <a:endParaRPr lang="en-US" sz="4000" b="1">
                <a:latin typeface="Arial"/>
                <a:cs typeface="Charter Roman"/>
              </a:endParaRPr>
            </a:p>
          </p:txBody>
        </p:sp>
      </p:grpSp>
    </p:spTree>
    <p:extLst>
      <p:ext uri="{BB962C8B-B14F-4D97-AF65-F5344CB8AC3E}">
        <p14:creationId xmlns:p14="http://schemas.microsoft.com/office/powerpoint/2010/main" val="146378200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EC68ED6E-99F8-4346-B8C4-FE108D0DEA58}" type="slidenum">
              <a:rPr lang="en-US" altLang="x-none" sz="1200">
                <a:solidFill>
                  <a:srgbClr val="898989"/>
                </a:solidFill>
              </a:rPr>
              <a:pPr>
                <a:spcBef>
                  <a:spcPct val="0"/>
                </a:spcBef>
                <a:buFontTx/>
                <a:buNone/>
              </a:pPr>
              <a:t>46</a:t>
            </a:fld>
            <a:endParaRPr lang="en-US" altLang="x-none" sz="1200">
              <a:solidFill>
                <a:srgbClr val="898989"/>
              </a:solidFill>
            </a:endParaRPr>
          </a:p>
        </p:txBody>
      </p:sp>
      <p:sp>
        <p:nvSpPr>
          <p:cNvPr id="6" name="TextBox 5">
            <a:extLst>
              <a:ext uri="{FF2B5EF4-FFF2-40B4-BE49-F238E27FC236}">
                <a16:creationId xmlns:a16="http://schemas.microsoft.com/office/drawing/2014/main" id="{4725D7F4-AD38-934F-A996-4C344F8E600C}"/>
              </a:ext>
            </a:extLst>
          </p:cNvPr>
          <p:cNvSpPr txBox="1"/>
          <p:nvPr/>
        </p:nvSpPr>
        <p:spPr>
          <a:xfrm>
            <a:off x="613825" y="5003930"/>
            <a:ext cx="72977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rial"/>
                <a:ea typeface="ＭＳ Ｐゴシック"/>
                <a:cs typeface="Arial"/>
              </a:rPr>
              <a:t>Jay </a:t>
            </a:r>
            <a:r>
              <a:rPr lang="en-US" b="1" dirty="0" err="1">
                <a:latin typeface="Arial"/>
                <a:ea typeface="ＭＳ Ｐゴシック"/>
                <a:cs typeface="Arial"/>
              </a:rPr>
              <a:t>Kadash</a:t>
            </a:r>
            <a:r>
              <a:rPr lang="en-US" b="1" dirty="0">
                <a:latin typeface="Arial"/>
                <a:ea typeface="ＭＳ Ｐゴシック"/>
                <a:cs typeface="Arial"/>
              </a:rPr>
              <a:t>       </a:t>
            </a:r>
            <a:r>
              <a:rPr lang="en-US" dirty="0" err="1">
                <a:solidFill>
                  <a:srgbClr val="C00000"/>
                </a:solidFill>
                <a:latin typeface="Arial"/>
                <a:ea typeface="ＭＳ Ｐゴシック"/>
                <a:cs typeface="Arial"/>
              </a:rPr>
              <a:t>JayK@asecondchance-kinship.com</a:t>
            </a:r>
            <a:endParaRPr lang="en-US" dirty="0">
              <a:solidFill>
                <a:srgbClr val="C00000"/>
              </a:solidFill>
              <a:cs typeface="Arial"/>
            </a:endParaRPr>
          </a:p>
          <a:p>
            <a:endParaRPr lang="en-US" dirty="0"/>
          </a:p>
        </p:txBody>
      </p:sp>
      <p:sp>
        <p:nvSpPr>
          <p:cNvPr id="7" name="TextBox 6">
            <a:extLst>
              <a:ext uri="{FF2B5EF4-FFF2-40B4-BE49-F238E27FC236}">
                <a16:creationId xmlns:a16="http://schemas.microsoft.com/office/drawing/2014/main" id="{5459737F-D0D4-B84A-90ED-508D3836B8DD}"/>
              </a:ext>
            </a:extLst>
          </p:cNvPr>
          <p:cNvSpPr txBox="1"/>
          <p:nvPr/>
        </p:nvSpPr>
        <p:spPr>
          <a:xfrm>
            <a:off x="613825" y="4173943"/>
            <a:ext cx="72977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rial"/>
                <a:ea typeface="ＭＳ Ｐゴシック"/>
                <a:cs typeface="Arial"/>
              </a:rPr>
              <a:t>Lydia Cooper    </a:t>
            </a:r>
            <a:r>
              <a:rPr lang="en-US" dirty="0" err="1">
                <a:solidFill>
                  <a:srgbClr val="C00000"/>
                </a:solidFill>
                <a:latin typeface="Arial"/>
                <a:ea typeface="ＭＳ Ｐゴシック"/>
                <a:cs typeface="Arial"/>
              </a:rPr>
              <a:t>LydiaC@asecondchance-kinship.com</a:t>
            </a:r>
            <a:endParaRPr lang="en-US" dirty="0">
              <a:solidFill>
                <a:srgbClr val="C00000"/>
              </a:solidFill>
              <a:cs typeface="Arial"/>
            </a:endParaRPr>
          </a:p>
          <a:p>
            <a:endParaRPr lang="en-US" dirty="0"/>
          </a:p>
        </p:txBody>
      </p:sp>
      <p:pic>
        <p:nvPicPr>
          <p:cNvPr id="8" name="Picture 3" descr="Graphical user interface, text, application&#10;&#10;Description automatically generated">
            <a:extLst>
              <a:ext uri="{FF2B5EF4-FFF2-40B4-BE49-F238E27FC236}">
                <a16:creationId xmlns:a16="http://schemas.microsoft.com/office/drawing/2014/main" id="{22A89937-F57A-BE47-94DF-A1B6E19EE8BB}"/>
              </a:ext>
            </a:extLst>
          </p:cNvPr>
          <p:cNvPicPr>
            <a:picLocks noChangeAspect="1"/>
          </p:cNvPicPr>
          <p:nvPr/>
        </p:nvPicPr>
        <p:blipFill>
          <a:blip r:embed="rId2"/>
          <a:stretch>
            <a:fillRect/>
          </a:stretch>
        </p:blipFill>
        <p:spPr>
          <a:xfrm>
            <a:off x="1637490" y="377073"/>
            <a:ext cx="5869021" cy="3302131"/>
          </a:xfrm>
          <a:prstGeom prst="rect">
            <a:avLst/>
          </a:prstGeom>
        </p:spPr>
      </p:pic>
    </p:spTree>
    <p:extLst>
      <p:ext uri="{BB962C8B-B14F-4D97-AF65-F5344CB8AC3E}">
        <p14:creationId xmlns:p14="http://schemas.microsoft.com/office/powerpoint/2010/main" val="33937085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5F4B1E-E27B-E345-A7FB-D420EAC246EA}"/>
              </a:ext>
            </a:extLst>
          </p:cNvPr>
          <p:cNvSpPr>
            <a:spLocks noGrp="1"/>
          </p:cNvSpPr>
          <p:nvPr>
            <p:ph type="sldNum" sz="quarter" idx="10"/>
          </p:nvPr>
        </p:nvSpPr>
        <p:spPr/>
        <p:txBody>
          <a:bodyPr/>
          <a:lstStyle/>
          <a:p>
            <a:pPr>
              <a:defRPr/>
            </a:pPr>
            <a:fld id="{D5B65D55-80F1-0A48-9B1D-BFB658EAC95D}" type="slidenum">
              <a:rPr lang="en-US" smtClean="0"/>
              <a:pPr>
                <a:defRPr/>
              </a:pPr>
              <a:t>47</a:t>
            </a:fld>
            <a:endParaRPr lang="en-US"/>
          </a:p>
        </p:txBody>
      </p:sp>
      <p:sp>
        <p:nvSpPr>
          <p:cNvPr id="3" name="Rectangle 2">
            <a:extLst>
              <a:ext uri="{FF2B5EF4-FFF2-40B4-BE49-F238E27FC236}">
                <a16:creationId xmlns:a16="http://schemas.microsoft.com/office/drawing/2014/main" id="{BA3C04FA-7DB9-394D-9470-71683EA64957}"/>
              </a:ext>
            </a:extLst>
          </p:cNvPr>
          <p:cNvSpPr/>
          <p:nvPr/>
        </p:nvSpPr>
        <p:spPr>
          <a:xfrm>
            <a:off x="719958" y="2151727"/>
            <a:ext cx="8124497" cy="2554545"/>
          </a:xfrm>
          <a:prstGeom prst="rect">
            <a:avLst/>
          </a:prstGeom>
        </p:spPr>
        <p:txBody>
          <a:bodyPr wrap="square">
            <a:spAutoFit/>
          </a:bodyPr>
          <a:lstStyle/>
          <a:p>
            <a:pPr marL="285750" marR="0" indent="-285750">
              <a:spcBef>
                <a:spcPts val="0"/>
              </a:spcBef>
              <a:spcAft>
                <a:spcPts val="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Tony was placed on probation for missing so much school, and eventually the courts ordered drug counseling services.</a:t>
            </a:r>
          </a:p>
          <a:p>
            <a:pPr marL="285750" marR="0" indent="-285750">
              <a:spcBef>
                <a:spcPts val="0"/>
              </a:spcBef>
              <a:spcAft>
                <a:spcPts val="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He went to an inpatient program for one month and then transitioned to a partial-day program. After being off drugs for some time, he started thinking more about his friend’s horrific death and began to experience survivor guilt.</a:t>
            </a:r>
          </a:p>
          <a:p>
            <a:pPr marL="285750" marR="0" indent="-285750">
              <a:spcBef>
                <a:spcPts val="0"/>
              </a:spcBef>
              <a:spcAft>
                <a:spcPts val="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His nightmares and hyperarousal returned and felt so unbearable that he soon began using again to gain temporary relief.</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261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4 Highland B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87" y="1646424"/>
            <a:ext cx="3360268" cy="2252908"/>
          </a:xfrm>
          <a:prstGeom prst="rect">
            <a:avLst/>
          </a:prstGeom>
        </p:spPr>
      </p:pic>
      <p:sp>
        <p:nvSpPr>
          <p:cNvPr id="6" name="TextBox 5"/>
          <p:cNvSpPr txBox="1">
            <a:spLocks noChangeArrowheads="1"/>
          </p:cNvSpPr>
          <p:nvPr/>
        </p:nvSpPr>
        <p:spPr bwMode="auto">
          <a:xfrm>
            <a:off x="259538" y="826883"/>
            <a:ext cx="5448300" cy="892552"/>
          </a:xfrm>
          <a:prstGeom prst="rect">
            <a:avLst/>
          </a:prstGeom>
          <a:noFill/>
          <a:ln>
            <a:noFill/>
          </a:ln>
        </p:spPr>
        <p:txBody>
          <a:bodyPr wrap="square" lIns="274320" tIns="137160" rIns="274320" bIns="137160"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Arial"/>
                <a:ea typeface="Times New Roman" charset="0"/>
                <a:cs typeface="Times New Roman"/>
              </a:rPr>
              <a:t>We began our kinship care </a:t>
            </a:r>
            <a:r>
              <a:rPr lang="en-US" sz="2000" b="1">
                <a:latin typeface="Arial"/>
                <a:ea typeface="Times New Roman" charset="0"/>
                <a:cs typeface="Times New Roman"/>
              </a:rPr>
              <a:t>purpose </a:t>
            </a:r>
            <a:r>
              <a:rPr lang="en-US" sz="2000">
                <a:latin typeface="Arial"/>
                <a:ea typeface="Times New Roman" charset="0"/>
                <a:cs typeface="Times New Roman"/>
              </a:rPr>
              <a:t>in 1994. </a:t>
            </a:r>
            <a:endParaRPr lang="en-US" sz="2000">
              <a:latin typeface="Arial"/>
              <a:ea typeface="Times New Roman" charset="0"/>
              <a:cs typeface="Times New Roman" charset="0"/>
            </a:endParaRPr>
          </a:p>
        </p:txBody>
      </p:sp>
      <p:grpSp>
        <p:nvGrpSpPr>
          <p:cNvPr id="18" name="Group 17">
            <a:extLst>
              <a:ext uri="{FF2B5EF4-FFF2-40B4-BE49-F238E27FC236}">
                <a16:creationId xmlns:a16="http://schemas.microsoft.com/office/drawing/2014/main" id="{A89F3A98-E440-A346-9B64-6862455F05BB}"/>
              </a:ext>
            </a:extLst>
          </p:cNvPr>
          <p:cNvGrpSpPr/>
          <p:nvPr/>
        </p:nvGrpSpPr>
        <p:grpSpPr>
          <a:xfrm>
            <a:off x="452280" y="3897858"/>
            <a:ext cx="9236650" cy="2700528"/>
            <a:chOff x="452280" y="3897858"/>
            <a:chExt cx="9236650" cy="2700528"/>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280" y="4012920"/>
              <a:ext cx="6004954" cy="2585466"/>
            </a:xfrm>
            <a:prstGeom prst="rect">
              <a:avLst/>
            </a:prstGeom>
          </p:spPr>
        </p:pic>
        <p:sp>
          <p:nvSpPr>
            <p:cNvPr id="9" name="TextBox 8"/>
            <p:cNvSpPr txBox="1">
              <a:spLocks noChangeArrowheads="1"/>
            </p:cNvSpPr>
            <p:nvPr/>
          </p:nvSpPr>
          <p:spPr bwMode="auto">
            <a:xfrm>
              <a:off x="2888796" y="3897858"/>
              <a:ext cx="6800134" cy="1200329"/>
            </a:xfrm>
            <a:prstGeom prst="rect">
              <a:avLst/>
            </a:prstGeom>
            <a:noFill/>
            <a:ln>
              <a:noFill/>
            </a:ln>
          </p:spPr>
          <p:txBody>
            <a:bodyPr wrap="square" lIns="274320" tIns="137160" rIns="274320" bIns="137160"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latin typeface="Arial"/>
                  <a:ea typeface="Times New Roman" charset="0"/>
                  <a:cs typeface="Times New Roman"/>
                </a:rPr>
                <a:t>A Second Chance, Inc. </a:t>
              </a:r>
              <a:r>
                <a:rPr lang="en-US" sz="2000">
                  <a:latin typeface="Arial"/>
                  <a:ea typeface="Times New Roman" charset="0"/>
                  <a:cs typeface="Times New Roman"/>
                </a:rPr>
                <a:t>made kinship care </a:t>
              </a:r>
              <a:r>
                <a:rPr lang="en-US" sz="2000" b="1" i="1">
                  <a:latin typeface="Arial"/>
                  <a:ea typeface="Times New Roman" charset="0"/>
                  <a:cs typeface="Times New Roman"/>
                </a:rPr>
                <a:t>the</a:t>
              </a:r>
              <a:r>
                <a:rPr lang="en-US" sz="2000">
                  <a:latin typeface="Arial"/>
                  <a:ea typeface="Times New Roman" charset="0"/>
                  <a:cs typeface="Times New Roman"/>
                </a:rPr>
                <a:t> strategy, not just </a:t>
              </a:r>
              <a:r>
                <a:rPr lang="en-US" sz="2000" b="1" i="1">
                  <a:latin typeface="Arial"/>
                  <a:ea typeface="Times New Roman" charset="0"/>
                  <a:cs typeface="Times New Roman"/>
                </a:rPr>
                <a:t>a </a:t>
              </a:r>
              <a:r>
                <a:rPr lang="en-US" sz="2000">
                  <a:latin typeface="Arial"/>
                  <a:ea typeface="Times New Roman" charset="0"/>
                  <a:cs typeface="Times New Roman"/>
                </a:rPr>
                <a:t>strategy, in Allegheny County (Pittsburgh, PA).</a:t>
              </a:r>
            </a:p>
          </p:txBody>
        </p:sp>
      </p:grpSp>
      <p:sp>
        <p:nvSpPr>
          <p:cNvPr id="10" name="Slide Number Placeholder 9"/>
          <p:cNvSpPr>
            <a:spLocks noGrp="1"/>
          </p:cNvSpPr>
          <p:nvPr>
            <p:ph type="sldNum" sz="quarter" idx="12"/>
          </p:nvPr>
        </p:nvSpPr>
        <p:spPr>
          <a:xfrm>
            <a:off x="6685834" y="6345481"/>
            <a:ext cx="2133600" cy="365125"/>
          </a:xfrm>
        </p:spPr>
        <p:txBody>
          <a:bodyPr/>
          <a:lstStyle/>
          <a:p>
            <a:pPr>
              <a:defRPr/>
            </a:pPr>
            <a:fld id="{264020CB-B79E-AC4C-92C2-403CC7F22A09}" type="slidenum">
              <a:rPr lang="en-US" smtClean="0"/>
              <a:pPr>
                <a:defRPr/>
              </a:pPr>
              <a:t>5</a:t>
            </a:fld>
            <a:endParaRPr lang="en-US"/>
          </a:p>
        </p:txBody>
      </p:sp>
      <p:grpSp>
        <p:nvGrpSpPr>
          <p:cNvPr id="2" name="Group 1">
            <a:extLst>
              <a:ext uri="{FF2B5EF4-FFF2-40B4-BE49-F238E27FC236}">
                <a16:creationId xmlns:a16="http://schemas.microsoft.com/office/drawing/2014/main" id="{BCD32201-0A6D-1745-8AA5-8AB87604A34A}"/>
              </a:ext>
            </a:extLst>
          </p:cNvPr>
          <p:cNvGrpSpPr/>
          <p:nvPr/>
        </p:nvGrpSpPr>
        <p:grpSpPr>
          <a:xfrm>
            <a:off x="4724400" y="360259"/>
            <a:ext cx="4916332" cy="3267169"/>
            <a:chOff x="4724400" y="360259"/>
            <a:chExt cx="4916332" cy="3267169"/>
          </a:xfrm>
        </p:grpSpPr>
        <p:sp>
          <p:nvSpPr>
            <p:cNvPr id="12" name="TextBox 11">
              <a:extLst>
                <a:ext uri="{FF2B5EF4-FFF2-40B4-BE49-F238E27FC236}">
                  <a16:creationId xmlns:a16="http://schemas.microsoft.com/office/drawing/2014/main" id="{9845D283-E551-1A44-932A-32940088CB07}"/>
                </a:ext>
              </a:extLst>
            </p:cNvPr>
            <p:cNvSpPr txBox="1"/>
            <p:nvPr/>
          </p:nvSpPr>
          <p:spPr>
            <a:xfrm>
              <a:off x="4724400" y="2919542"/>
              <a:ext cx="4916332" cy="707886"/>
            </a:xfrm>
            <a:prstGeom prst="rect">
              <a:avLst/>
            </a:prstGeom>
            <a:noFill/>
          </p:spPr>
          <p:txBody>
            <a:bodyPr wrap="square" lIns="91440" tIns="45720" rIns="91440" bIns="45720" rtlCol="0" anchor="t">
              <a:spAutoFit/>
            </a:bodyPr>
            <a:lstStyle/>
            <a:p>
              <a:r>
                <a:rPr lang="en-US" sz="2000">
                  <a:latin typeface="Arial"/>
                  <a:ea typeface="ＭＳ Ｐゴシック"/>
                  <a:cs typeface="Times New Roman"/>
                </a:rPr>
                <a:t>We are a </a:t>
              </a:r>
              <a:r>
                <a:rPr lang="en-US" sz="2000" b="1">
                  <a:solidFill>
                    <a:srgbClr val="FF0000"/>
                  </a:solidFill>
                  <a:latin typeface="Arial"/>
                  <a:ea typeface="ＭＳ Ｐゴシック"/>
                  <a:cs typeface="Times New Roman"/>
                </a:rPr>
                <a:t>founder</a:t>
              </a:r>
              <a:br>
                <a:rPr lang="en-US" sz="2000" b="1">
                  <a:latin typeface="Arial"/>
                  <a:cs typeface="Times New Roman" panose="02020603050405020304" pitchFamily="18" charset="0"/>
                </a:rPr>
              </a:br>
              <a:r>
                <a:rPr lang="en-US" sz="2000">
                  <a:latin typeface="Arial"/>
                  <a:ea typeface="ＭＳ Ｐゴシック"/>
                  <a:cs typeface="Times New Roman"/>
                </a:rPr>
                <a:t> brand of kinship care.</a:t>
              </a:r>
            </a:p>
          </p:txBody>
        </p:sp>
        <p:pic>
          <p:nvPicPr>
            <p:cNvPr id="16" name="Picture 15">
              <a:extLst>
                <a:ext uri="{FF2B5EF4-FFF2-40B4-BE49-F238E27FC236}">
                  <a16:creationId xmlns:a16="http://schemas.microsoft.com/office/drawing/2014/main" id="{EB738925-10AE-B341-AD00-DA19CE54E3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1918" y="360259"/>
              <a:ext cx="3497516" cy="2913225"/>
            </a:xfrm>
            <a:prstGeom prst="rect">
              <a:avLst/>
            </a:prstGeom>
          </p:spPr>
        </p:pic>
      </p:grpSp>
      <p:sp>
        <p:nvSpPr>
          <p:cNvPr id="19" name="Rectangle 18">
            <a:extLst>
              <a:ext uri="{FF2B5EF4-FFF2-40B4-BE49-F238E27FC236}">
                <a16:creationId xmlns:a16="http://schemas.microsoft.com/office/drawing/2014/main" id="{42012680-E5ED-814A-B2A9-585CCD1D50FB}"/>
              </a:ext>
            </a:extLst>
          </p:cNvPr>
          <p:cNvSpPr/>
          <p:nvPr/>
        </p:nvSpPr>
        <p:spPr>
          <a:xfrm>
            <a:off x="0" y="319070"/>
            <a:ext cx="6457234" cy="407450"/>
          </a:xfrm>
          <a:prstGeom prst="rect">
            <a:avLst/>
          </a:prstGeom>
          <a:solidFill>
            <a:schemeClr val="bg1">
              <a:lumMod val="50000"/>
            </a:schemeClr>
          </a:solidFill>
        </p:spPr>
        <p:txBody>
          <a:bodyPr wrap="square" lIns="548640" tIns="45720" rIns="640080" bIns="45720" anchor="ctr" anchorCtr="0">
            <a:noAutofit/>
          </a:bodyPr>
          <a:lstStyle/>
          <a:p>
            <a:r>
              <a:rPr lang="en-US" sz="1600" b="1">
                <a:solidFill>
                  <a:schemeClr val="bg1"/>
                </a:solidFill>
                <a:latin typeface="Arial"/>
                <a:cs typeface="Arial"/>
              </a:rPr>
              <a:t>About A Second Chance, Inc.</a:t>
            </a:r>
            <a:endParaRPr lang="en-US"/>
          </a:p>
        </p:txBody>
      </p:sp>
    </p:spTree>
    <p:extLst>
      <p:ext uri="{BB962C8B-B14F-4D97-AF65-F5344CB8AC3E}">
        <p14:creationId xmlns:p14="http://schemas.microsoft.com/office/powerpoint/2010/main" val="416609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851FF8-E886-9D4F-ABCA-06574B29CAC2}"/>
              </a:ext>
            </a:extLst>
          </p:cNvPr>
          <p:cNvSpPr>
            <a:spLocks noGrp="1"/>
          </p:cNvSpPr>
          <p:nvPr>
            <p:ph type="sldNum" sz="quarter" idx="12"/>
          </p:nvPr>
        </p:nvSpPr>
        <p:spPr/>
        <p:txBody>
          <a:bodyPr/>
          <a:lstStyle/>
          <a:p>
            <a:pPr>
              <a:defRPr/>
            </a:pPr>
            <a:fld id="{B2BB635D-52C0-F44D-8393-37F15DC3DA30}" type="slidenum">
              <a:rPr lang="en-US" smtClean="0"/>
              <a:pPr>
                <a:defRPr/>
              </a:pPr>
              <a:t>6</a:t>
            </a:fld>
            <a:endParaRPr lang="en-US"/>
          </a:p>
        </p:txBody>
      </p:sp>
      <p:pic>
        <p:nvPicPr>
          <p:cNvPr id="5" name="Picture 4" descr="A close up of a map&#10;&#10;Description automatically generated">
            <a:extLst>
              <a:ext uri="{FF2B5EF4-FFF2-40B4-BE49-F238E27FC236}">
                <a16:creationId xmlns:a16="http://schemas.microsoft.com/office/drawing/2014/main" id="{22695A63-F0D1-6D4C-A2A1-85440471F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2119050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DCA6E722-B48C-9B4C-A6D9-14D536C82F37}" type="slidenum">
              <a:rPr lang="en-US" altLang="x-none" sz="1400">
                <a:solidFill>
                  <a:srgbClr val="898989"/>
                </a:solidFill>
                <a:ea typeface="MS PGothic" charset="-128"/>
                <a:cs typeface="MS PGothic" charset="-128"/>
              </a:rPr>
              <a:pPr>
                <a:spcBef>
                  <a:spcPct val="0"/>
                </a:spcBef>
                <a:buFontTx/>
                <a:buNone/>
              </a:pPr>
              <a:t>7</a:t>
            </a:fld>
            <a:endParaRPr lang="en-US" altLang="x-none" sz="1400">
              <a:solidFill>
                <a:srgbClr val="898989"/>
              </a:solidFill>
              <a:ea typeface="MS PGothic" charset="-128"/>
              <a:cs typeface="MS PGothic" charset="-128"/>
            </a:endParaRPr>
          </a:p>
        </p:txBody>
      </p:sp>
      <p:pic>
        <p:nvPicPr>
          <p:cNvPr id="1026" name="Picture 2" descr="All Aboard! (If Only It Were That Easy)">
            <a:extLst>
              <a:ext uri="{FF2B5EF4-FFF2-40B4-BE49-F238E27FC236}">
                <a16:creationId xmlns:a16="http://schemas.microsoft.com/office/drawing/2014/main" id="{7FB564F7-68F8-40A2-80D1-0552D8FC1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795" y="542302"/>
            <a:ext cx="3503253" cy="25456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D017558-23DE-4CAC-9251-029192694701}"/>
              </a:ext>
            </a:extLst>
          </p:cNvPr>
          <p:cNvSpPr txBox="1"/>
          <p:nvPr/>
        </p:nvSpPr>
        <p:spPr>
          <a:xfrm>
            <a:off x="4405312" y="1338096"/>
            <a:ext cx="4738688" cy="954107"/>
          </a:xfrm>
          <a:prstGeom prst="rect">
            <a:avLst/>
          </a:prstGeom>
          <a:noFill/>
        </p:spPr>
        <p:txBody>
          <a:bodyPr wrap="square" lIns="91440" tIns="45720" rIns="91440" bIns="45720" anchor="t">
            <a:spAutoFit/>
          </a:bodyPr>
          <a:lstStyle/>
          <a:p>
            <a:r>
              <a:rPr lang="en-US" sz="2800" b="1" dirty="0">
                <a:solidFill>
                  <a:srgbClr val="FF0000"/>
                </a:solidFill>
                <a:latin typeface="Arial"/>
                <a:ea typeface="ＭＳ Ｐゴシック"/>
                <a:cs typeface="Arial"/>
              </a:rPr>
              <a:t>Are you on board with kinship care?</a:t>
            </a:r>
          </a:p>
        </p:txBody>
      </p:sp>
      <p:sp>
        <p:nvSpPr>
          <p:cNvPr id="7" name="TextBox 6">
            <a:extLst>
              <a:ext uri="{FF2B5EF4-FFF2-40B4-BE49-F238E27FC236}">
                <a16:creationId xmlns:a16="http://schemas.microsoft.com/office/drawing/2014/main" id="{42ADDE5E-C218-EC46-94FB-A362DE317BDB}"/>
              </a:ext>
            </a:extLst>
          </p:cNvPr>
          <p:cNvSpPr txBox="1"/>
          <p:nvPr/>
        </p:nvSpPr>
        <p:spPr>
          <a:xfrm>
            <a:off x="688636" y="3376703"/>
            <a:ext cx="7433352" cy="2677656"/>
          </a:xfrm>
          <a:prstGeom prst="rect">
            <a:avLst/>
          </a:prstGeom>
          <a:noFill/>
        </p:spPr>
        <p:txBody>
          <a:bodyPr wrap="square">
            <a:spAutoFit/>
          </a:bodyPr>
          <a:lstStyle/>
          <a:p>
            <a:pPr marL="342900" indent="-342900">
              <a:buFont typeface="Arial" panose="020B0604020202020204" pitchFamily="34" charset="0"/>
              <a:buChar char="•"/>
            </a:pPr>
            <a:r>
              <a:rPr lang="en-US" sz="2800" b="1" dirty="0">
                <a:solidFill>
                  <a:srgbClr val="FF0000"/>
                </a:solidFill>
              </a:rPr>
              <a:t>32% </a:t>
            </a:r>
            <a:r>
              <a:rPr lang="en-US" sz="2800" dirty="0"/>
              <a:t>of children in care resides in kinship</a:t>
            </a:r>
          </a:p>
          <a:p>
            <a:pPr marL="342900" indent="-342900">
              <a:buFont typeface="Arial" panose="020B0604020202020204" pitchFamily="34" charset="0"/>
              <a:buChar char="•"/>
            </a:pPr>
            <a:r>
              <a:rPr lang="en-US" sz="2800" b="1" dirty="0">
                <a:solidFill>
                  <a:srgbClr val="FF0000"/>
                </a:solidFill>
              </a:rPr>
              <a:t>56% </a:t>
            </a:r>
            <a:r>
              <a:rPr lang="en-US" sz="2800" dirty="0"/>
              <a:t>of children who left foster care in 2018 were reunited with their parents or primary caretakers </a:t>
            </a:r>
          </a:p>
          <a:p>
            <a:pPr marL="342900" indent="-342900">
              <a:buFont typeface="Arial" panose="020B0604020202020204" pitchFamily="34" charset="0"/>
              <a:buChar char="•"/>
            </a:pPr>
            <a:r>
              <a:rPr lang="en-US" sz="2800" b="1" dirty="0">
                <a:solidFill>
                  <a:srgbClr val="FF0000"/>
                </a:solidFill>
              </a:rPr>
              <a:t>64% </a:t>
            </a:r>
            <a:r>
              <a:rPr lang="en-US" sz="2800" dirty="0"/>
              <a:t>of youth spend between 1 month and 24 months in care </a:t>
            </a:r>
          </a:p>
        </p:txBody>
      </p:sp>
      <p:sp>
        <p:nvSpPr>
          <p:cNvPr id="6" name="Rectangle 5">
            <a:extLst>
              <a:ext uri="{FF2B5EF4-FFF2-40B4-BE49-F238E27FC236}">
                <a16:creationId xmlns:a16="http://schemas.microsoft.com/office/drawing/2014/main" id="{CA0FE85C-76A6-A04E-BFF8-9969F740AA57}"/>
              </a:ext>
            </a:extLst>
          </p:cNvPr>
          <p:cNvSpPr/>
          <p:nvPr/>
        </p:nvSpPr>
        <p:spPr>
          <a:xfrm>
            <a:off x="1022012" y="3274446"/>
            <a:ext cx="806788"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7F462C6-0BF7-6C4F-95DB-4732397B9E64}"/>
              </a:ext>
            </a:extLst>
          </p:cNvPr>
          <p:cNvSpPr/>
          <p:nvPr/>
        </p:nvSpPr>
        <p:spPr>
          <a:xfrm>
            <a:off x="1022012" y="3850180"/>
            <a:ext cx="806788"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5214047-6A69-A448-B1DF-1752F535C5CA}"/>
              </a:ext>
            </a:extLst>
          </p:cNvPr>
          <p:cNvSpPr/>
          <p:nvPr/>
        </p:nvSpPr>
        <p:spPr>
          <a:xfrm>
            <a:off x="1022012" y="5086313"/>
            <a:ext cx="806788"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462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EE2FFCB-5279-3649-BAC4-744E00371D4D}" type="slidenum">
              <a:rPr lang="en-US" smtClean="0"/>
              <a:t>8</a:t>
            </a:fld>
            <a:endParaRPr lang="en-US" dirty="0"/>
          </a:p>
        </p:txBody>
      </p:sp>
      <p:sp>
        <p:nvSpPr>
          <p:cNvPr id="3" name="Content Placeholder 2"/>
          <p:cNvSpPr txBox="1">
            <a:spLocks/>
          </p:cNvSpPr>
          <p:nvPr/>
        </p:nvSpPr>
        <p:spPr bwMode="auto">
          <a:xfrm>
            <a:off x="722313" y="4523722"/>
            <a:ext cx="7883207" cy="1566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tIns="91440" bIns="91440" anchor="ctr" anchorCtr="0"/>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buFont typeface="Arial" charset="0"/>
              <a:buNone/>
            </a:pPr>
            <a:r>
              <a:rPr lang="en-US" altLang="x-none" sz="2400" i="1" dirty="0">
                <a:latin typeface="Arial" charset="0"/>
              </a:rPr>
              <a:t>On a scale of </a:t>
            </a:r>
            <a:r>
              <a:rPr lang="en-US" altLang="x-none" sz="2400" b="1" i="1" dirty="0">
                <a:solidFill>
                  <a:srgbClr val="FF0000"/>
                </a:solidFill>
                <a:latin typeface="Arial" charset="0"/>
              </a:rPr>
              <a:t>1</a:t>
            </a:r>
            <a:r>
              <a:rPr lang="en-US" altLang="x-none" sz="2400" i="1" dirty="0">
                <a:latin typeface="Arial" charset="0"/>
              </a:rPr>
              <a:t>- 10, with one being </a:t>
            </a:r>
            <a:r>
              <a:rPr lang="en-US" altLang="x-none" sz="2400" b="1" i="1" dirty="0">
                <a:solidFill>
                  <a:srgbClr val="FF0000"/>
                </a:solidFill>
                <a:latin typeface="Arial" charset="0"/>
              </a:rPr>
              <a:t>not very similar </a:t>
            </a:r>
            <a:br>
              <a:rPr lang="en-US" altLang="x-none" sz="2400" b="1" i="1" dirty="0">
                <a:latin typeface="Arial" charset="0"/>
              </a:rPr>
            </a:br>
            <a:r>
              <a:rPr lang="en-US" altLang="x-none" sz="2400" i="1" dirty="0">
                <a:latin typeface="Arial" charset="0"/>
              </a:rPr>
              <a:t>and </a:t>
            </a:r>
            <a:r>
              <a:rPr lang="en-US" altLang="x-none" sz="2400" b="1" i="1" dirty="0">
                <a:solidFill>
                  <a:srgbClr val="00B050"/>
                </a:solidFill>
                <a:latin typeface="Arial" charset="0"/>
              </a:rPr>
              <a:t>10</a:t>
            </a:r>
            <a:r>
              <a:rPr lang="en-US" altLang="x-none" sz="2400" i="1" dirty="0">
                <a:solidFill>
                  <a:srgbClr val="00B050"/>
                </a:solidFill>
                <a:latin typeface="Arial" charset="0"/>
              </a:rPr>
              <a:t> </a:t>
            </a:r>
            <a:r>
              <a:rPr lang="en-US" altLang="x-none" sz="2400" i="1" dirty="0">
                <a:latin typeface="Arial" charset="0"/>
              </a:rPr>
              <a:t>being </a:t>
            </a:r>
            <a:r>
              <a:rPr lang="en-US" altLang="x-none" sz="2400" b="1" i="1" dirty="0">
                <a:solidFill>
                  <a:srgbClr val="00B050"/>
                </a:solidFill>
                <a:latin typeface="Arial" charset="0"/>
              </a:rPr>
              <a:t>very similar</a:t>
            </a:r>
            <a:r>
              <a:rPr lang="is-IS" altLang="x-none" sz="2400" i="1" dirty="0">
                <a:latin typeface="Arial" charset="0"/>
              </a:rPr>
              <a:t>…</a:t>
            </a:r>
            <a:r>
              <a:rPr lang="en-US" altLang="x-none" sz="2400" i="1" dirty="0">
                <a:latin typeface="Arial" charset="0"/>
              </a:rPr>
              <a:t> </a:t>
            </a:r>
          </a:p>
          <a:p>
            <a:pPr eaLnBrk="1" hangingPunct="1">
              <a:buFont typeface="Arial" charset="0"/>
              <a:buNone/>
            </a:pPr>
            <a:r>
              <a:rPr lang="en-US" altLang="x-none" sz="2400" b="1" i="1" dirty="0">
                <a:latin typeface="Arial" charset="0"/>
              </a:rPr>
              <a:t>How similar is kinship care to traditional foster care? </a:t>
            </a:r>
            <a:endParaRPr lang="is-IS" altLang="x-none" sz="2400" b="1" i="1" dirty="0">
              <a:latin typeface="Arial"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540" y="542833"/>
            <a:ext cx="6149340" cy="3980889"/>
          </a:xfrm>
          <a:prstGeom prst="rect">
            <a:avLst/>
          </a:prstGeom>
        </p:spPr>
      </p:pic>
    </p:spTree>
    <p:extLst>
      <p:ext uri="{BB962C8B-B14F-4D97-AF65-F5344CB8AC3E}">
        <p14:creationId xmlns:p14="http://schemas.microsoft.com/office/powerpoint/2010/main" val="12373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693180-8BB3-5A40-BD30-A33C228FFCE9}"/>
              </a:ext>
            </a:extLst>
          </p:cNvPr>
          <p:cNvSpPr>
            <a:spLocks noGrp="1"/>
          </p:cNvSpPr>
          <p:nvPr>
            <p:ph type="sldNum" sz="quarter" idx="10"/>
          </p:nvPr>
        </p:nvSpPr>
        <p:spPr/>
        <p:txBody>
          <a:bodyPr/>
          <a:lstStyle/>
          <a:p>
            <a:pPr>
              <a:defRPr/>
            </a:pPr>
            <a:fld id="{D5B65D55-80F1-0A48-9B1D-BFB658EAC95D}" type="slidenum">
              <a:rPr lang="en-US" smtClean="0"/>
              <a:pPr>
                <a:defRPr/>
              </a:pPr>
              <a:t>9</a:t>
            </a:fld>
            <a:endParaRPr lang="en-US"/>
          </a:p>
        </p:txBody>
      </p:sp>
      <p:sp>
        <p:nvSpPr>
          <p:cNvPr id="3" name="Rectangle 2">
            <a:extLst>
              <a:ext uri="{FF2B5EF4-FFF2-40B4-BE49-F238E27FC236}">
                <a16:creationId xmlns:a16="http://schemas.microsoft.com/office/drawing/2014/main" id="{8A2237CC-2D2F-8149-AB7D-A1290508F3DB}"/>
              </a:ext>
            </a:extLst>
          </p:cNvPr>
          <p:cNvSpPr/>
          <p:nvPr/>
        </p:nvSpPr>
        <p:spPr>
          <a:xfrm>
            <a:off x="320511" y="980388"/>
            <a:ext cx="8502977"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258A927-B665-A547-B759-085991819837}"/>
              </a:ext>
            </a:extLst>
          </p:cNvPr>
          <p:cNvSpPr txBox="1"/>
          <p:nvPr/>
        </p:nvSpPr>
        <p:spPr>
          <a:xfrm>
            <a:off x="438346" y="546245"/>
            <a:ext cx="7729979" cy="523220"/>
          </a:xfrm>
          <a:prstGeom prst="rect">
            <a:avLst/>
          </a:prstGeom>
          <a:noFill/>
        </p:spPr>
        <p:txBody>
          <a:bodyPr wrap="square" lIns="91440" tIns="45720" rIns="91440" bIns="45720" anchor="t">
            <a:spAutoFit/>
          </a:bodyPr>
          <a:lstStyle/>
          <a:p>
            <a:r>
              <a:rPr lang="en-US" sz="2800" b="1" dirty="0">
                <a:solidFill>
                  <a:srgbClr val="0070C0"/>
                </a:solidFill>
                <a:latin typeface="Arial"/>
                <a:ea typeface="ＭＳ Ｐゴシック"/>
                <a:cs typeface="Arial"/>
              </a:rPr>
              <a:t>Traditional Foster Care = 2-3 Years</a:t>
            </a:r>
          </a:p>
        </p:txBody>
      </p:sp>
      <p:grpSp>
        <p:nvGrpSpPr>
          <p:cNvPr id="8" name="Group 7">
            <a:extLst>
              <a:ext uri="{FF2B5EF4-FFF2-40B4-BE49-F238E27FC236}">
                <a16:creationId xmlns:a16="http://schemas.microsoft.com/office/drawing/2014/main" id="{F18299A7-B845-804D-82C4-A45B953F2C00}"/>
              </a:ext>
            </a:extLst>
          </p:cNvPr>
          <p:cNvGrpSpPr/>
          <p:nvPr/>
        </p:nvGrpSpPr>
        <p:grpSpPr>
          <a:xfrm>
            <a:off x="320511" y="3129190"/>
            <a:ext cx="8045777" cy="523220"/>
            <a:chOff x="320511" y="3129190"/>
            <a:chExt cx="8045777" cy="523220"/>
          </a:xfrm>
        </p:grpSpPr>
        <p:sp>
          <p:nvSpPr>
            <p:cNvPr id="4" name="Rectangle 3">
              <a:extLst>
                <a:ext uri="{FF2B5EF4-FFF2-40B4-BE49-F238E27FC236}">
                  <a16:creationId xmlns:a16="http://schemas.microsoft.com/office/drawing/2014/main" id="{CF27A9EA-C170-F441-A2D4-E3952B127388}"/>
                </a:ext>
              </a:extLst>
            </p:cNvPr>
            <p:cNvSpPr/>
            <p:nvPr/>
          </p:nvSpPr>
          <p:spPr>
            <a:xfrm>
              <a:off x="320511" y="3266388"/>
              <a:ext cx="235670" cy="23567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5B869C-D215-DE4E-897E-899F16401AA9}"/>
                </a:ext>
              </a:extLst>
            </p:cNvPr>
            <p:cNvSpPr txBox="1"/>
            <p:nvPr/>
          </p:nvSpPr>
          <p:spPr>
            <a:xfrm>
              <a:off x="636309" y="3129190"/>
              <a:ext cx="7729979" cy="523220"/>
            </a:xfrm>
            <a:prstGeom prst="rect">
              <a:avLst/>
            </a:prstGeom>
            <a:noFill/>
          </p:spPr>
          <p:txBody>
            <a:bodyPr wrap="square" lIns="91440" tIns="45720" rIns="91440" bIns="45720" anchor="t">
              <a:spAutoFit/>
            </a:bodyPr>
            <a:lstStyle/>
            <a:p>
              <a:r>
                <a:rPr lang="en-US" sz="2800" b="1" dirty="0">
                  <a:solidFill>
                    <a:srgbClr val="FFFF00"/>
                  </a:solidFill>
                  <a:latin typeface="Arial"/>
                  <a:ea typeface="ＭＳ Ｐゴシック"/>
                  <a:cs typeface="Arial"/>
                </a:rPr>
                <a:t>Kinship Care = 2-3 Minutes</a:t>
              </a:r>
            </a:p>
          </p:txBody>
        </p:sp>
      </p:grpSp>
      <p:sp>
        <p:nvSpPr>
          <p:cNvPr id="7" name="Rectangle 6">
            <a:extLst>
              <a:ext uri="{FF2B5EF4-FFF2-40B4-BE49-F238E27FC236}">
                <a16:creationId xmlns:a16="http://schemas.microsoft.com/office/drawing/2014/main" id="{4002C8F6-CC3F-A948-801B-89B2A213C9AA}"/>
              </a:ext>
            </a:extLst>
          </p:cNvPr>
          <p:cNvSpPr/>
          <p:nvPr/>
        </p:nvSpPr>
        <p:spPr>
          <a:xfrm>
            <a:off x="320511" y="5938410"/>
            <a:ext cx="4572000" cy="215444"/>
          </a:xfrm>
          <a:prstGeom prst="rect">
            <a:avLst/>
          </a:prstGeom>
        </p:spPr>
        <p:txBody>
          <a:bodyPr>
            <a:spAutoFit/>
          </a:bodyPr>
          <a:lstStyle/>
          <a:p>
            <a:r>
              <a:rPr lang="en-US" sz="800" dirty="0"/>
              <a:t>http://</a:t>
            </a:r>
            <a:r>
              <a:rPr lang="en-US" sz="800" dirty="0" err="1"/>
              <a:t>centervideo.forest.usf.edu</a:t>
            </a:r>
            <a:r>
              <a:rPr lang="en-US" sz="800" dirty="0"/>
              <a:t>/video/</a:t>
            </a:r>
            <a:r>
              <a:rPr lang="en-US" sz="800" dirty="0" err="1"/>
              <a:t>qpi</a:t>
            </a:r>
            <a:r>
              <a:rPr lang="en-US" sz="800" dirty="0"/>
              <a:t>/</a:t>
            </a:r>
            <a:r>
              <a:rPr lang="en-US" sz="800" dirty="0" err="1"/>
              <a:t>cuyahoga</a:t>
            </a:r>
            <a:r>
              <a:rPr lang="en-US" sz="800" dirty="0"/>
              <a:t>/</a:t>
            </a:r>
            <a:r>
              <a:rPr lang="en-US" sz="800" dirty="0" err="1"/>
              <a:t>kinshipcare</a:t>
            </a:r>
            <a:r>
              <a:rPr lang="en-US" sz="800" dirty="0"/>
              <a:t>/</a:t>
            </a:r>
            <a:r>
              <a:rPr lang="en-US" sz="800" dirty="0" err="1"/>
              <a:t>start.html</a:t>
            </a:r>
            <a:endParaRPr lang="en-US" sz="800" dirty="0"/>
          </a:p>
        </p:txBody>
      </p:sp>
    </p:spTree>
    <p:extLst>
      <p:ext uri="{BB962C8B-B14F-4D97-AF65-F5344CB8AC3E}">
        <p14:creationId xmlns:p14="http://schemas.microsoft.com/office/powerpoint/2010/main" val="116072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inal_June_13th_30_Minute_San_Diego" id="{F2D4C774-5EAF-6D43-B0EF-962B8CAF2F27}" vid="{10047F42-EE97-DF42-AFB2-DA054385F8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1149</TotalTime>
  <Words>2060</Words>
  <Application>Microsoft Macintosh PowerPoint</Application>
  <PresentationFormat>On-screen Show (4:3)</PresentationFormat>
  <Paragraphs>336</Paragraphs>
  <Slides>47</Slides>
  <Notes>38</Notes>
  <HiddenSlides>8</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Arial Black</vt:lpstr>
      <vt:lpstr>Avenir Black</vt:lpstr>
      <vt:lpstr>Calibri</vt:lpstr>
      <vt:lpstr>Helvetica Neue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 Kadash</dc:creator>
  <cp:lastModifiedBy>Jay Kadash</cp:lastModifiedBy>
  <cp:revision>65</cp:revision>
  <dcterms:created xsi:type="dcterms:W3CDTF">2020-11-23T15:11:01Z</dcterms:created>
  <dcterms:modified xsi:type="dcterms:W3CDTF">2020-12-01T16:15:52Z</dcterms:modified>
</cp:coreProperties>
</file>